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1" r:id="rId1"/>
  </p:sldMasterIdLst>
  <p:handoutMasterIdLst>
    <p:handoutMasterId r:id="rId10"/>
  </p:handoutMasterIdLst>
  <p:sldIdLst>
    <p:sldId id="276" r:id="rId2"/>
    <p:sldId id="260" r:id="rId3"/>
    <p:sldId id="258" r:id="rId4"/>
    <p:sldId id="262" r:id="rId5"/>
    <p:sldId id="269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66"/>
    <a:srgbClr val="FF99FF"/>
    <a:srgbClr val="F0D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 u="none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74FB7D9-BDAC-4B54-BC9A-BFFA2ECC96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84088-C536-4D8E-B623-B8C7BE02C7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45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5DC1D-54A5-4C52-9B7B-D222F27AC7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7710-CDE8-475F-A886-CB57397600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952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0AB0C-D2C1-417D-9C8E-26BCC7B63AF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61133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0D207-1D13-4340-8C1A-1799F027932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83661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10AAC-4E2C-47CC-AB70-2878775184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78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9B6A1-1669-4ECC-B041-446CCF3C9B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9177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8AB1A-98C0-4728-8979-9EF6C95ECF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240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223E1-FE0C-4EF4-87A3-0037E42F8F3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753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B271E-7E02-4589-8DF3-667E3A81561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91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4A67A-7BA6-4B51-ADE4-749B4ABDDF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128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3D49B-D18A-4C34-9F04-FEFDE85F026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95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33B27-FD09-42C3-A516-A8AFD8E8C0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272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6CDF7-F542-4989-AA3F-674DC7143D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927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1360E-CDB6-4B79-BFC6-57CA016010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532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8E929-1B56-43B8-9288-861AE55DB0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339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E7AAE-DCB6-4350-905F-98877B06A5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388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4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D26946-DB4F-47B4-A640-8C42398967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  <p:sldLayoutId id="2147484102" r:id="rId11"/>
    <p:sldLayoutId id="2147484106" r:id="rId12"/>
    <p:sldLayoutId id="2147484103" r:id="rId13"/>
    <p:sldLayoutId id="2147484107" r:id="rId14"/>
    <p:sldLayoutId id="2147484108" r:id="rId15"/>
    <p:sldLayoutId id="2147484104" r:id="rId16"/>
    <p:sldLayoutId id="2147484105" r:id="rId1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pan@stmarysprimarypulborough.co.uk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hyperlink" Target="mailto:sa@stmarysprimarypulborough.co.uk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8497888" cy="611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411288" y="477838"/>
            <a:ext cx="6121400" cy="1079500"/>
          </a:xfrm>
        </p:spPr>
        <p:txBody>
          <a:bodyPr/>
          <a:lstStyle/>
          <a:p>
            <a:pPr algn="ctr" eaLnBrk="1" hangingPunct="1"/>
            <a:r>
              <a:rPr lang="en-GB" altLang="en-US" sz="4000" b="1" u="sng" smtClean="0">
                <a:solidFill>
                  <a:srgbClr val="FFFF66"/>
                </a:solidFill>
                <a:latin typeface="AbcTeacher" pitchFamily="2" charset="0"/>
              </a:rPr>
              <a:t>Meet the Teacher</a:t>
            </a:r>
            <a: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  <a:t> </a:t>
            </a:r>
            <a:br>
              <a:rPr lang="en-GB" altLang="en-US" sz="4000" b="1" smtClean="0">
                <a:solidFill>
                  <a:srgbClr val="FFFF66"/>
                </a:solidFill>
                <a:latin typeface="AbcTeacher" pitchFamily="2" charset="0"/>
              </a:rPr>
            </a:br>
            <a:r>
              <a:rPr lang="en-GB" altLang="en-US" sz="2400" b="1" u="sng" smtClean="0">
                <a:solidFill>
                  <a:srgbClr val="FFFF66"/>
                </a:solidFill>
                <a:latin typeface="AbcTeacher" pitchFamily="2" charset="0"/>
              </a:rPr>
              <a:t>Year 6 – September 2021</a:t>
            </a:r>
            <a:endParaRPr lang="en-GB" altLang="en-US" sz="2400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38300"/>
            <a:ext cx="6711950" cy="4464050"/>
          </a:xfrm>
        </p:spPr>
        <p:txBody>
          <a:bodyPr rtlCol="0">
            <a:normAutofit fontScale="92500" lnSpcReduction="20000"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Miss </a:t>
            </a:r>
            <a:r>
              <a:rPr lang="en-GB" altLang="en-US" sz="1600" b="1" dirty="0" err="1" smtClean="0">
                <a:solidFill>
                  <a:srgbClr val="FF0000"/>
                </a:solidFill>
                <a:latin typeface="AbcTeacher" pitchFamily="2" charset="0"/>
              </a:rPr>
              <a:t>Callender</a:t>
            </a: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 – Japan Class</a:t>
            </a:r>
            <a:endParaRPr lang="en-GB" altLang="en-US" sz="1600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TA: Mrs Barnes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  <a:hlinkClick r:id="rId3"/>
              </a:rPr>
              <a:t>japan@stmarysprimarypulborough.co.uk</a:t>
            </a:r>
            <a:endParaRPr lang="en-GB" altLang="en-US" sz="16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1600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Miss Turner – South Africa Class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TA: Mrs Bryan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  <a:hlinkClick r:id="rId4"/>
              </a:rPr>
              <a:t>sa@stmarysprimarypulborough.co.uk</a:t>
            </a:r>
            <a:endParaRPr lang="en-GB" altLang="en-US" sz="16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1600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Mrs </a:t>
            </a:r>
            <a:r>
              <a:rPr lang="en-GB" altLang="en-US" sz="1600" b="1" dirty="0" err="1" smtClean="0">
                <a:solidFill>
                  <a:srgbClr val="FF0000"/>
                </a:solidFill>
                <a:latin typeface="AbcTeacher" pitchFamily="2" charset="0"/>
              </a:rPr>
              <a:t>Metaliaj</a:t>
            </a: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 – Pastoral support – both classes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en-GB" altLang="en-US" sz="1600" b="1" dirty="0">
                <a:solidFill>
                  <a:srgbClr val="FF0000"/>
                </a:solidFill>
                <a:latin typeface="AbcTeacher" pitchFamily="2" charset="0"/>
              </a:rPr>
              <a:t>Mrs Treadwell – Swimming (Wednesdays)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1100" b="1" dirty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PPA Teachers (Thursday)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Mrs Burbidge – Outdoor PE (Games/Athletics)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1600" b="1" dirty="0" smtClean="0">
                <a:solidFill>
                  <a:srgbClr val="FF0000"/>
                </a:solidFill>
                <a:latin typeface="AbcTeacher" pitchFamily="2" charset="0"/>
              </a:rPr>
              <a:t>Miss Bell – Spanish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2400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  <p:pic>
        <p:nvPicPr>
          <p:cNvPr id="6149" name="Picture 2" descr="Flag of Japan | Britannic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350" y="1801813"/>
            <a:ext cx="1554163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Flag of South Africa.sv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488" y="3324225"/>
            <a:ext cx="1639887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04813"/>
            <a:ext cx="8353425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20713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Lunches, Snacks and Water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557338"/>
            <a:ext cx="6711950" cy="4195762"/>
          </a:xfrm>
        </p:spPr>
        <p:txBody>
          <a:bodyPr rtlCol="0">
            <a:normAutofit fontScale="77500" lnSpcReduction="20000"/>
          </a:bodyPr>
          <a:lstStyle/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All children are eating lunches in their classrooms at this time.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b="1" dirty="0" smtClean="0">
                <a:solidFill>
                  <a:srgbClr val="FF0000"/>
                </a:solidFill>
                <a:latin typeface="AbcTeacher" pitchFamily="2" charset="0"/>
              </a:rPr>
              <a:t>	Sign up for hot school meals at the Office.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Fruit/healthy snack can be brought in for break times.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Please note that we are a nut-free school.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rgbClr val="FF0000"/>
                </a:solidFill>
                <a:latin typeface="AbcTeacher" pitchFamily="2" charset="0"/>
              </a:rPr>
              <a:t>   Water bottles</a:t>
            </a:r>
            <a:r>
              <a:rPr lang="en-US" altLang="en-US" sz="3000" dirty="0" smtClean="0">
                <a:solidFill>
                  <a:srgbClr val="FF0000"/>
                </a:solidFill>
                <a:latin typeface="AbcTeacher" pitchFamily="2" charset="0"/>
              </a:rPr>
              <a:t> are kept in the classroom and can be accessed at all times.</a:t>
            </a:r>
            <a:endParaRPr lang="en-GB" altLang="en-US" sz="3000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sz="3000" dirty="0" smtClean="0">
              <a:solidFill>
                <a:schemeClr val="bg1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3000" dirty="0" smtClean="0">
                <a:solidFill>
                  <a:schemeClr val="bg1"/>
                </a:solidFill>
                <a:latin typeface="AbcTeacher" pitchFamily="2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5888"/>
            <a:ext cx="8497888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29600" cy="720725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Homework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11125" y="985838"/>
            <a:ext cx="8447088" cy="51117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3600" smtClean="0">
                <a:solidFill>
                  <a:schemeClr val="bg1"/>
                </a:solidFill>
                <a:latin typeface="AbcTeacher" pitchFamily="2" charset="0"/>
              </a:rPr>
              <a:t>	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Log in details for all online learning platforms have been shared via email.</a:t>
            </a:r>
          </a:p>
          <a:p>
            <a:pPr eaLnBrk="1" hangingPunct="1">
              <a:lnSpc>
                <a:spcPct val="80000"/>
              </a:lnSpc>
              <a:buFont typeface="Wingdings 3" panose="05040102010807070707" pitchFamily="18" charset="2"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Homework grids – will be shared on Google Classroom half termly. Please submit an electronic version of work or upload a photograph.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It is expected that children will complete one piece of homework each week so that the workload is spread evenly. There are English, Maths, Science and Art/DT tasks to choose from.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Tasks are centred towards our topics – ‘The World at War’ and ‘Frozen Kingdom.’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Reading log: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Our expectation is at least 3 entries each week. Reading logs will be collected in once a week (Monday) and returned on a Thursday.	      Please encourage children to include their personal responses to texts read.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Spellings: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Monday (statutory lists of spellings for new NC and occurring in SATs). Spelling books remain in school and word lists will be uploaded to Google Classroom each week.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    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Maths: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TT Rockstars and MyMaths – little and often!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	</a:t>
            </a:r>
            <a:r>
              <a:rPr lang="en-GB" altLang="en-US" sz="1700" b="1" u="sng" smtClean="0">
                <a:solidFill>
                  <a:srgbClr val="FF0000"/>
                </a:solidFill>
                <a:latin typeface="AbcTeacher" pitchFamily="2" charset="0"/>
              </a:rPr>
              <a:t>Accelerated Reader and MyOn:</a:t>
            </a:r>
            <a:r>
              <a:rPr lang="en-GB" altLang="en-US" sz="1700" b="1" smtClean="0">
                <a:solidFill>
                  <a:srgbClr val="FF0000"/>
                </a:solidFill>
                <a:latin typeface="AbcTeacher" pitchFamily="2" charset="0"/>
              </a:rPr>
              <a:t> Online platform for reading. Please encourage children to complete the relevant quiz once they have finished their book.</a:t>
            </a:r>
            <a:endParaRPr lang="en-GB" altLang="en-US" sz="2200" smtClean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mtClean="0">
                <a:solidFill>
                  <a:srgbClr val="FF0000"/>
                </a:solidFill>
                <a:latin typeface="AbcTeacher" pitchFamily="2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04813"/>
            <a:ext cx="8496300" cy="564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1143000"/>
          </a:xfrm>
        </p:spPr>
        <p:txBody>
          <a:bodyPr/>
          <a:lstStyle/>
          <a:p>
            <a:pPr eaLnBrk="1" hangingPunct="1"/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Rewards and Sanctions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>
          <a:xfrm>
            <a:off x="433388" y="1285875"/>
            <a:ext cx="8229600" cy="3878263"/>
          </a:xfrm>
        </p:spPr>
        <p:txBody>
          <a:bodyPr rtlCol="0">
            <a:normAutofit/>
          </a:bodyPr>
          <a:lstStyle/>
          <a:p>
            <a:pPr marL="342906" indent="-274320" algn="ctr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Everybody at St Mary’s School believes in praising positive behaviour and hard work!    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Dojo points:</a:t>
            </a:r>
            <a:r>
              <a:rPr lang="en-US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 </a:t>
            </a: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gold, silver and bronze stars</a:t>
            </a: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School Celebrations – Happy Book awards, vine leaves, TT </a:t>
            </a:r>
            <a:r>
              <a:rPr lang="en-GB" altLang="en-US" sz="2800" b="1" dirty="0" err="1" smtClean="0">
                <a:solidFill>
                  <a:srgbClr val="FF0000"/>
                </a:solidFill>
                <a:latin typeface="AbcTeacher" pitchFamily="2" charset="0"/>
              </a:rPr>
              <a:t>Rockstars</a:t>
            </a:r>
            <a:r>
              <a:rPr lang="en-GB" altLang="en-US" sz="2800" b="1" smtClean="0">
                <a:solidFill>
                  <a:srgbClr val="FF0000"/>
                </a:solidFill>
                <a:latin typeface="AbcTeacher" pitchFamily="2" charset="0"/>
              </a:rPr>
              <a:t> certificates</a:t>
            </a:r>
            <a:endParaRPr lang="en-GB" altLang="en-US" sz="2800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en-GB" altLang="en-US" sz="2800" b="1" dirty="0" smtClean="0">
                <a:solidFill>
                  <a:srgbClr val="FF0000"/>
                </a:solidFill>
                <a:latin typeface="AbcTeacher" pitchFamily="2" charset="0"/>
              </a:rPr>
              <a:t>Class Certificates – Star of the Week, Dojo Champion  </a:t>
            </a:r>
          </a:p>
          <a:p>
            <a:pPr marL="68586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panose="05040102010807070707" pitchFamily="18" charset="2"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  <a:p>
            <a:pPr marL="342906" indent="-27432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en-GB" altLang="en-US" b="1" dirty="0" smtClean="0">
              <a:solidFill>
                <a:srgbClr val="FF0000"/>
              </a:solidFill>
              <a:latin typeface="AbcTeach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0243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6480175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87388" y="1257300"/>
            <a:ext cx="7775575" cy="581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This can be found on the school website.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Underpinned by our school Golden Rules.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Follows a restorative approach – ‘community classroom.’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Letters of communication to work with parents and inform them of behaviour that does not follow our school expectations.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2400" b="1" dirty="0" smtClean="0">
                <a:solidFill>
                  <a:srgbClr val="FF0000"/>
                </a:solidFill>
                <a:latin typeface="AbcTeacher" pitchFamily="2" charset="0"/>
              </a:rPr>
              <a:t>E-safety </a:t>
            </a:r>
            <a:r>
              <a:rPr lang="en-GB" altLang="en-US" sz="2400" b="1" dirty="0">
                <a:solidFill>
                  <a:srgbClr val="FF0000"/>
                </a:solidFill>
                <a:latin typeface="AbcTeacher" pitchFamily="2" charset="0"/>
              </a:rPr>
              <a:t>will be covered in school as part of the Computing curriculum, but please be aware of (and monitor) your children’s use of devices at home.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2800" b="1" dirty="0">
              <a:solidFill>
                <a:schemeClr val="bg1"/>
              </a:solidFill>
              <a:latin typeface="AbcTeacher" pitchFamily="2" charset="0"/>
            </a:endParaRPr>
          </a:p>
        </p:txBody>
      </p:sp>
      <p:sp>
        <p:nvSpPr>
          <p:cNvPr id="10245" name="Rectangle 1"/>
          <p:cNvSpPr>
            <a:spLocks noChangeArrowheads="1"/>
          </p:cNvSpPr>
          <p:nvPr/>
        </p:nvSpPr>
        <p:spPr bwMode="auto">
          <a:xfrm>
            <a:off x="687388" y="501650"/>
            <a:ext cx="4460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3600" b="1" u="sng">
                <a:solidFill>
                  <a:srgbClr val="CCFFCC"/>
                </a:solidFill>
                <a:latin typeface="AbcTeacher" pitchFamily="2" charset="0"/>
              </a:rPr>
              <a:t>Behaviour Policy</a:t>
            </a:r>
            <a:endParaRPr lang="en-GB" altLang="en-U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052513"/>
            <a:ext cx="822960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>General Reminders</a:t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  <a:t/>
            </a:r>
            <a:br>
              <a:rPr lang="en-GB" altLang="en-US" b="1" u="sng" smtClean="0">
                <a:solidFill>
                  <a:srgbClr val="CCFFCC"/>
                </a:solidFill>
                <a:latin typeface="AbcTeacher" pitchFamily="2" charset="0"/>
              </a:rPr>
            </a:br>
            <a:endParaRPr lang="en-GB" altLang="en-US" b="1" u="sng" smtClean="0">
              <a:solidFill>
                <a:srgbClr val="CCFFCC"/>
              </a:solidFill>
              <a:latin typeface="AbcTeacher" pitchFamily="2" charset="0"/>
            </a:endParaRPr>
          </a:p>
        </p:txBody>
      </p:sp>
      <p:pic>
        <p:nvPicPr>
          <p:cNvPr id="11267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88913"/>
            <a:ext cx="8496300" cy="5640387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684213" y="333375"/>
            <a:ext cx="8013700" cy="4624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Uniform – Trainers are not part of school uniform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Home time - Please send a letter or an email to provide consent if you would like your child to walk home independently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Photography permission slips</a:t>
            </a:r>
            <a:r>
              <a:rPr lang="en-US" altLang="en-US" sz="1900" b="1">
                <a:solidFill>
                  <a:srgbClr val="FF0000"/>
                </a:solidFill>
                <a:latin typeface="AbcTeacher" pitchFamily="2" charset="0"/>
              </a:rPr>
              <a:t> (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internet/website)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Parents’ Evenings: to take place via School Cloud: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Tuesday 9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and Thursday 11</a:t>
            </a:r>
            <a:r>
              <a:rPr lang="en-GB" altLang="en-US" sz="1900" b="1" baseline="3000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 November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Please ensure that all equipment and uniform is labelled clearly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Children are permitted to bring in their own pencil cases if they wish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PE: Outdoor Games – Thursdays (Tag Rugby and Ultimate Frisbee)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Swimming – Wednesdays up until half term (weather permitting)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900" b="1">
                <a:solidFill>
                  <a:srgbClr val="FF0000"/>
                </a:solidFill>
                <a:latin typeface="AbcTeacher" pitchFamily="2" charset="0"/>
              </a:rPr>
              <a:t>Second session of the week will be Dance after half term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2292" name="Picture 4" descr="black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5888"/>
            <a:ext cx="8496300" cy="662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458788" y="1052513"/>
            <a:ext cx="8191500" cy="493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Weald Virtual Open Evening – 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Thursday 23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rd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September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School Photographs – Tuesday 28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September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RHE: Sex Education Information Evening – Tuesday 2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nd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 3:30pm – Zoom link will be sent out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Evacuee Day – Friday 8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October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INSET Day – Monday 1</a:t>
            </a:r>
            <a:r>
              <a:rPr lang="en-US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st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 November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Weald Transition: Book Award – should still be running (virtually) this year. Further details to follow.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Year 6 SATs – week beginning 9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May:                                      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English: Reading, GPS – multiple choice, Spelling                                                  Maths: 1 Arithmetic, 2 Reasoning (no calculator)                    	               Writing is </a:t>
            </a:r>
            <a:r>
              <a:rPr lang="en-GB" altLang="en-US" sz="1700" b="1" dirty="0" smtClean="0">
                <a:solidFill>
                  <a:srgbClr val="FF0000"/>
                </a:solidFill>
                <a:latin typeface="AbcTeacher" pitchFamily="2" charset="0"/>
              </a:rPr>
              <a:t>teacher-assessed</a:t>
            </a: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.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700" b="1" dirty="0">
                <a:solidFill>
                  <a:srgbClr val="FF0000"/>
                </a:solidFill>
                <a:latin typeface="AbcTeacher" pitchFamily="2" charset="0"/>
              </a:rPr>
              <a:t>SATs Information Meeting for parents in early part of Spring term.</a:t>
            </a:r>
            <a:endParaRPr lang="en-GB" altLang="en-US" sz="1700" b="1" dirty="0">
              <a:solidFill>
                <a:srgbClr val="FF0000"/>
              </a:solidFill>
              <a:latin typeface="AbcTeacher" pitchFamily="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Residential – PGL Marchant’s Hill - Week beginning 16</a:t>
            </a:r>
            <a:r>
              <a:rPr lang="en-GB" altLang="en-US" sz="1700" b="1" baseline="30000" dirty="0">
                <a:solidFill>
                  <a:srgbClr val="FF0000"/>
                </a:solidFill>
                <a:latin typeface="AbcTeacher" pitchFamily="2" charset="0"/>
              </a:rPr>
              <a:t>th</a:t>
            </a:r>
            <a:r>
              <a:rPr lang="en-GB" altLang="en-US" sz="1700" b="1" dirty="0">
                <a:solidFill>
                  <a:srgbClr val="FF0000"/>
                </a:solidFill>
                <a:latin typeface="AbcTeacher" pitchFamily="2" charset="0"/>
              </a:rPr>
              <a:t> May 2022</a:t>
            </a:r>
          </a:p>
        </p:txBody>
      </p:sp>
      <p:sp>
        <p:nvSpPr>
          <p:cNvPr id="12294" name="Rectangle 5"/>
          <p:cNvSpPr>
            <a:spLocks noChangeArrowheads="1"/>
          </p:cNvSpPr>
          <p:nvPr/>
        </p:nvSpPr>
        <p:spPr bwMode="auto">
          <a:xfrm>
            <a:off x="2322513" y="222250"/>
            <a:ext cx="4608512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CCFFCC"/>
                </a:solidFill>
                <a:latin typeface="AbcTeacher" pitchFamily="2" charset="0"/>
              </a:rPr>
              <a:t>Year 6 specific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4" descr="blackboar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476250"/>
            <a:ext cx="8748712" cy="58086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84188" y="2298700"/>
            <a:ext cx="76327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ts val="1000"/>
              </a:spcBef>
              <a:spcAft>
                <a:spcPct val="0"/>
              </a:spcAft>
              <a:buClr>
                <a:srgbClr val="8AD0D6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400" b="1">
                <a:solidFill>
                  <a:srgbClr val="CCFFCC"/>
                </a:solidFill>
                <a:latin typeface="AbcTeacher" pitchFamily="2" charset="0"/>
              </a:rPr>
              <a:t>Any 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2020</TotalTime>
  <Words>419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AbcTeacher</vt:lpstr>
      <vt:lpstr>Arial</vt:lpstr>
      <vt:lpstr>Century Gothic</vt:lpstr>
      <vt:lpstr>Wingdings 3</vt:lpstr>
      <vt:lpstr>Ion</vt:lpstr>
      <vt:lpstr>Meet the Teacher  Year 6 – September 2021</vt:lpstr>
      <vt:lpstr>Lunches, Snacks and Water</vt:lpstr>
      <vt:lpstr>Homework</vt:lpstr>
      <vt:lpstr>Rewards and Sanctions</vt:lpstr>
      <vt:lpstr>General Reminders   </vt:lpstr>
      <vt:lpstr>General Reminders   </vt:lpstr>
      <vt:lpstr>PowerPoint Presentation</vt:lpstr>
      <vt:lpstr>PowerPoint Presentation</vt:lpstr>
    </vt:vector>
  </TitlesOfParts>
  <Company>BwD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Handwriting Training</dc:title>
  <dc:creator>c.dootson</dc:creator>
  <cp:lastModifiedBy>FHancock</cp:lastModifiedBy>
  <cp:revision>106</cp:revision>
  <dcterms:created xsi:type="dcterms:W3CDTF">2011-02-02T10:29:17Z</dcterms:created>
  <dcterms:modified xsi:type="dcterms:W3CDTF">2021-10-05T11:02:15Z</dcterms:modified>
</cp:coreProperties>
</file>