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17"/>
  </p:handoutMasterIdLst>
  <p:sldIdLst>
    <p:sldId id="261" r:id="rId2"/>
    <p:sldId id="258" r:id="rId3"/>
    <p:sldId id="263" r:id="rId4"/>
    <p:sldId id="264" r:id="rId5"/>
    <p:sldId id="267" r:id="rId6"/>
    <p:sldId id="274" r:id="rId7"/>
    <p:sldId id="275" r:id="rId8"/>
    <p:sldId id="276" r:id="rId9"/>
    <p:sldId id="277" r:id="rId10"/>
    <p:sldId id="268" r:id="rId11"/>
    <p:sldId id="269" r:id="rId12"/>
    <p:sldId id="270" r:id="rId13"/>
    <p:sldId id="271" r:id="rId14"/>
    <p:sldId id="272" r:id="rId15"/>
    <p:sldId id="273" r:id="rId16"/>
  </p:sldIdLst>
  <p:sldSz cx="9144000" cy="6858000" type="screen4x3"/>
  <p:notesSz cx="6858000" cy="9144000"/>
  <p:embeddedFontLst>
    <p:embeddedFont>
      <p:font typeface="Sassoon Infant Rg" panose="02000503030000020003" pitchFamily="50" charset="0"/>
      <p:regular r:id="rId18"/>
      <p:bold r:id="rId19"/>
    </p:embeddedFont>
    <p:embeddedFont>
      <p:font typeface="BPreplay" panose="02000503000000020004" pitchFamily="50" charset="0"/>
      <p:regular r:id="rId20"/>
      <p:bold r:id="rId21"/>
      <p:italic r:id="rId22"/>
      <p:boldItalic r:id="rId23"/>
    </p:embeddedFont>
    <p:embeddedFont>
      <p:font typeface="Twinkl" pitchFamily="2" charset="0"/>
      <p:regular r:id="rId24"/>
      <p:bold r:id="rId25"/>
    </p:embeddedFont>
    <p:embeddedFont>
      <p:font typeface="Sassoon Infant Md" panose="02000603050000020003" pitchFamily="50" charset="0"/>
      <p:regular r:id="rId26"/>
    </p:embeddedFon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2" pos="2880" userDrawn="1">
          <p15:clr>
            <a:srgbClr val="A4A3A4"/>
          </p15:clr>
        </p15:guide>
        <p15:guide id="4" pos="317" userDrawn="1">
          <p15:clr>
            <a:srgbClr val="A4A3A4"/>
          </p15:clr>
        </p15:guide>
        <p15:guide id="5" orient="horz" pos="3997" userDrawn="1">
          <p15:clr>
            <a:srgbClr val="A4A3A4"/>
          </p15:clr>
        </p15:guide>
        <p15:guide id="6" pos="5443" userDrawn="1">
          <p15:clr>
            <a:srgbClr val="A4A3A4"/>
          </p15:clr>
        </p15:guide>
        <p15:guide id="7" orient="horz" pos="323" userDrawn="1">
          <p15:clr>
            <a:srgbClr val="A4A3A4"/>
          </p15:clr>
        </p15:guide>
        <p15:guide id="8" pos="476" userDrawn="1">
          <p15:clr>
            <a:srgbClr val="A4A3A4"/>
          </p15:clr>
        </p15:guide>
        <p15:guide id="9" orient="horz" pos="459"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98A8"/>
    <a:srgbClr val="A9DFEF"/>
    <a:srgbClr val="20DEF8"/>
    <a:srgbClr val="A8DD45"/>
    <a:srgbClr val="8DB943"/>
    <a:srgbClr val="FEFBDA"/>
    <a:srgbClr val="FFFFE1"/>
    <a:srgbClr val="FDFDFD"/>
    <a:srgbClr val="AD8CC0"/>
    <a:srgbClr val="9901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1506" y="108"/>
      </p:cViewPr>
      <p:guideLst>
        <p:guide orient="horz" pos="1008"/>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microsoft.com/office/2015/10/relationships/revisionInfo" Target="revisionInfo.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21/03/2019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ounded Rectangle 10"/>
          <p:cNvSpPr/>
          <p:nvPr userDrawn="1"/>
        </p:nvSpPr>
        <p:spPr bwMode="auto">
          <a:xfrm>
            <a:off x="457199"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 name="Title 1"/>
          <p:cNvSpPr>
            <a:spLocks noGrp="1"/>
          </p:cNvSpPr>
          <p:nvPr>
            <p:ph type="ctrTitle"/>
          </p:nvPr>
        </p:nvSpPr>
        <p:spPr>
          <a:xfrm>
            <a:off x="466725" y="1122363"/>
            <a:ext cx="8201025" cy="2387600"/>
          </a:xfrm>
        </p:spPr>
        <p:txBody>
          <a:bodyPr anchor="ctr" anchorCtr="1">
            <a:normAutofit/>
          </a:bodyPr>
          <a:lstStyle>
            <a:lvl1pPr algn="ctr">
              <a:defRPr sz="4000">
                <a:latin typeface="Sassoon Infant Md" panose="02000603050000020003" pitchFamily="50"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9"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52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a:t>Click to edit Master text styles</a:t>
            </a:r>
          </a:p>
        </p:txBody>
      </p:sp>
    </p:spTree>
    <p:extLst>
      <p:ext uri="{BB962C8B-B14F-4D97-AF65-F5344CB8AC3E}">
        <p14:creationId xmlns:p14="http://schemas.microsoft.com/office/powerpoint/2010/main" val="256364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47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000" kern="1200">
          <a:solidFill>
            <a:srgbClr val="1C1C1C"/>
          </a:solidFill>
          <a:latin typeface="Sassoon Infant Md" panose="02000603050000020003"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slide" Target="slide10.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924"/>
            <a:ext cx="9143999" cy="6881348"/>
          </a:xfrm>
          <a:prstGeom prst="rect">
            <a:avLst/>
          </a:prstGeom>
        </p:spPr>
      </p:pic>
      <p:sp>
        <p:nvSpPr>
          <p:cNvPr id="7" name="TextBox 6"/>
          <p:cNvSpPr txBox="1"/>
          <p:nvPr/>
        </p:nvSpPr>
        <p:spPr>
          <a:xfrm>
            <a:off x="2071076" y="6384006"/>
            <a:ext cx="4994031" cy="369332"/>
          </a:xfrm>
          <a:prstGeom prst="rect">
            <a:avLst/>
          </a:prstGeom>
          <a:noFill/>
        </p:spPr>
        <p:txBody>
          <a:bodyPr wrap="square" rtlCol="0" anchor="ctr">
            <a:spAutoFit/>
          </a:bodyPr>
          <a:lstStyle/>
          <a:p>
            <a:pPr algn="ctr"/>
            <a:r>
              <a:rPr lang="en-GB" dirty="0">
                <a:solidFill>
                  <a:schemeClr val="bg1"/>
                </a:solidFill>
                <a:latin typeface="BPreplay" panose="02000503000000020004" pitchFamily="50" charset="0"/>
              </a:rPr>
              <a:t>Year One</a:t>
            </a:r>
          </a:p>
        </p:txBody>
      </p:sp>
      <p:sp>
        <p:nvSpPr>
          <p:cNvPr id="4" name="Rectangle 3"/>
          <p:cNvSpPr/>
          <p:nvPr/>
        </p:nvSpPr>
        <p:spPr>
          <a:xfrm>
            <a:off x="0" y="6251423"/>
            <a:ext cx="9144000" cy="61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Connector 5"/>
          <p:cNvCxnSpPr/>
          <p:nvPr/>
        </p:nvCxnSpPr>
        <p:spPr>
          <a:xfrm>
            <a:off x="0" y="6251423"/>
            <a:ext cx="926123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57089" y="6464797"/>
            <a:ext cx="3422002" cy="207749"/>
          </a:xfrm>
          <a:prstGeom prst="rect">
            <a:avLst/>
          </a:prstGeom>
          <a:noFill/>
        </p:spPr>
        <p:txBody>
          <a:bodyPr wrap="square" lIns="0" tIns="0" rIns="0" bIns="0" rtlCol="0" anchor="ctr" anchorCtr="1">
            <a:noAutofit/>
          </a:bodyPr>
          <a:lstStyle/>
          <a:p>
            <a:r>
              <a:rPr lang="en-GB" sz="800" b="1" dirty="0">
                <a:solidFill>
                  <a:schemeClr val="bg1"/>
                </a:solidFill>
                <a:latin typeface="BPreplay" panose="02000503000000020004" pitchFamily="50" charset="0"/>
              </a:rPr>
              <a:t>Geography</a:t>
            </a:r>
            <a:r>
              <a:rPr lang="en-GB" sz="800" dirty="0">
                <a:solidFill>
                  <a:schemeClr val="bg1"/>
                </a:solidFill>
                <a:latin typeface="BPreplay" panose="02000503000000020004" pitchFamily="50" charset="0"/>
              </a:rPr>
              <a:t> | Year 4 | All Around the World | In the Tropics | Lesson 4</a:t>
            </a:r>
          </a:p>
        </p:txBody>
      </p:sp>
      <p:sp>
        <p:nvSpPr>
          <p:cNvPr id="17" name="Text Placeholder 16"/>
          <p:cNvSpPr>
            <a:spLocks noGrp="1"/>
          </p:cNvSpPr>
          <p:nvPr>
            <p:ph type="body" sz="quarter" idx="10"/>
          </p:nvPr>
        </p:nvSpPr>
        <p:spPr/>
        <p:txBody>
          <a:bodyPr/>
          <a:lstStyle/>
          <a:p>
            <a:r>
              <a:rPr lang="en-GB" dirty="0"/>
              <a:t>All Around the World</a:t>
            </a:r>
          </a:p>
        </p:txBody>
      </p:sp>
      <p:sp>
        <p:nvSpPr>
          <p:cNvPr id="18" name="Title 17"/>
          <p:cNvSpPr>
            <a:spLocks noGrp="1"/>
          </p:cNvSpPr>
          <p:nvPr>
            <p:ph type="title"/>
          </p:nvPr>
        </p:nvSpPr>
        <p:spPr/>
        <p:txBody>
          <a:bodyPr/>
          <a:lstStyle/>
          <a:p>
            <a:r>
              <a:rPr lang="en-GB" dirty="0"/>
              <a:t>Geography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4823" y="982608"/>
            <a:ext cx="1614353" cy="1071343"/>
          </a:xfrm>
          <a:prstGeom prst="rect">
            <a:avLst/>
          </a:prstGeom>
        </p:spPr>
      </p:pic>
    </p:spTree>
    <p:extLst>
      <p:ext uri="{BB962C8B-B14F-4D97-AF65-F5344CB8AC3E}">
        <p14:creationId xmlns:p14="http://schemas.microsoft.com/office/powerpoint/2010/main" val="1569966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618408"/>
            <a:ext cx="3735430" cy="4474417"/>
          </a:xfrm>
          <a:prstGeom prst="rect">
            <a:avLst/>
          </a:prstGeom>
          <a:solidFill>
            <a:srgbClr val="A8DD4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57198" y="428879"/>
            <a:ext cx="8220075" cy="1189528"/>
          </a:xfrm>
        </p:spPr>
        <p:txBody>
          <a:bodyPr>
            <a:normAutofit fontScale="90000"/>
          </a:bodyPr>
          <a:lstStyle/>
          <a:p>
            <a:pPr algn="ctr">
              <a:lnSpc>
                <a:spcPct val="100000"/>
              </a:lnSpc>
            </a:pPr>
            <a:r>
              <a:rPr lang="en-GB" dirty="0"/>
              <a:t>Comparing the UK</a:t>
            </a:r>
            <a:br>
              <a:rPr lang="en-GB" dirty="0"/>
            </a:br>
            <a:r>
              <a:rPr lang="en-GB" dirty="0"/>
              <a:t>and the Tropics</a:t>
            </a:r>
          </a:p>
        </p:txBody>
      </p:sp>
      <p:sp>
        <p:nvSpPr>
          <p:cNvPr id="3" name="Content Placeholder 2"/>
          <p:cNvSpPr>
            <a:spLocks noGrp="1"/>
          </p:cNvSpPr>
          <p:nvPr>
            <p:ph idx="1"/>
          </p:nvPr>
        </p:nvSpPr>
        <p:spPr>
          <a:xfrm>
            <a:off x="755649" y="1618408"/>
            <a:ext cx="3735431" cy="1149068"/>
          </a:xfrm>
        </p:spPr>
        <p:txBody>
          <a:bodyPr>
            <a:normAutofit/>
          </a:bodyPr>
          <a:lstStyle/>
          <a:p>
            <a:pPr marL="0" indent="0" algn="ctr">
              <a:lnSpc>
                <a:spcPct val="110000"/>
              </a:lnSpc>
              <a:buNone/>
            </a:pPr>
            <a:r>
              <a:rPr lang="en-GB" dirty="0"/>
              <a:t>What is the weather like in the </a:t>
            </a:r>
            <a:r>
              <a:rPr lang="en-GB" b="1" dirty="0"/>
              <a:t>UK</a:t>
            </a:r>
            <a:r>
              <a:rPr lang="en-GB" dirty="0"/>
              <a:t>?</a:t>
            </a:r>
          </a:p>
        </p:txBody>
      </p:sp>
      <p:sp>
        <p:nvSpPr>
          <p:cNvPr id="12" name="Rectangle 11"/>
          <p:cNvSpPr/>
          <p:nvPr/>
        </p:nvSpPr>
        <p:spPr>
          <a:xfrm>
            <a:off x="4652920" y="1618407"/>
            <a:ext cx="3735430" cy="4474417"/>
          </a:xfrm>
          <a:prstGeom prst="rect">
            <a:avLst/>
          </a:prstGeom>
          <a:solidFill>
            <a:srgbClr val="A8DD4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2"/>
          <p:cNvSpPr txBox="1">
            <a:spLocks/>
          </p:cNvSpPr>
          <p:nvPr/>
        </p:nvSpPr>
        <p:spPr>
          <a:xfrm>
            <a:off x="4652919" y="1618407"/>
            <a:ext cx="3735431" cy="1149069"/>
          </a:xfrm>
          <a:prstGeom prst="roundRect">
            <a:avLst>
              <a:gd name="adj" fmla="val 2585"/>
            </a:avLst>
          </a:prstGeom>
          <a:noFill/>
          <a:ln w="25400">
            <a:noFill/>
          </a:ln>
        </p:spPr>
        <p:txBody>
          <a:bodyPr vert="horz" lIns="252000" tIns="252000" rIns="252000" bIns="252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en-GB" dirty="0"/>
              <a:t>What is the weather like in the </a:t>
            </a:r>
            <a:r>
              <a:rPr lang="en-GB" b="1" dirty="0"/>
              <a:t>tropics</a:t>
            </a:r>
            <a:r>
              <a:rPr lang="en-GB" dirty="0"/>
              <a:t>?</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8866" t="492" r="11420" b="1478"/>
          <a:stretch/>
        </p:blipFill>
        <p:spPr>
          <a:xfrm>
            <a:off x="872142" y="2767477"/>
            <a:ext cx="3491854" cy="3220630"/>
          </a:xfrm>
          <a:prstGeom prst="rect">
            <a:avLst/>
          </a:prstGeom>
          <a:ln w="28575">
            <a:solidFill>
              <a:schemeClr val="bg1"/>
            </a:solidFill>
          </a:ln>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4729" r="3129"/>
          <a:stretch/>
        </p:blipFill>
        <p:spPr>
          <a:xfrm>
            <a:off x="4774707" y="2767476"/>
            <a:ext cx="3491854" cy="3220630"/>
          </a:xfrm>
          <a:prstGeom prst="rect">
            <a:avLst/>
          </a:prstGeom>
          <a:ln w="28575">
            <a:solidFill>
              <a:schemeClr val="bg1"/>
            </a:solidFill>
          </a:ln>
        </p:spPr>
      </p:pic>
      <p:sp>
        <p:nvSpPr>
          <p:cNvPr id="17" name="TextBox 21"/>
          <p:cNvSpPr txBox="1">
            <a:spLocks noChangeArrowheads="1"/>
          </p:cNvSpPr>
          <p:nvPr/>
        </p:nvSpPr>
        <p:spPr bwMode="auto">
          <a:xfrm>
            <a:off x="755650" y="6230867"/>
            <a:ext cx="7885113" cy="1143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BPreplay" panose="02000503000000020004" pitchFamily="50" charset="0"/>
              </a:rPr>
              <a:t>Photo courtesy of Michael Cory , Pauline Eccles (@flickr.com) - granted under creative commons licence – attribution</a:t>
            </a:r>
          </a:p>
        </p:txBody>
      </p:sp>
    </p:spTree>
    <p:extLst>
      <p:ext uri="{BB962C8B-B14F-4D97-AF65-F5344CB8AC3E}">
        <p14:creationId xmlns:p14="http://schemas.microsoft.com/office/powerpoint/2010/main" val="32651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618408"/>
            <a:ext cx="3735430" cy="4474417"/>
          </a:xfrm>
          <a:prstGeom prst="rect">
            <a:avLst/>
          </a:prstGeom>
          <a:solidFill>
            <a:srgbClr val="A8DD4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57198" y="428879"/>
            <a:ext cx="8220075" cy="1189528"/>
          </a:xfrm>
        </p:spPr>
        <p:txBody>
          <a:bodyPr>
            <a:normAutofit fontScale="90000"/>
          </a:bodyPr>
          <a:lstStyle/>
          <a:p>
            <a:pPr algn="ctr">
              <a:lnSpc>
                <a:spcPct val="100000"/>
              </a:lnSpc>
            </a:pPr>
            <a:r>
              <a:rPr lang="en-GB" dirty="0"/>
              <a:t>Comparing the UK</a:t>
            </a:r>
            <a:br>
              <a:rPr lang="en-GB" dirty="0"/>
            </a:br>
            <a:r>
              <a:rPr lang="en-GB" dirty="0"/>
              <a:t>and the Tropics</a:t>
            </a:r>
          </a:p>
        </p:txBody>
      </p:sp>
      <p:sp>
        <p:nvSpPr>
          <p:cNvPr id="3" name="Content Placeholder 2"/>
          <p:cNvSpPr>
            <a:spLocks noGrp="1"/>
          </p:cNvSpPr>
          <p:nvPr>
            <p:ph idx="1"/>
          </p:nvPr>
        </p:nvSpPr>
        <p:spPr>
          <a:xfrm>
            <a:off x="755649" y="1618407"/>
            <a:ext cx="3735431" cy="1157161"/>
          </a:xfrm>
        </p:spPr>
        <p:txBody>
          <a:bodyPr>
            <a:normAutofit fontScale="85000" lnSpcReduction="10000"/>
          </a:bodyPr>
          <a:lstStyle/>
          <a:p>
            <a:pPr marL="0" indent="0" algn="ctr">
              <a:lnSpc>
                <a:spcPct val="110000"/>
              </a:lnSpc>
              <a:buNone/>
            </a:pPr>
            <a:r>
              <a:rPr lang="en-GB" dirty="0"/>
              <a:t>How would the weather in the tropics be different to the weather in the UK?</a:t>
            </a:r>
          </a:p>
        </p:txBody>
      </p:sp>
      <p:sp>
        <p:nvSpPr>
          <p:cNvPr id="12" name="Rectangle 11"/>
          <p:cNvSpPr/>
          <p:nvPr/>
        </p:nvSpPr>
        <p:spPr>
          <a:xfrm>
            <a:off x="4652920" y="1618408"/>
            <a:ext cx="3735430" cy="2613728"/>
          </a:xfrm>
          <a:prstGeom prst="rect">
            <a:avLst/>
          </a:prstGeom>
          <a:solidFill>
            <a:srgbClr val="A8DD4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2"/>
          <p:cNvSpPr txBox="1">
            <a:spLocks/>
          </p:cNvSpPr>
          <p:nvPr/>
        </p:nvSpPr>
        <p:spPr>
          <a:xfrm>
            <a:off x="4652919" y="1618407"/>
            <a:ext cx="3735431" cy="1157161"/>
          </a:xfrm>
          <a:prstGeom prst="roundRect">
            <a:avLst>
              <a:gd name="adj" fmla="val 2585"/>
            </a:avLst>
          </a:prstGeom>
          <a:noFill/>
          <a:ln w="25400">
            <a:noFill/>
          </a:ln>
        </p:spPr>
        <p:txBody>
          <a:bodyPr vert="horz" lIns="252000" tIns="252000" rIns="252000" bIns="25200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GB" dirty="0"/>
              <a:t>How would the weather in the tropics be similar to the weather in the UK?</a:t>
            </a:r>
          </a:p>
        </p:txBody>
      </p:sp>
      <p:sp>
        <p:nvSpPr>
          <p:cNvPr id="10" name="Content Placeholder 2"/>
          <p:cNvSpPr txBox="1">
            <a:spLocks/>
          </p:cNvSpPr>
          <p:nvPr/>
        </p:nvSpPr>
        <p:spPr>
          <a:xfrm>
            <a:off x="755648" y="2265770"/>
            <a:ext cx="3735431" cy="3827055"/>
          </a:xfrm>
          <a:prstGeom prst="roundRect">
            <a:avLst>
              <a:gd name="adj" fmla="val 2585"/>
            </a:avLst>
          </a:prstGeom>
          <a:noFill/>
          <a:ln w="25400">
            <a:noFill/>
          </a:ln>
        </p:spPr>
        <p:txBody>
          <a:bodyPr vert="horz" lIns="252000" tIns="252000" rIns="252000" bIns="25200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dirty="0"/>
              <a:t>There are no cold seasons</a:t>
            </a:r>
          </a:p>
          <a:p>
            <a:pPr>
              <a:lnSpc>
                <a:spcPct val="120000"/>
              </a:lnSpc>
            </a:pPr>
            <a:r>
              <a:rPr lang="en-GB" dirty="0"/>
              <a:t>It is always hot</a:t>
            </a:r>
          </a:p>
          <a:p>
            <a:pPr>
              <a:lnSpc>
                <a:spcPct val="120000"/>
              </a:lnSpc>
            </a:pPr>
            <a:r>
              <a:rPr lang="en-GB" dirty="0"/>
              <a:t>It feels very humid or sweaty</a:t>
            </a:r>
          </a:p>
          <a:p>
            <a:pPr>
              <a:lnSpc>
                <a:spcPct val="120000"/>
              </a:lnSpc>
            </a:pPr>
            <a:r>
              <a:rPr lang="en-GB" dirty="0"/>
              <a:t>Some areas have lots of rain all year round</a:t>
            </a:r>
          </a:p>
          <a:p>
            <a:pPr>
              <a:lnSpc>
                <a:spcPct val="120000"/>
              </a:lnSpc>
            </a:pPr>
            <a:r>
              <a:rPr lang="en-GB" dirty="0"/>
              <a:t>Some areas are very dry all year round</a:t>
            </a:r>
          </a:p>
          <a:p>
            <a:pPr>
              <a:lnSpc>
                <a:spcPct val="120000"/>
              </a:lnSpc>
            </a:pPr>
            <a:r>
              <a:rPr lang="en-GB" dirty="0"/>
              <a:t>It is hot when it rains</a:t>
            </a:r>
          </a:p>
          <a:p>
            <a:pPr>
              <a:lnSpc>
                <a:spcPct val="120000"/>
              </a:lnSpc>
            </a:pPr>
            <a:r>
              <a:rPr lang="en-GB" dirty="0"/>
              <a:t>It never snows</a:t>
            </a:r>
          </a:p>
          <a:p>
            <a:pPr>
              <a:lnSpc>
                <a:spcPct val="120000"/>
              </a:lnSpc>
            </a:pPr>
            <a:r>
              <a:rPr lang="en-GB" dirty="0"/>
              <a:t>The sun shines every day</a:t>
            </a:r>
          </a:p>
        </p:txBody>
      </p:sp>
      <p:sp>
        <p:nvSpPr>
          <p:cNvPr id="11" name="Content Placeholder 2"/>
          <p:cNvSpPr txBox="1">
            <a:spLocks/>
          </p:cNvSpPr>
          <p:nvPr/>
        </p:nvSpPr>
        <p:spPr>
          <a:xfrm>
            <a:off x="4652918" y="2265770"/>
            <a:ext cx="3735431" cy="1966365"/>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500" dirty="0"/>
              <a:t>Sometimes we have a lot of rain here; we can have big rain storms as you do in the tropics </a:t>
            </a:r>
          </a:p>
          <a:p>
            <a:pPr>
              <a:lnSpc>
                <a:spcPct val="120000"/>
              </a:lnSpc>
            </a:pPr>
            <a:r>
              <a:rPr lang="en-GB" sz="1500" dirty="0"/>
              <a:t>It can be hot in summer in the UK (but not as hot as the tropics!)</a:t>
            </a:r>
          </a:p>
        </p:txBody>
      </p:sp>
      <p:sp>
        <p:nvSpPr>
          <p:cNvPr id="14" name="Rectangle 13"/>
          <p:cNvSpPr/>
          <p:nvPr/>
        </p:nvSpPr>
        <p:spPr>
          <a:xfrm>
            <a:off x="4652917" y="4370177"/>
            <a:ext cx="3735430" cy="1722648"/>
          </a:xfrm>
          <a:prstGeom prst="rect">
            <a:avLst/>
          </a:prstGeom>
          <a:solidFill>
            <a:srgbClr val="20DEF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2"/>
          <p:cNvSpPr txBox="1">
            <a:spLocks/>
          </p:cNvSpPr>
          <p:nvPr/>
        </p:nvSpPr>
        <p:spPr>
          <a:xfrm>
            <a:off x="4652917" y="4370177"/>
            <a:ext cx="2112025" cy="1722647"/>
          </a:xfrm>
          <a:prstGeom prst="roundRect">
            <a:avLst>
              <a:gd name="adj" fmla="val 2585"/>
            </a:avLst>
          </a:prstGeom>
          <a:noFill/>
          <a:ln w="25400">
            <a:noFill/>
          </a:ln>
        </p:spPr>
        <p:txBody>
          <a:bodyPr vert="horz" lIns="252000" tIns="252000" rIns="252000" bIns="25200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dirty="0"/>
              <a:t>The UK climate is very different to a tropical climate!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8513" y="4396703"/>
            <a:ext cx="1339547" cy="173302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5481" y="3981564"/>
            <a:ext cx="1101560" cy="2137787"/>
          </a:xfrm>
          <a:prstGeom prst="rect">
            <a:avLst/>
          </a:prstGeom>
        </p:spPr>
      </p:pic>
      <p:pic>
        <p:nvPicPr>
          <p:cNvPr id="16" name="Whole Clas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0751" y="612000"/>
            <a:ext cx="1238498" cy="864000"/>
          </a:xfrm>
          <a:prstGeom prst="rect">
            <a:avLst/>
          </a:prstGeom>
        </p:spPr>
      </p:pic>
    </p:spTree>
    <p:extLst>
      <p:ext uri="{BB962C8B-B14F-4D97-AF65-F5344CB8AC3E}">
        <p14:creationId xmlns:p14="http://schemas.microsoft.com/office/powerpoint/2010/main" val="272529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Effect transition="in" filter="fade">
                                      <p:cBhvr>
                                        <p:cTn id="32" dur="500"/>
                                        <p:tgtEl>
                                          <p:spTgt spid="1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Effect transition="in" filter="fade">
                                      <p:cBhvr>
                                        <p:cTn id="37" dur="500"/>
                                        <p:tgtEl>
                                          <p:spTgt spid="10">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5" end="5"/>
                                            </p:txEl>
                                          </p:spTgt>
                                        </p:tgtEl>
                                        <p:attrNameLst>
                                          <p:attrName>style.visibility</p:attrName>
                                        </p:attrNameLst>
                                      </p:cBhvr>
                                      <p:to>
                                        <p:strVal val="visible"/>
                                      </p:to>
                                    </p:set>
                                    <p:animEffect transition="in" filter="fade">
                                      <p:cBhvr>
                                        <p:cTn id="42" dur="500"/>
                                        <p:tgtEl>
                                          <p:spTgt spid="10">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6" end="6"/>
                                            </p:txEl>
                                          </p:spTgt>
                                        </p:tgtEl>
                                        <p:attrNameLst>
                                          <p:attrName>style.visibility</p:attrName>
                                        </p:attrNameLst>
                                      </p:cBhvr>
                                      <p:to>
                                        <p:strVal val="visible"/>
                                      </p:to>
                                    </p:set>
                                    <p:animEffect transition="in" filter="fade">
                                      <p:cBhvr>
                                        <p:cTn id="47" dur="500"/>
                                        <p:tgtEl>
                                          <p:spTgt spid="10">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7" end="7"/>
                                            </p:txEl>
                                          </p:spTgt>
                                        </p:tgtEl>
                                        <p:attrNameLst>
                                          <p:attrName>style.visibility</p:attrName>
                                        </p:attrNameLst>
                                      </p:cBhvr>
                                      <p:to>
                                        <p:strVal val="visible"/>
                                      </p:to>
                                    </p:set>
                                    <p:animEffect transition="in" filter="fade">
                                      <p:cBhvr>
                                        <p:cTn id="52" dur="500"/>
                                        <p:tgtEl>
                                          <p:spTgt spid="10">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1">
                                            <p:txEl>
                                              <p:pRg st="0" end="0"/>
                                            </p:txEl>
                                          </p:spTgt>
                                        </p:tgtEl>
                                        <p:attrNameLst>
                                          <p:attrName>style.visibility</p:attrName>
                                        </p:attrNameLst>
                                      </p:cBhvr>
                                      <p:to>
                                        <p:strVal val="visible"/>
                                      </p:to>
                                    </p:set>
                                    <p:animEffect transition="in" filter="fade">
                                      <p:cBhvr>
                                        <p:cTn id="57" dur="500"/>
                                        <p:tgtEl>
                                          <p:spTgt spid="11">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
                                            <p:txEl>
                                              <p:pRg st="1" end="1"/>
                                            </p:txEl>
                                          </p:spTgt>
                                        </p:tgtEl>
                                        <p:attrNameLst>
                                          <p:attrName>style.visibility</p:attrName>
                                        </p:attrNameLst>
                                      </p:cBhvr>
                                      <p:to>
                                        <p:strVal val="visible"/>
                                      </p:to>
                                    </p:set>
                                    <p:animEffect transition="in" filter="fade">
                                      <p:cBhvr>
                                        <p:cTn id="62" dur="500"/>
                                        <p:tgtEl>
                                          <p:spTgt spid="11">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5">
                                            <p:txEl>
                                              <p:pRg st="0" end="0"/>
                                            </p:txEl>
                                          </p:spTgt>
                                        </p:tgtEl>
                                        <p:attrNameLst>
                                          <p:attrName>style.visibility</p:attrName>
                                        </p:attrNameLst>
                                      </p:cBhvr>
                                      <p:to>
                                        <p:strVal val="visible"/>
                                      </p:to>
                                    </p:set>
                                    <p:animEffect transition="in" filter="fade">
                                      <p:cBhvr>
                                        <p:cTn id="6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55650" y="1618407"/>
            <a:ext cx="7632697" cy="4474418"/>
          </a:xfrm>
          <a:prstGeom prst="rect">
            <a:avLst/>
          </a:prstGeom>
          <a:solidFill>
            <a:srgbClr val="20DEF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2793" y="1553273"/>
            <a:ext cx="3246728" cy="4592549"/>
          </a:xfrm>
          <a:prstGeom prst="rect">
            <a:avLst/>
          </a:prstGeom>
          <a:ln w="12700">
            <a:solidFill>
              <a:schemeClr val="tx1"/>
            </a:solidFill>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4480" y="1553273"/>
            <a:ext cx="3246728" cy="4592549"/>
          </a:xfrm>
          <a:prstGeom prst="rect">
            <a:avLst/>
          </a:prstGeom>
          <a:ln w="12700">
            <a:solidFill>
              <a:schemeClr val="tx1"/>
            </a:solidFill>
          </a:ln>
        </p:spPr>
      </p:pic>
      <p:sp>
        <p:nvSpPr>
          <p:cNvPr id="6" name="Title 5"/>
          <p:cNvSpPr>
            <a:spLocks noGrp="1"/>
          </p:cNvSpPr>
          <p:nvPr>
            <p:ph type="title"/>
          </p:nvPr>
        </p:nvSpPr>
        <p:spPr>
          <a:xfrm>
            <a:off x="457198" y="428879"/>
            <a:ext cx="8220075" cy="1189528"/>
          </a:xfrm>
        </p:spPr>
        <p:txBody>
          <a:bodyPr>
            <a:normAutofit/>
          </a:bodyPr>
          <a:lstStyle/>
          <a:p>
            <a:pPr algn="ctr">
              <a:lnSpc>
                <a:spcPct val="100000"/>
              </a:lnSpc>
            </a:pPr>
            <a:r>
              <a:rPr lang="en-GB" dirty="0"/>
              <a:t>What’s the Weather Like?</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7252" y="4477932"/>
            <a:ext cx="1339547" cy="173302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33561" y="4034533"/>
            <a:ext cx="1101560" cy="2137787"/>
          </a:xfrm>
          <a:prstGeom prst="rect">
            <a:avLst/>
          </a:prstGeom>
        </p:spPr>
      </p:pic>
      <p:pic>
        <p:nvPicPr>
          <p:cNvPr id="17" name="Pair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6800" y="612000"/>
            <a:ext cx="864000" cy="864000"/>
          </a:xfrm>
          <a:prstGeom prst="rect">
            <a:avLst/>
          </a:prstGeom>
        </p:spPr>
      </p:pic>
    </p:spTree>
    <p:extLst>
      <p:ext uri="{BB962C8B-B14F-4D97-AF65-F5344CB8AC3E}">
        <p14:creationId xmlns:p14="http://schemas.microsoft.com/office/powerpoint/2010/main" val="2689607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55650" y="1618407"/>
            <a:ext cx="7632697" cy="4474418"/>
          </a:xfrm>
          <a:prstGeom prst="rect">
            <a:avLst/>
          </a:prstGeom>
          <a:solidFill>
            <a:srgbClr val="A9D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57198" y="428879"/>
            <a:ext cx="8220075" cy="1189528"/>
          </a:xfrm>
        </p:spPr>
        <p:txBody>
          <a:bodyPr>
            <a:normAutofit/>
          </a:bodyPr>
          <a:lstStyle/>
          <a:p>
            <a:pPr algn="ctr">
              <a:lnSpc>
                <a:spcPct val="100000"/>
              </a:lnSpc>
            </a:pPr>
            <a:r>
              <a:rPr lang="en-GB" dirty="0"/>
              <a:t>And Now, the Weather…</a:t>
            </a:r>
          </a:p>
        </p:txBody>
      </p:sp>
      <p:pic>
        <p:nvPicPr>
          <p:cNvPr id="17" name="Pair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800" y="612000"/>
            <a:ext cx="864000" cy="864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527" y="2073229"/>
            <a:ext cx="7242945" cy="3588739"/>
          </a:xfrm>
          <a:prstGeom prst="rect">
            <a:avLst/>
          </a:prstGeom>
        </p:spPr>
      </p:pic>
    </p:spTree>
    <p:extLst>
      <p:ext uri="{BB962C8B-B14F-4D97-AF65-F5344CB8AC3E}">
        <p14:creationId xmlns:p14="http://schemas.microsoft.com/office/powerpoint/2010/main" val="2589860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Aim</a:t>
            </a:r>
          </a:p>
        </p:txBody>
      </p:sp>
      <p:sp>
        <p:nvSpPr>
          <p:cNvPr id="16" name="Content Placeholder 15"/>
          <p:cNvSpPr>
            <a:spLocks noGrp="1"/>
          </p:cNvSpPr>
          <p:nvPr>
            <p:ph idx="1"/>
          </p:nvPr>
        </p:nvSpPr>
        <p:spPr>
          <a:xfrm>
            <a:off x="628650" y="1127760"/>
            <a:ext cx="7886700" cy="1409700"/>
          </a:xfrm>
        </p:spPr>
        <p:txBody>
          <a:bodyPr>
            <a:normAutofit/>
          </a:bodyPr>
          <a:lstStyle/>
          <a:p>
            <a:r>
              <a:rPr lang="en-GB" dirty="0"/>
              <a:t>I can compare the climate of the tropics with the UK climate.</a:t>
            </a:r>
          </a:p>
        </p:txBody>
      </p:sp>
      <p:sp>
        <p:nvSpPr>
          <p:cNvPr id="20" name="Content Placeholder 15"/>
          <p:cNvSpPr txBox="1">
            <a:spLocks/>
          </p:cNvSpPr>
          <p:nvPr/>
        </p:nvSpPr>
        <p:spPr>
          <a:xfrm>
            <a:off x="628650" y="3466803"/>
            <a:ext cx="7886700" cy="2626022"/>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 can identify the location of the Tropics of Cancer and Capricorn.</a:t>
            </a:r>
          </a:p>
          <a:p>
            <a:r>
              <a:rPr lang="en-GB" dirty="0"/>
              <a:t>I can identify differences between the UK and the tropics.</a:t>
            </a:r>
          </a:p>
          <a:p>
            <a:r>
              <a:rPr lang="en-GB" dirty="0"/>
              <a:t>I can identify similarities between the UK and the tropics. I can describe the climate in the tropics.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800" y="612000"/>
            <a:ext cx="864000" cy="864000"/>
          </a:xfrm>
          <a:prstGeom prst="rect">
            <a:avLst/>
          </a:prstGeom>
        </p:spPr>
      </p:pic>
    </p:spTree>
    <p:extLst>
      <p:ext uri="{BB962C8B-B14F-4D97-AF65-F5344CB8AC3E}">
        <p14:creationId xmlns:p14="http://schemas.microsoft.com/office/powerpoint/2010/main" val="2120259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45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7520" y="5717255"/>
            <a:ext cx="588962" cy="375570"/>
          </a:xfrm>
          <a:prstGeom prst="rect">
            <a:avLst/>
          </a:prstGeom>
        </p:spPr>
      </p:pic>
    </p:spTree>
    <p:extLst>
      <p:ext uri="{BB962C8B-B14F-4D97-AF65-F5344CB8AC3E}">
        <p14:creationId xmlns:p14="http://schemas.microsoft.com/office/powerpoint/2010/main" val="221188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Aim</a:t>
            </a:r>
          </a:p>
        </p:txBody>
      </p:sp>
      <p:sp>
        <p:nvSpPr>
          <p:cNvPr id="16" name="Content Placeholder 15"/>
          <p:cNvSpPr>
            <a:spLocks noGrp="1"/>
          </p:cNvSpPr>
          <p:nvPr>
            <p:ph idx="1"/>
          </p:nvPr>
        </p:nvSpPr>
        <p:spPr>
          <a:xfrm>
            <a:off x="628650" y="1127760"/>
            <a:ext cx="7886700" cy="1409700"/>
          </a:xfrm>
        </p:spPr>
        <p:txBody>
          <a:bodyPr>
            <a:normAutofit/>
          </a:bodyPr>
          <a:lstStyle/>
          <a:p>
            <a:r>
              <a:rPr lang="en-GB" dirty="0"/>
              <a:t>I can compare the climate of the tropics with the UK climate.</a:t>
            </a:r>
          </a:p>
        </p:txBody>
      </p:sp>
      <p:sp>
        <p:nvSpPr>
          <p:cNvPr id="20" name="Content Placeholder 15"/>
          <p:cNvSpPr txBox="1">
            <a:spLocks/>
          </p:cNvSpPr>
          <p:nvPr/>
        </p:nvSpPr>
        <p:spPr>
          <a:xfrm>
            <a:off x="628650" y="3466803"/>
            <a:ext cx="7886700" cy="2626022"/>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 can identify the location of the Tropics of Cancer and Capricorn.</a:t>
            </a:r>
          </a:p>
          <a:p>
            <a:r>
              <a:rPr lang="en-GB" dirty="0"/>
              <a:t>I can identify differences between the UK and the tropics.</a:t>
            </a:r>
          </a:p>
          <a:p>
            <a:r>
              <a:rPr lang="en-GB" dirty="0"/>
              <a:t>I can identify similarities between the UK and the tropics. I can describe the climate in the tropics.</a:t>
            </a:r>
          </a:p>
        </p:txBody>
      </p:sp>
    </p:spTree>
    <p:extLst>
      <p:ext uri="{BB962C8B-B14F-4D97-AF65-F5344CB8AC3E}">
        <p14:creationId xmlns:p14="http://schemas.microsoft.com/office/powerpoint/2010/main" val="44728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3924160"/>
            <a:ext cx="4350424" cy="2168665"/>
          </a:xfrm>
          <a:prstGeom prst="rect">
            <a:avLst/>
          </a:prstGeom>
          <a:solidFill>
            <a:srgbClr val="20DEF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57198" y="428879"/>
            <a:ext cx="8220075" cy="1189528"/>
          </a:xfrm>
        </p:spPr>
        <p:txBody>
          <a:bodyPr>
            <a:normAutofit/>
          </a:bodyPr>
          <a:lstStyle/>
          <a:p>
            <a:r>
              <a:rPr lang="en-GB" dirty="0">
                <a:latin typeface="Twinkl" pitchFamily="2" charset="0"/>
              </a:rPr>
              <a:t>Where Are the Tropics?</a:t>
            </a:r>
          </a:p>
        </p:txBody>
      </p:sp>
      <p:sp>
        <p:nvSpPr>
          <p:cNvPr id="3" name="Content Placeholder 2"/>
          <p:cNvSpPr>
            <a:spLocks noGrp="1"/>
          </p:cNvSpPr>
          <p:nvPr>
            <p:ph idx="1"/>
          </p:nvPr>
        </p:nvSpPr>
        <p:spPr>
          <a:xfrm>
            <a:off x="755649" y="3924160"/>
            <a:ext cx="4350425" cy="1645367"/>
          </a:xfrm>
        </p:spPr>
        <p:txBody>
          <a:bodyPr>
            <a:normAutofit lnSpcReduction="10000"/>
          </a:bodyPr>
          <a:lstStyle/>
          <a:p>
            <a:pPr marL="0" indent="0">
              <a:lnSpc>
                <a:spcPct val="110000"/>
              </a:lnSpc>
              <a:buNone/>
            </a:pPr>
            <a:r>
              <a:rPr lang="en-GB" dirty="0">
                <a:latin typeface="Twinkl" pitchFamily="2" charset="0"/>
              </a:rPr>
              <a:t>The Tropic of Capricorn, or Southern Tropic, marks the most southerly latitude on the Earth at which the Sun can be directly overhead. </a:t>
            </a:r>
          </a:p>
        </p:txBody>
      </p:sp>
      <p:sp>
        <p:nvSpPr>
          <p:cNvPr id="9" name="Rectangle 8"/>
          <p:cNvSpPr/>
          <p:nvPr/>
        </p:nvSpPr>
        <p:spPr>
          <a:xfrm>
            <a:off x="755649" y="1600201"/>
            <a:ext cx="4350424" cy="2168665"/>
          </a:xfrm>
          <a:prstGeom prst="rect">
            <a:avLst/>
          </a:prstGeom>
          <a:solidFill>
            <a:srgbClr val="20DEF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p:cNvSpPr txBox="1">
            <a:spLocks/>
          </p:cNvSpPr>
          <p:nvPr/>
        </p:nvSpPr>
        <p:spPr>
          <a:xfrm>
            <a:off x="755650" y="1600202"/>
            <a:ext cx="4350425" cy="1743362"/>
          </a:xfrm>
          <a:prstGeom prst="roundRect">
            <a:avLst>
              <a:gd name="adj" fmla="val 2585"/>
            </a:avLst>
          </a:prstGeom>
          <a:noFill/>
          <a:ln w="25400">
            <a:noFill/>
          </a:ln>
        </p:spPr>
        <p:txBody>
          <a:bodyPr vert="horz" lIns="252000" tIns="252000" rIns="252000" bIns="25200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dirty="0">
                <a:latin typeface="Twinkl" pitchFamily="2" charset="0"/>
              </a:rPr>
              <a:t>The Tropic of Cancer, or the Northern Tropic, is the circle of latitude on the Earth that marks the most northerly position at which the Sun can be directly overhead. </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8804" y="2160573"/>
            <a:ext cx="3829545" cy="3217946"/>
          </a:xfrm>
          <a:prstGeom prst="rect">
            <a:avLst/>
          </a:prstGeom>
        </p:spPr>
      </p:pic>
      <p:sp>
        <p:nvSpPr>
          <p:cNvPr id="8" name="Content Placeholder 2">
            <a:extLst>
              <a:ext uri="{FF2B5EF4-FFF2-40B4-BE49-F238E27FC236}">
                <a16:creationId xmlns:a16="http://schemas.microsoft.com/office/drawing/2014/main" id="{DC27A305-CCEA-4879-B496-BC97C68E4040}"/>
              </a:ext>
            </a:extLst>
          </p:cNvPr>
          <p:cNvSpPr txBox="1">
            <a:spLocks/>
          </p:cNvSpPr>
          <p:nvPr/>
        </p:nvSpPr>
        <p:spPr>
          <a:xfrm>
            <a:off x="755650" y="2818300"/>
            <a:ext cx="4350425" cy="1041208"/>
          </a:xfrm>
          <a:prstGeom prst="roundRect">
            <a:avLst>
              <a:gd name="adj" fmla="val 2585"/>
            </a:avLst>
          </a:prstGeom>
          <a:noFill/>
          <a:ln w="25400">
            <a:noFill/>
          </a:ln>
        </p:spPr>
        <p:txBody>
          <a:bodyPr vert="horz" lIns="252000" tIns="252000" rIns="252000" bIns="25200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dirty="0">
                <a:latin typeface="Twinkl" pitchFamily="2" charset="0"/>
              </a:rPr>
              <a:t>It currently lies around 23.4° north of the Equator.</a:t>
            </a:r>
          </a:p>
        </p:txBody>
      </p:sp>
      <p:sp>
        <p:nvSpPr>
          <p:cNvPr id="11" name="Content Placeholder 2">
            <a:extLst>
              <a:ext uri="{FF2B5EF4-FFF2-40B4-BE49-F238E27FC236}">
                <a16:creationId xmlns:a16="http://schemas.microsoft.com/office/drawing/2014/main" id="{3EB7600D-D2E0-49CE-8AD1-B3C1E7668C5F}"/>
              </a:ext>
            </a:extLst>
          </p:cNvPr>
          <p:cNvSpPr txBox="1">
            <a:spLocks/>
          </p:cNvSpPr>
          <p:nvPr/>
        </p:nvSpPr>
        <p:spPr>
          <a:xfrm>
            <a:off x="755650" y="5107726"/>
            <a:ext cx="4350425" cy="1041208"/>
          </a:xfrm>
          <a:prstGeom prst="roundRect">
            <a:avLst>
              <a:gd name="adj" fmla="val 2585"/>
            </a:avLst>
          </a:prstGeom>
          <a:noFill/>
          <a:ln w="25400">
            <a:noFill/>
          </a:ln>
        </p:spPr>
        <p:txBody>
          <a:bodyPr vert="horz" lIns="252000" tIns="252000" rIns="252000" bIns="25200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dirty="0">
                <a:latin typeface="Twinkl" pitchFamily="2" charset="0"/>
              </a:rPr>
              <a:t>It currently lies around 23.4° south of the Equator.</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build="p"/>
      <p:bldP spid="8" grpId="0" build="p"/>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657600" y="3924160"/>
            <a:ext cx="4730749" cy="2168665"/>
          </a:xfrm>
          <a:prstGeom prst="rect">
            <a:avLst/>
          </a:prstGeom>
          <a:solidFill>
            <a:srgbClr val="20DEF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50" y="1618408"/>
            <a:ext cx="7632700" cy="2168665"/>
          </a:xfrm>
          <a:prstGeom prst="rect">
            <a:avLst/>
          </a:prstGeom>
          <a:solidFill>
            <a:srgbClr val="20DEF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57198" y="428879"/>
            <a:ext cx="8220075" cy="1189528"/>
          </a:xfrm>
        </p:spPr>
        <p:txBody>
          <a:bodyPr>
            <a:normAutofit/>
          </a:bodyPr>
          <a:lstStyle/>
          <a:p>
            <a:r>
              <a:rPr lang="en-GB" dirty="0">
                <a:latin typeface="Twinkl" pitchFamily="2" charset="0"/>
              </a:rPr>
              <a:t>What Is It like in the Tropics?</a:t>
            </a:r>
          </a:p>
        </p:txBody>
      </p:sp>
      <p:sp>
        <p:nvSpPr>
          <p:cNvPr id="3" name="Content Placeholder 2"/>
          <p:cNvSpPr>
            <a:spLocks noGrp="1"/>
          </p:cNvSpPr>
          <p:nvPr>
            <p:ph idx="1"/>
          </p:nvPr>
        </p:nvSpPr>
        <p:spPr>
          <a:xfrm>
            <a:off x="755649" y="1618408"/>
            <a:ext cx="7632701" cy="2168665"/>
          </a:xfrm>
        </p:spPr>
        <p:txBody>
          <a:bodyPr>
            <a:normAutofit lnSpcReduction="10000"/>
          </a:bodyPr>
          <a:lstStyle/>
          <a:p>
            <a:pPr marL="0" indent="0">
              <a:lnSpc>
                <a:spcPct val="110000"/>
              </a:lnSpc>
              <a:buNone/>
            </a:pPr>
            <a:r>
              <a:rPr lang="en-GB" dirty="0">
                <a:latin typeface="Twinkl" pitchFamily="2" charset="0"/>
              </a:rPr>
              <a:t>Between the Tropics of Cancer and Capricorn, the weather is hot all year round.</a:t>
            </a:r>
          </a:p>
          <a:p>
            <a:pPr marL="0" indent="0">
              <a:lnSpc>
                <a:spcPct val="110000"/>
              </a:lnSpc>
              <a:buNone/>
            </a:pPr>
            <a:r>
              <a:rPr lang="en-GB" dirty="0">
                <a:latin typeface="Twinkl" pitchFamily="2" charset="0"/>
              </a:rPr>
              <a:t>Rainfall can be very varied in tropical locations – some areas have very little rain, some have a rainy season and some have fairly consistent rainfall throughout the year.</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426" y="3429000"/>
            <a:ext cx="2994053" cy="1712207"/>
          </a:xfrm>
          <a:prstGeom prst="rect">
            <a:avLst/>
          </a:prstGeom>
        </p:spPr>
      </p:pic>
      <p:sp>
        <p:nvSpPr>
          <p:cNvPr id="10" name="Content Placeholder 2"/>
          <p:cNvSpPr txBox="1">
            <a:spLocks/>
          </p:cNvSpPr>
          <p:nvPr/>
        </p:nvSpPr>
        <p:spPr>
          <a:xfrm>
            <a:off x="823170" y="3770889"/>
            <a:ext cx="2926228" cy="1367554"/>
          </a:xfrm>
          <a:prstGeom prst="roundRect">
            <a:avLst>
              <a:gd name="adj" fmla="val 2585"/>
            </a:avLst>
          </a:prstGeom>
          <a:noFill/>
          <a:ln w="25400">
            <a:noFill/>
          </a:ln>
        </p:spPr>
        <p:txBody>
          <a:bodyPr vert="horz" lIns="252000" tIns="252000" rIns="252000" bIns="25200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GB" dirty="0">
                <a:latin typeface="Twinkl" pitchFamily="2" charset="0"/>
              </a:rPr>
              <a:t>Rainforests have</a:t>
            </a:r>
            <a:br>
              <a:rPr lang="en-GB" dirty="0">
                <a:latin typeface="Twinkl" pitchFamily="2" charset="0"/>
              </a:rPr>
            </a:br>
            <a:r>
              <a:rPr lang="en-GB" dirty="0">
                <a:latin typeface="Twinkl" pitchFamily="2" charset="0"/>
              </a:rPr>
              <a:t>an average monthly rainfall</a:t>
            </a:r>
            <a:br>
              <a:rPr lang="en-GB" dirty="0">
                <a:latin typeface="Twinkl" pitchFamily="2" charset="0"/>
              </a:rPr>
            </a:br>
            <a:r>
              <a:rPr lang="en-GB" dirty="0">
                <a:latin typeface="Twinkl" pitchFamily="2" charset="0"/>
              </a:rPr>
              <a:t>of at least 60mm.</a:t>
            </a:r>
          </a:p>
        </p:txBody>
      </p:sp>
      <p:sp>
        <p:nvSpPr>
          <p:cNvPr id="14" name="Content Placeholder 2"/>
          <p:cNvSpPr txBox="1">
            <a:spLocks/>
          </p:cNvSpPr>
          <p:nvPr/>
        </p:nvSpPr>
        <p:spPr>
          <a:xfrm>
            <a:off x="3749398" y="3787073"/>
            <a:ext cx="4840448" cy="2168665"/>
          </a:xfrm>
          <a:prstGeom prst="roundRect">
            <a:avLst>
              <a:gd name="adj" fmla="val 2585"/>
            </a:avLst>
          </a:prstGeom>
          <a:noFill/>
          <a:ln w="25400">
            <a:noFill/>
          </a:ln>
        </p:spPr>
        <p:txBody>
          <a:bodyPr vert="horz" lIns="252000" tIns="252000" rIns="252000" bIns="252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600" dirty="0">
                <a:latin typeface="Twinkl" pitchFamily="2" charset="0"/>
              </a:rPr>
              <a:t>Click each habitat to find out more: </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124" y="4804449"/>
            <a:ext cx="2538353" cy="1915986"/>
          </a:xfrm>
          <a:prstGeom prst="rect">
            <a:avLst/>
          </a:prstGeom>
        </p:spPr>
      </p:pic>
      <p:sp>
        <p:nvSpPr>
          <p:cNvPr id="2" name="Rectangle 1">
            <a:hlinkClick r:id="" action="ppaction://hlinkshowjump?jump=nextslide"/>
            <a:extLst>
              <a:ext uri="{FF2B5EF4-FFF2-40B4-BE49-F238E27FC236}">
                <a16:creationId xmlns:a16="http://schemas.microsoft.com/office/drawing/2014/main" id="{E794A1B5-2939-49EA-972E-8E0A3010EAA2}"/>
              </a:ext>
            </a:extLst>
          </p:cNvPr>
          <p:cNvSpPr/>
          <p:nvPr/>
        </p:nvSpPr>
        <p:spPr>
          <a:xfrm>
            <a:off x="3936576" y="4413503"/>
            <a:ext cx="2555102" cy="363176"/>
          </a:xfrm>
          <a:prstGeom prst="rect">
            <a:avLst/>
          </a:prstGeom>
          <a:solidFill>
            <a:srgbClr val="2898A8"/>
          </a:solidFill>
        </p:spPr>
        <p:txBody>
          <a:bodyPr wrap="square">
            <a:spAutoFit/>
          </a:bodyPr>
          <a:lstStyle/>
          <a:p>
            <a:pPr>
              <a:lnSpc>
                <a:spcPct val="110000"/>
              </a:lnSpc>
            </a:pPr>
            <a:r>
              <a:rPr lang="en-GB" sz="1600" dirty="0">
                <a:solidFill>
                  <a:schemeClr val="bg1"/>
                </a:solidFill>
                <a:latin typeface="Twinkl" pitchFamily="2" charset="0"/>
              </a:rPr>
              <a:t>tropical rainforests;</a:t>
            </a:r>
          </a:p>
        </p:txBody>
      </p:sp>
      <p:sp>
        <p:nvSpPr>
          <p:cNvPr id="12" name="Rectangle 11">
            <a:hlinkClick r:id="rId4" action="ppaction://hlinksldjump"/>
            <a:extLst>
              <a:ext uri="{FF2B5EF4-FFF2-40B4-BE49-F238E27FC236}">
                <a16:creationId xmlns:a16="http://schemas.microsoft.com/office/drawing/2014/main" id="{78DFA389-4397-4B6D-B245-830D3AC185E3}"/>
              </a:ext>
            </a:extLst>
          </p:cNvPr>
          <p:cNvSpPr/>
          <p:nvPr/>
        </p:nvSpPr>
        <p:spPr>
          <a:xfrm>
            <a:off x="3936576" y="4821444"/>
            <a:ext cx="2555102" cy="346762"/>
          </a:xfrm>
          <a:prstGeom prst="rect">
            <a:avLst/>
          </a:prstGeom>
          <a:solidFill>
            <a:srgbClr val="2898A8"/>
          </a:solidFill>
        </p:spPr>
        <p:txBody>
          <a:bodyPr wrap="square">
            <a:spAutoFit/>
          </a:bodyPr>
          <a:lstStyle/>
          <a:p>
            <a:pPr>
              <a:lnSpc>
                <a:spcPct val="110000"/>
              </a:lnSpc>
            </a:pPr>
            <a:r>
              <a:rPr lang="en-GB" sz="1600" dirty="0">
                <a:solidFill>
                  <a:schemeClr val="bg1"/>
                </a:solidFill>
                <a:latin typeface="Twinkl" pitchFamily="2" charset="0"/>
              </a:rPr>
              <a:t>tropical coniferous forests;</a:t>
            </a:r>
          </a:p>
        </p:txBody>
      </p:sp>
      <p:sp>
        <p:nvSpPr>
          <p:cNvPr id="13" name="Rectangle 12">
            <a:hlinkClick r:id="rId5" action="ppaction://hlinksldjump"/>
            <a:extLst>
              <a:ext uri="{FF2B5EF4-FFF2-40B4-BE49-F238E27FC236}">
                <a16:creationId xmlns:a16="http://schemas.microsoft.com/office/drawing/2014/main" id="{478608EF-7D3D-4600-B82C-E02A973644D6}"/>
              </a:ext>
            </a:extLst>
          </p:cNvPr>
          <p:cNvSpPr/>
          <p:nvPr/>
        </p:nvSpPr>
        <p:spPr>
          <a:xfrm>
            <a:off x="3936576" y="5215210"/>
            <a:ext cx="2555102" cy="346762"/>
          </a:xfrm>
          <a:prstGeom prst="rect">
            <a:avLst/>
          </a:prstGeom>
          <a:solidFill>
            <a:srgbClr val="2898A8"/>
          </a:solidFill>
        </p:spPr>
        <p:txBody>
          <a:bodyPr wrap="square">
            <a:spAutoFit/>
          </a:bodyPr>
          <a:lstStyle/>
          <a:p>
            <a:pPr>
              <a:lnSpc>
                <a:spcPct val="110000"/>
              </a:lnSpc>
            </a:pPr>
            <a:r>
              <a:rPr lang="en-GB" sz="1600" dirty="0">
                <a:solidFill>
                  <a:schemeClr val="bg1"/>
                </a:solidFill>
                <a:latin typeface="Twinkl" pitchFamily="2" charset="0"/>
              </a:rPr>
              <a:t>tropical dry forests;</a:t>
            </a:r>
          </a:p>
        </p:txBody>
      </p:sp>
      <p:sp>
        <p:nvSpPr>
          <p:cNvPr id="18" name="Rectangle 17">
            <a:hlinkClick r:id="rId6" action="ppaction://hlinksldjump"/>
            <a:extLst>
              <a:ext uri="{FF2B5EF4-FFF2-40B4-BE49-F238E27FC236}">
                <a16:creationId xmlns:a16="http://schemas.microsoft.com/office/drawing/2014/main" id="{4B57EA1B-5C2D-44C8-A9CC-4B37A3E201FD}"/>
              </a:ext>
            </a:extLst>
          </p:cNvPr>
          <p:cNvSpPr/>
          <p:nvPr/>
        </p:nvSpPr>
        <p:spPr>
          <a:xfrm>
            <a:off x="3936576" y="5612438"/>
            <a:ext cx="2555102" cy="346762"/>
          </a:xfrm>
          <a:prstGeom prst="rect">
            <a:avLst/>
          </a:prstGeom>
          <a:solidFill>
            <a:srgbClr val="2898A8"/>
          </a:solidFill>
        </p:spPr>
        <p:txBody>
          <a:bodyPr wrap="square">
            <a:spAutoFit/>
          </a:bodyPr>
          <a:lstStyle/>
          <a:p>
            <a:pPr>
              <a:lnSpc>
                <a:spcPct val="110000"/>
              </a:lnSpc>
            </a:pPr>
            <a:r>
              <a:rPr lang="en-GB" sz="1600" dirty="0">
                <a:solidFill>
                  <a:schemeClr val="bg1"/>
                </a:solidFill>
                <a:latin typeface="Twinkl" pitchFamily="2" charset="0"/>
              </a:rPr>
              <a:t>tropical grasslands.</a:t>
            </a:r>
          </a:p>
        </p:txBody>
      </p:sp>
      <p:sp>
        <p:nvSpPr>
          <p:cNvPr id="4" name="TextBox 3">
            <a:hlinkClick r:id="rId7" action="ppaction://hlinksldjump"/>
          </p:cNvPr>
          <p:cNvSpPr txBox="1"/>
          <p:nvPr/>
        </p:nvSpPr>
        <p:spPr>
          <a:xfrm>
            <a:off x="6647151" y="4709561"/>
            <a:ext cx="1593908" cy="923330"/>
          </a:xfrm>
          <a:prstGeom prst="rect">
            <a:avLst/>
          </a:prstGeom>
          <a:solidFill>
            <a:srgbClr val="2898A8"/>
          </a:solidFill>
        </p:spPr>
        <p:txBody>
          <a:bodyPr wrap="square" rtlCol="0">
            <a:spAutoFit/>
          </a:bodyPr>
          <a:lstStyle/>
          <a:p>
            <a:pPr algn="ctr"/>
            <a:r>
              <a:rPr lang="en-GB" dirty="0">
                <a:solidFill>
                  <a:schemeClr val="bg1"/>
                </a:solidFill>
              </a:rPr>
              <a:t>When you’re ready to move on, click here!</a:t>
            </a:r>
          </a:p>
        </p:txBody>
      </p:sp>
    </p:spTree>
    <p:extLst>
      <p:ext uri="{BB962C8B-B14F-4D97-AF65-F5344CB8AC3E}">
        <p14:creationId xmlns:p14="http://schemas.microsoft.com/office/powerpoint/2010/main" val="33144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54D3CD4-2FB1-48B0-8B47-E0A7D5749BBB}"/>
              </a:ext>
            </a:extLst>
          </p:cNvPr>
          <p:cNvSpPr/>
          <p:nvPr/>
        </p:nvSpPr>
        <p:spPr>
          <a:xfrm>
            <a:off x="825103" y="1442906"/>
            <a:ext cx="7516536" cy="4186107"/>
          </a:xfrm>
          <a:prstGeom prst="rect">
            <a:avLst/>
          </a:prstGeom>
          <a:solidFill>
            <a:srgbClr val="A9D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57198" y="428879"/>
            <a:ext cx="8220075" cy="1189528"/>
          </a:xfrm>
        </p:spPr>
        <p:txBody>
          <a:bodyPr>
            <a:normAutofit/>
          </a:bodyPr>
          <a:lstStyle/>
          <a:p>
            <a:r>
              <a:rPr lang="en-GB" dirty="0">
                <a:latin typeface="Twinkl" pitchFamily="2" charset="0"/>
              </a:rPr>
              <a:t>Tropical Rainforests</a:t>
            </a:r>
            <a:endParaRPr lang="en-GB" dirty="0"/>
          </a:p>
        </p:txBody>
      </p:sp>
      <p:sp>
        <p:nvSpPr>
          <p:cNvPr id="4" name="Rectangle 3">
            <a:extLst>
              <a:ext uri="{FF2B5EF4-FFF2-40B4-BE49-F238E27FC236}">
                <a16:creationId xmlns:a16="http://schemas.microsoft.com/office/drawing/2014/main" id="{B9B4735A-C937-46B8-AB34-44CF70890FB5}"/>
              </a:ext>
            </a:extLst>
          </p:cNvPr>
          <p:cNvSpPr/>
          <p:nvPr/>
        </p:nvSpPr>
        <p:spPr>
          <a:xfrm>
            <a:off x="825103" y="5655233"/>
            <a:ext cx="7632701" cy="369332"/>
          </a:xfrm>
          <a:prstGeom prst="rect">
            <a:avLst/>
          </a:prstGeom>
        </p:spPr>
        <p:txBody>
          <a:bodyPr wrap="square">
            <a:spAutoFit/>
          </a:bodyPr>
          <a:lstStyle/>
          <a:p>
            <a:r>
              <a:rPr lang="en-GB" dirty="0">
                <a:latin typeface="Twinkl" pitchFamily="2" charset="0"/>
              </a:rPr>
              <a:t>*Precipitation – water falling from the sky as rain, sleet, snow or hail.</a:t>
            </a:r>
          </a:p>
        </p:txBody>
      </p:sp>
      <p:pic>
        <p:nvPicPr>
          <p:cNvPr id="8" name="Picture 7">
            <a:extLst>
              <a:ext uri="{FF2B5EF4-FFF2-40B4-BE49-F238E27FC236}">
                <a16:creationId xmlns:a16="http://schemas.microsoft.com/office/drawing/2014/main" id="{929D94D7-6FDE-4E07-8891-0CDE6926A5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48" t="4174" r="10201" b="135"/>
          <a:stretch/>
        </p:blipFill>
        <p:spPr>
          <a:xfrm>
            <a:off x="4353886" y="3081431"/>
            <a:ext cx="3987753" cy="2537472"/>
          </a:xfrm>
          <a:prstGeom prst="rect">
            <a:avLst/>
          </a:prstGeom>
        </p:spPr>
      </p:pic>
      <p:sp>
        <p:nvSpPr>
          <p:cNvPr id="9" name="Rectangle 8">
            <a:extLst>
              <a:ext uri="{FF2B5EF4-FFF2-40B4-BE49-F238E27FC236}">
                <a16:creationId xmlns:a16="http://schemas.microsoft.com/office/drawing/2014/main" id="{039FAE52-1E4A-4970-A20C-E851D652C48C}"/>
              </a:ext>
            </a:extLst>
          </p:cNvPr>
          <p:cNvSpPr/>
          <p:nvPr/>
        </p:nvSpPr>
        <p:spPr>
          <a:xfrm>
            <a:off x="940452" y="1644627"/>
            <a:ext cx="7285838" cy="3933384"/>
          </a:xfrm>
          <a:prstGeom prst="rect">
            <a:avLst/>
          </a:prstGeom>
        </p:spPr>
        <p:txBody>
          <a:bodyPr wrap="square">
            <a:spAutoFit/>
          </a:bodyPr>
          <a:lstStyle/>
          <a:p>
            <a:pPr>
              <a:lnSpc>
                <a:spcPct val="120000"/>
              </a:lnSpc>
            </a:pPr>
            <a:r>
              <a:rPr lang="en-GB" sz="1600" dirty="0">
                <a:latin typeface="Twinkl" pitchFamily="2" charset="0"/>
              </a:rPr>
              <a:t>Tropical rainforests are located in South America, Africa and Southeast Asia. These areas are constantly warm and experience an average precipitation* of </a:t>
            </a:r>
            <a:r>
              <a:rPr lang="en-GB" sz="1600" i="1" dirty="0">
                <a:latin typeface="Twinkl" pitchFamily="2" charset="0"/>
              </a:rPr>
              <a:t>at least </a:t>
            </a:r>
            <a:r>
              <a:rPr lang="en-GB" sz="1600" dirty="0">
                <a:latin typeface="Twinkl" pitchFamily="2" charset="0"/>
              </a:rPr>
              <a:t>60mm every month. There is no dry season in these forests.</a:t>
            </a:r>
          </a:p>
          <a:p>
            <a:pPr>
              <a:lnSpc>
                <a:spcPct val="120000"/>
              </a:lnSpc>
            </a:pPr>
            <a:r>
              <a:rPr lang="en-GB" sz="1600" dirty="0">
                <a:latin typeface="Twinkl" pitchFamily="2" charset="0"/>
              </a:rPr>
              <a:t>Due to this climate, the tropical rainforests are lush and full of life. The world’s  tropical rainforests are </a:t>
            </a:r>
            <a:br>
              <a:rPr lang="en-GB" sz="1600" dirty="0">
                <a:latin typeface="Twinkl" pitchFamily="2" charset="0"/>
              </a:rPr>
            </a:br>
            <a:r>
              <a:rPr lang="en-GB" sz="1600" dirty="0">
                <a:latin typeface="Twinkl" pitchFamily="2" charset="0"/>
              </a:rPr>
              <a:t>home to over 15 million species </a:t>
            </a:r>
            <a:br>
              <a:rPr lang="en-GB" sz="1600" dirty="0">
                <a:latin typeface="Twinkl" pitchFamily="2" charset="0"/>
              </a:rPr>
            </a:br>
            <a:r>
              <a:rPr lang="en-GB" sz="1600" dirty="0">
                <a:latin typeface="Twinkl" pitchFamily="2" charset="0"/>
              </a:rPr>
              <a:t>of plants and animals. Look </a:t>
            </a:r>
            <a:br>
              <a:rPr lang="en-GB" sz="1600" dirty="0">
                <a:latin typeface="Twinkl" pitchFamily="2" charset="0"/>
              </a:rPr>
            </a:br>
            <a:r>
              <a:rPr lang="en-GB" sz="1600" dirty="0">
                <a:latin typeface="Twinkl" pitchFamily="2" charset="0"/>
              </a:rPr>
              <a:t>carefully, and you might spot the </a:t>
            </a:r>
            <a:br>
              <a:rPr lang="en-GB" sz="1600" dirty="0">
                <a:latin typeface="Twinkl" pitchFamily="2" charset="0"/>
              </a:rPr>
            </a:br>
            <a:r>
              <a:rPr lang="en-GB" sz="1600" dirty="0">
                <a:latin typeface="Twinkl" pitchFamily="2" charset="0"/>
              </a:rPr>
              <a:t>breath-taking Blue Morpho Butterfly </a:t>
            </a:r>
            <a:br>
              <a:rPr lang="en-GB" sz="1600" dirty="0">
                <a:latin typeface="Twinkl" pitchFamily="2" charset="0"/>
              </a:rPr>
            </a:br>
            <a:r>
              <a:rPr lang="en-GB" sz="1600" dirty="0">
                <a:latin typeface="Twinkl" pitchFamily="2" charset="0"/>
              </a:rPr>
              <a:t>or the Scarlet Macaw fluttering </a:t>
            </a:r>
            <a:br>
              <a:rPr lang="en-GB" sz="1600" dirty="0">
                <a:latin typeface="Twinkl" pitchFamily="2" charset="0"/>
              </a:rPr>
            </a:br>
            <a:r>
              <a:rPr lang="en-GB" sz="1600" dirty="0">
                <a:latin typeface="Twinkl" pitchFamily="2" charset="0"/>
              </a:rPr>
              <a:t>through the trees, or even the </a:t>
            </a:r>
            <a:br>
              <a:rPr lang="en-GB" sz="1600" dirty="0">
                <a:latin typeface="Twinkl" pitchFamily="2" charset="0"/>
              </a:rPr>
            </a:br>
            <a:r>
              <a:rPr lang="en-GB" sz="1600" dirty="0">
                <a:latin typeface="Twinkl" pitchFamily="2" charset="0"/>
              </a:rPr>
              <a:t>Brown-Throated Three-Toed Sloth </a:t>
            </a:r>
            <a:br>
              <a:rPr lang="en-GB" sz="1600" dirty="0">
                <a:latin typeface="Twinkl" pitchFamily="2" charset="0"/>
              </a:rPr>
            </a:br>
            <a:r>
              <a:rPr lang="en-GB" sz="1600" dirty="0">
                <a:latin typeface="Twinkl" pitchFamily="2" charset="0"/>
              </a:rPr>
              <a:t>hanging around in the canopy.</a:t>
            </a:r>
          </a:p>
        </p:txBody>
      </p:sp>
      <p:sp>
        <p:nvSpPr>
          <p:cNvPr id="2" name="Left Arrow 1">
            <a:hlinkClick r:id="" action="ppaction://hlinkshowjump?jump=previousslide"/>
          </p:cNvPr>
          <p:cNvSpPr/>
          <p:nvPr/>
        </p:nvSpPr>
        <p:spPr>
          <a:xfrm>
            <a:off x="587229" y="528692"/>
            <a:ext cx="883901" cy="494951"/>
          </a:xfrm>
          <a:prstGeom prst="leftArrow">
            <a:avLst/>
          </a:prstGeom>
          <a:solidFill>
            <a:srgbClr val="A9DFE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46646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8" y="655382"/>
            <a:ext cx="8220075" cy="1189528"/>
          </a:xfrm>
        </p:spPr>
        <p:txBody>
          <a:bodyPr>
            <a:normAutofit/>
          </a:bodyPr>
          <a:lstStyle/>
          <a:p>
            <a:r>
              <a:rPr lang="en-GB" dirty="0">
                <a:latin typeface="Twinkl" pitchFamily="2" charset="0"/>
              </a:rPr>
              <a:t>Tropical Coniferous Rainforests</a:t>
            </a:r>
            <a:endParaRPr lang="en-GB" dirty="0"/>
          </a:p>
        </p:txBody>
      </p:sp>
      <p:sp>
        <p:nvSpPr>
          <p:cNvPr id="3" name="Content Placeholder 2"/>
          <p:cNvSpPr>
            <a:spLocks noGrp="1"/>
          </p:cNvSpPr>
          <p:nvPr>
            <p:ph idx="1"/>
          </p:nvPr>
        </p:nvSpPr>
        <p:spPr>
          <a:xfrm>
            <a:off x="750884" y="1669409"/>
            <a:ext cx="7632701" cy="1543575"/>
          </a:xfrm>
          <a:solidFill>
            <a:srgbClr val="A9DFEF"/>
          </a:solidFill>
        </p:spPr>
        <p:txBody>
          <a:bodyPr>
            <a:normAutofit/>
          </a:bodyPr>
          <a:lstStyle/>
          <a:p>
            <a:pPr marL="0" indent="0">
              <a:lnSpc>
                <a:spcPct val="100000"/>
              </a:lnSpc>
              <a:buNone/>
            </a:pPr>
            <a:r>
              <a:rPr lang="en-GB" sz="1600" dirty="0">
                <a:latin typeface="Twinkl" pitchFamily="2" charset="0"/>
              </a:rPr>
              <a:t>Tropical coniferous rainforests are mostly found in North and Central America, but there are some in Asia. They take their name from the huge range of conifer trees that grow in these areas. Conifers are trees that grow cones, such as pine trees and Douglas firs.</a:t>
            </a:r>
          </a:p>
        </p:txBody>
      </p:sp>
      <p:sp>
        <p:nvSpPr>
          <p:cNvPr id="4" name="Rectangle 3">
            <a:extLst>
              <a:ext uri="{FF2B5EF4-FFF2-40B4-BE49-F238E27FC236}">
                <a16:creationId xmlns:a16="http://schemas.microsoft.com/office/drawing/2014/main" id="{B9B4735A-C937-46B8-AB34-44CF70890FB5}"/>
              </a:ext>
            </a:extLst>
          </p:cNvPr>
          <p:cNvSpPr/>
          <p:nvPr/>
        </p:nvSpPr>
        <p:spPr>
          <a:xfrm>
            <a:off x="750883" y="3979153"/>
            <a:ext cx="7632701" cy="1815882"/>
          </a:xfrm>
          <a:prstGeom prst="rect">
            <a:avLst/>
          </a:prstGeom>
        </p:spPr>
        <p:txBody>
          <a:bodyPr wrap="square">
            <a:spAutoFit/>
          </a:bodyPr>
          <a:lstStyle/>
          <a:p>
            <a:r>
              <a:rPr lang="en-GB" sz="1600" dirty="0">
                <a:latin typeface="Twinkl" pitchFamily="2" charset="0"/>
              </a:rPr>
              <a:t>These forests are home to many birds and </a:t>
            </a:r>
            <a:br>
              <a:rPr lang="en-GB" sz="1600" dirty="0">
                <a:latin typeface="Twinkl" pitchFamily="2" charset="0"/>
              </a:rPr>
            </a:br>
            <a:r>
              <a:rPr lang="en-GB" sz="1600" dirty="0">
                <a:latin typeface="Twinkl" pitchFamily="2" charset="0"/>
              </a:rPr>
              <a:t>butterflies that have left cooler climates </a:t>
            </a:r>
            <a:br>
              <a:rPr lang="en-GB" sz="1600" dirty="0">
                <a:latin typeface="Twinkl" pitchFamily="2" charset="0"/>
              </a:rPr>
            </a:br>
            <a:r>
              <a:rPr lang="en-GB" sz="1600" dirty="0">
                <a:latin typeface="Twinkl" pitchFamily="2" charset="0"/>
              </a:rPr>
              <a:t>to spend the winter months here (migrate). </a:t>
            </a:r>
            <a:br>
              <a:rPr lang="en-GB" sz="1600" dirty="0">
                <a:latin typeface="Twinkl" pitchFamily="2" charset="0"/>
              </a:rPr>
            </a:br>
            <a:r>
              <a:rPr lang="en-GB" sz="1600" dirty="0">
                <a:latin typeface="Twinkl" pitchFamily="2" charset="0"/>
              </a:rPr>
              <a:t>The trees overhead provide a heavy </a:t>
            </a:r>
            <a:br>
              <a:rPr lang="en-GB" sz="1600" dirty="0">
                <a:latin typeface="Twinkl" pitchFamily="2" charset="0"/>
              </a:rPr>
            </a:br>
            <a:r>
              <a:rPr lang="en-GB" sz="1600" dirty="0">
                <a:latin typeface="Twinkl" pitchFamily="2" charset="0"/>
              </a:rPr>
              <a:t>canopy, or cover, which means that it is </a:t>
            </a:r>
            <a:br>
              <a:rPr lang="en-GB" sz="1600" dirty="0">
                <a:latin typeface="Twinkl" pitchFamily="2" charset="0"/>
              </a:rPr>
            </a:br>
            <a:r>
              <a:rPr lang="en-GB" sz="1600" dirty="0">
                <a:latin typeface="Twinkl" pitchFamily="2" charset="0"/>
              </a:rPr>
              <a:t>dark on the forest floor. Many fungi and </a:t>
            </a:r>
            <a:br>
              <a:rPr lang="en-GB" sz="1600" dirty="0">
                <a:latin typeface="Twinkl" pitchFamily="2" charset="0"/>
              </a:rPr>
            </a:br>
            <a:r>
              <a:rPr lang="en-GB" sz="1600" dirty="0">
                <a:latin typeface="Twinkl" pitchFamily="2" charset="0"/>
              </a:rPr>
              <a:t>ferns grow here.</a:t>
            </a:r>
          </a:p>
        </p:txBody>
      </p:sp>
      <p:sp>
        <p:nvSpPr>
          <p:cNvPr id="2" name="Rectangle 1">
            <a:extLst>
              <a:ext uri="{FF2B5EF4-FFF2-40B4-BE49-F238E27FC236}">
                <a16:creationId xmlns:a16="http://schemas.microsoft.com/office/drawing/2014/main" id="{5BA961E0-B942-4495-9427-B9F0D57A0BC3}"/>
              </a:ext>
            </a:extLst>
          </p:cNvPr>
          <p:cNvSpPr/>
          <p:nvPr/>
        </p:nvSpPr>
        <p:spPr>
          <a:xfrm>
            <a:off x="750882" y="3303681"/>
            <a:ext cx="7632701" cy="584775"/>
          </a:xfrm>
          <a:prstGeom prst="rect">
            <a:avLst/>
          </a:prstGeom>
        </p:spPr>
        <p:txBody>
          <a:bodyPr wrap="square">
            <a:spAutoFit/>
          </a:bodyPr>
          <a:lstStyle/>
          <a:p>
            <a:r>
              <a:rPr lang="en-GB" sz="1600" dirty="0">
                <a:latin typeface="Twinkl" pitchFamily="2" charset="0"/>
              </a:rPr>
              <a:t>Temperatures in tropical coniferous forests are usually steady throughout the year and precipitation levels are low.</a:t>
            </a:r>
          </a:p>
        </p:txBody>
      </p:sp>
      <p:pic>
        <p:nvPicPr>
          <p:cNvPr id="8" name="Picture 7">
            <a:extLst>
              <a:ext uri="{FF2B5EF4-FFF2-40B4-BE49-F238E27FC236}">
                <a16:creationId xmlns:a16="http://schemas.microsoft.com/office/drawing/2014/main" id="{2D6B5225-3223-424A-872B-0E2CB0C78C6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2918"/>
          <a:stretch/>
        </p:blipFill>
        <p:spPr>
          <a:xfrm>
            <a:off x="4798503" y="3674766"/>
            <a:ext cx="3652192" cy="2120269"/>
          </a:xfrm>
          <a:prstGeom prst="rect">
            <a:avLst/>
          </a:prstGeom>
        </p:spPr>
      </p:pic>
      <p:sp>
        <p:nvSpPr>
          <p:cNvPr id="7" name="Left Arrow 6">
            <a:hlinkClick r:id="rId3" action="ppaction://hlinksldjump"/>
          </p:cNvPr>
          <p:cNvSpPr/>
          <p:nvPr/>
        </p:nvSpPr>
        <p:spPr>
          <a:xfrm>
            <a:off x="562062" y="532170"/>
            <a:ext cx="883901" cy="494951"/>
          </a:xfrm>
          <a:prstGeom prst="leftArrow">
            <a:avLst/>
          </a:prstGeom>
          <a:solidFill>
            <a:srgbClr val="A9DFE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42568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8" y="428879"/>
            <a:ext cx="8220075" cy="1189528"/>
          </a:xfrm>
        </p:spPr>
        <p:txBody>
          <a:bodyPr>
            <a:normAutofit/>
          </a:bodyPr>
          <a:lstStyle/>
          <a:p>
            <a:r>
              <a:rPr lang="en-GB" dirty="0">
                <a:latin typeface="Twinkl" pitchFamily="2" charset="0"/>
              </a:rPr>
              <a:t>Tropical Dry Forests</a:t>
            </a:r>
            <a:endParaRPr lang="en-GB" dirty="0"/>
          </a:p>
        </p:txBody>
      </p:sp>
      <p:sp>
        <p:nvSpPr>
          <p:cNvPr id="4" name="Rectangle 3">
            <a:extLst>
              <a:ext uri="{FF2B5EF4-FFF2-40B4-BE49-F238E27FC236}">
                <a16:creationId xmlns:a16="http://schemas.microsoft.com/office/drawing/2014/main" id="{B9B4735A-C937-46B8-AB34-44CF70890FB5}"/>
              </a:ext>
            </a:extLst>
          </p:cNvPr>
          <p:cNvSpPr/>
          <p:nvPr/>
        </p:nvSpPr>
        <p:spPr>
          <a:xfrm>
            <a:off x="943760" y="3618426"/>
            <a:ext cx="3913396" cy="1815882"/>
          </a:xfrm>
          <a:prstGeom prst="rect">
            <a:avLst/>
          </a:prstGeom>
        </p:spPr>
        <p:txBody>
          <a:bodyPr wrap="square">
            <a:spAutoFit/>
          </a:bodyPr>
          <a:lstStyle/>
          <a:p>
            <a:r>
              <a:rPr lang="en-GB" sz="1600" dirty="0">
                <a:latin typeface="Twinkl" pitchFamily="2" charset="0"/>
              </a:rPr>
              <a:t>Most of the trees in these forests are deciduous. This means that in the dry season, their leaves die and drop off, allowing them to conserve their water supply. Animals that are found in these areas include: monkeys, parrots, deer and large cats.</a:t>
            </a:r>
          </a:p>
        </p:txBody>
      </p:sp>
      <p:sp>
        <p:nvSpPr>
          <p:cNvPr id="2" name="Rectangle 1">
            <a:extLst>
              <a:ext uri="{FF2B5EF4-FFF2-40B4-BE49-F238E27FC236}">
                <a16:creationId xmlns:a16="http://schemas.microsoft.com/office/drawing/2014/main" id="{5BA961E0-B942-4495-9427-B9F0D57A0BC3}"/>
              </a:ext>
            </a:extLst>
          </p:cNvPr>
          <p:cNvSpPr/>
          <p:nvPr/>
        </p:nvSpPr>
        <p:spPr>
          <a:xfrm>
            <a:off x="943760" y="2590382"/>
            <a:ext cx="7252283" cy="830997"/>
          </a:xfrm>
          <a:prstGeom prst="rect">
            <a:avLst/>
          </a:prstGeom>
          <a:solidFill>
            <a:srgbClr val="A9DFEF"/>
          </a:solidFill>
        </p:spPr>
        <p:txBody>
          <a:bodyPr wrap="square">
            <a:spAutoFit/>
          </a:bodyPr>
          <a:lstStyle/>
          <a:p>
            <a:r>
              <a:rPr lang="en-GB" sz="1600" dirty="0">
                <a:latin typeface="Twinkl" pitchFamily="2" charset="0"/>
              </a:rPr>
              <a:t>These forests, like tropical rainforests, are warm all year round and can receive several thousands of millimetres of rainfall each year. However, unlike tropical rainforests, tropical dry forests also experience long dry seasons.</a:t>
            </a:r>
          </a:p>
        </p:txBody>
      </p:sp>
      <p:sp>
        <p:nvSpPr>
          <p:cNvPr id="5" name="Rectangle 4">
            <a:extLst>
              <a:ext uri="{FF2B5EF4-FFF2-40B4-BE49-F238E27FC236}">
                <a16:creationId xmlns:a16="http://schemas.microsoft.com/office/drawing/2014/main" id="{386917B3-B8A3-4A82-8433-6FCA23ADE7B5}"/>
              </a:ext>
            </a:extLst>
          </p:cNvPr>
          <p:cNvSpPr/>
          <p:nvPr/>
        </p:nvSpPr>
        <p:spPr>
          <a:xfrm>
            <a:off x="943760" y="1618407"/>
            <a:ext cx="7252283" cy="904863"/>
          </a:xfrm>
          <a:prstGeom prst="rect">
            <a:avLst/>
          </a:prstGeom>
          <a:solidFill>
            <a:srgbClr val="A9DFEF"/>
          </a:solidFill>
        </p:spPr>
        <p:txBody>
          <a:bodyPr wrap="square">
            <a:spAutoFit/>
          </a:bodyPr>
          <a:lstStyle/>
          <a:p>
            <a:pPr>
              <a:lnSpc>
                <a:spcPct val="110000"/>
              </a:lnSpc>
            </a:pPr>
            <a:r>
              <a:rPr lang="en-GB" sz="1600" dirty="0">
                <a:latin typeface="Twinkl" pitchFamily="2" charset="0"/>
              </a:rPr>
              <a:t>Tropical dry forests grow in many locations around the world, including southern Mexico, central Brazil and along the coasts of Ecuador and Peru, Southeast Asia and in India.</a:t>
            </a:r>
          </a:p>
        </p:txBody>
      </p:sp>
      <p:pic>
        <p:nvPicPr>
          <p:cNvPr id="9" name="Picture 8">
            <a:extLst>
              <a:ext uri="{FF2B5EF4-FFF2-40B4-BE49-F238E27FC236}">
                <a16:creationId xmlns:a16="http://schemas.microsoft.com/office/drawing/2014/main" id="{B779C5EC-2AD6-46B3-8F00-84598AA089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38" t="-13743" r="4138" b="13743"/>
          <a:stretch/>
        </p:blipFill>
        <p:spPr>
          <a:xfrm>
            <a:off x="4546833" y="3162540"/>
            <a:ext cx="3649210" cy="2432807"/>
          </a:xfrm>
          <a:prstGeom prst="rect">
            <a:avLst/>
          </a:prstGeom>
        </p:spPr>
      </p:pic>
      <p:sp>
        <p:nvSpPr>
          <p:cNvPr id="7" name="Left Arrow 6">
            <a:hlinkClick r:id="rId3" action="ppaction://hlinksldjump"/>
          </p:cNvPr>
          <p:cNvSpPr/>
          <p:nvPr/>
        </p:nvSpPr>
        <p:spPr>
          <a:xfrm>
            <a:off x="587229" y="528692"/>
            <a:ext cx="883901" cy="494951"/>
          </a:xfrm>
          <a:prstGeom prst="leftArrow">
            <a:avLst/>
          </a:prstGeom>
          <a:solidFill>
            <a:srgbClr val="A9DFE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20861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8" y="428879"/>
            <a:ext cx="8220075" cy="1189528"/>
          </a:xfrm>
        </p:spPr>
        <p:txBody>
          <a:bodyPr>
            <a:normAutofit/>
          </a:bodyPr>
          <a:lstStyle/>
          <a:p>
            <a:r>
              <a:rPr lang="en-GB" dirty="0">
                <a:latin typeface="Twinkl" pitchFamily="2" charset="0"/>
              </a:rPr>
              <a:t>Tropical Grasslands</a:t>
            </a:r>
            <a:endParaRPr lang="en-GB" dirty="0"/>
          </a:p>
        </p:txBody>
      </p:sp>
      <p:sp>
        <p:nvSpPr>
          <p:cNvPr id="4" name="Rectangle 3">
            <a:extLst>
              <a:ext uri="{FF2B5EF4-FFF2-40B4-BE49-F238E27FC236}">
                <a16:creationId xmlns:a16="http://schemas.microsoft.com/office/drawing/2014/main" id="{B9B4735A-C937-46B8-AB34-44CF70890FB5}"/>
              </a:ext>
            </a:extLst>
          </p:cNvPr>
          <p:cNvSpPr/>
          <p:nvPr/>
        </p:nvSpPr>
        <p:spPr>
          <a:xfrm>
            <a:off x="943760" y="4080099"/>
            <a:ext cx="3804409" cy="1569660"/>
          </a:xfrm>
          <a:prstGeom prst="rect">
            <a:avLst/>
          </a:prstGeom>
        </p:spPr>
        <p:txBody>
          <a:bodyPr wrap="square">
            <a:spAutoFit/>
          </a:bodyPr>
          <a:lstStyle/>
          <a:p>
            <a:r>
              <a:rPr lang="en-GB" sz="1600" dirty="0">
                <a:latin typeface="Twinkl" pitchFamily="2" charset="0"/>
              </a:rPr>
              <a:t>Despite these conditions, many wild animals survive there. For example, in the savannas of Africa, elephants, giraffes, zebras and wildebeest thrive on their diet of grasses, while in Australia, emus live off the grasslands.</a:t>
            </a:r>
            <a:r>
              <a:rPr lang="en-GB" sz="1600" dirty="0"/>
              <a:t> </a:t>
            </a:r>
          </a:p>
        </p:txBody>
      </p:sp>
      <p:sp>
        <p:nvSpPr>
          <p:cNvPr id="2" name="Rectangle 1">
            <a:extLst>
              <a:ext uri="{FF2B5EF4-FFF2-40B4-BE49-F238E27FC236}">
                <a16:creationId xmlns:a16="http://schemas.microsoft.com/office/drawing/2014/main" id="{5BA961E0-B942-4495-9427-B9F0D57A0BC3}"/>
              </a:ext>
            </a:extLst>
          </p:cNvPr>
          <p:cNvSpPr/>
          <p:nvPr/>
        </p:nvSpPr>
        <p:spPr>
          <a:xfrm>
            <a:off x="943760" y="2779515"/>
            <a:ext cx="7252283" cy="1077218"/>
          </a:xfrm>
          <a:prstGeom prst="rect">
            <a:avLst/>
          </a:prstGeom>
          <a:solidFill>
            <a:srgbClr val="A9DFEF"/>
          </a:solidFill>
        </p:spPr>
        <p:txBody>
          <a:bodyPr wrap="square">
            <a:spAutoFit/>
          </a:bodyPr>
          <a:lstStyle/>
          <a:p>
            <a:r>
              <a:rPr lang="en-GB" sz="1600" dirty="0">
                <a:latin typeface="Twinkl" pitchFamily="2" charset="0"/>
              </a:rPr>
              <a:t>Although they are hot and generally dry, tropical grasslands can receive between 900mm and 1500mm of rain per year. However, the dry season lasts for up to nine months of the year and because of this, few trees and shrubs can grow in tropical grasslands.</a:t>
            </a:r>
          </a:p>
        </p:txBody>
      </p:sp>
      <p:sp>
        <p:nvSpPr>
          <p:cNvPr id="5" name="Rectangle 4">
            <a:extLst>
              <a:ext uri="{FF2B5EF4-FFF2-40B4-BE49-F238E27FC236}">
                <a16:creationId xmlns:a16="http://schemas.microsoft.com/office/drawing/2014/main" id="{386917B3-B8A3-4A82-8433-6FCA23ADE7B5}"/>
              </a:ext>
            </a:extLst>
          </p:cNvPr>
          <p:cNvSpPr/>
          <p:nvPr/>
        </p:nvSpPr>
        <p:spPr>
          <a:xfrm>
            <a:off x="943760" y="1618407"/>
            <a:ext cx="7252283" cy="1077218"/>
          </a:xfrm>
          <a:prstGeom prst="rect">
            <a:avLst/>
          </a:prstGeom>
          <a:solidFill>
            <a:srgbClr val="A9DFEF"/>
          </a:solidFill>
        </p:spPr>
        <p:txBody>
          <a:bodyPr wrap="square">
            <a:spAutoFit/>
          </a:bodyPr>
          <a:lstStyle/>
          <a:p>
            <a:r>
              <a:rPr lang="en-GB" sz="1600" dirty="0">
                <a:latin typeface="Twinkl" pitchFamily="2" charset="0"/>
              </a:rPr>
              <a:t>Tropical grasslands are sometimes referred to as ‘savannas’. They are huge areas that are almost completely covered by grasses. They grow between tropical forests, mountains and deserts. Tropical grasslands are found in Africa, Asia, India and Australia.</a:t>
            </a:r>
          </a:p>
        </p:txBody>
      </p:sp>
      <p:pic>
        <p:nvPicPr>
          <p:cNvPr id="7" name="Picture 6">
            <a:extLst>
              <a:ext uri="{FF2B5EF4-FFF2-40B4-BE49-F238E27FC236}">
                <a16:creationId xmlns:a16="http://schemas.microsoft.com/office/drawing/2014/main" id="{31A46B6B-1FB0-49DE-812C-D4D4571FAF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929" t="37713"/>
          <a:stretch/>
        </p:blipFill>
        <p:spPr>
          <a:xfrm>
            <a:off x="4622333" y="3940623"/>
            <a:ext cx="3573709" cy="1848612"/>
          </a:xfrm>
          <a:prstGeom prst="rect">
            <a:avLst/>
          </a:prstGeom>
        </p:spPr>
      </p:pic>
      <p:sp>
        <p:nvSpPr>
          <p:cNvPr id="8" name="Left Arrow 7">
            <a:hlinkClick r:id="rId3" action="ppaction://hlinksldjump"/>
          </p:cNvPr>
          <p:cNvSpPr/>
          <p:nvPr/>
        </p:nvSpPr>
        <p:spPr>
          <a:xfrm>
            <a:off x="587229" y="528692"/>
            <a:ext cx="883901" cy="494951"/>
          </a:xfrm>
          <a:prstGeom prst="leftArrow">
            <a:avLst/>
          </a:prstGeom>
          <a:solidFill>
            <a:srgbClr val="A9DFE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09044059"/>
      </p:ext>
    </p:extLst>
  </p:cSld>
  <p:clrMapOvr>
    <a:masterClrMapping/>
  </p:clrMapOvr>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1108</TotalTime>
  <Words>927</Words>
  <Application>Microsoft Office PowerPoint</Application>
  <PresentationFormat>On-screen Show (4:3)</PresentationFormat>
  <Paragraphs>71</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Sassoon Infant Rg</vt:lpstr>
      <vt:lpstr>BPreplay</vt:lpstr>
      <vt:lpstr>Twinkl</vt:lpstr>
      <vt:lpstr>Sassoon Infant Md</vt:lpstr>
      <vt:lpstr>Calibri</vt:lpstr>
      <vt:lpstr>Arial</vt:lpstr>
      <vt:lpstr>Office Theme</vt:lpstr>
      <vt:lpstr>Geography</vt:lpstr>
      <vt:lpstr>PowerPoint Presentation</vt:lpstr>
      <vt:lpstr>PowerPoint Presentation</vt:lpstr>
      <vt:lpstr>Where Are the Tropics?</vt:lpstr>
      <vt:lpstr>What Is It like in the Tropics?</vt:lpstr>
      <vt:lpstr>Tropical Rainforests</vt:lpstr>
      <vt:lpstr>Tropical Coniferous Rainforests</vt:lpstr>
      <vt:lpstr>Tropical Dry Forests</vt:lpstr>
      <vt:lpstr>Tropical Grasslands</vt:lpstr>
      <vt:lpstr>Comparing the UK and the Tropics</vt:lpstr>
      <vt:lpstr>Comparing the UK and the Tropics</vt:lpstr>
      <vt:lpstr>What’s the Weather Like?</vt:lpstr>
      <vt:lpstr>And Now, the Weather…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Samantha Oldham</cp:lastModifiedBy>
  <cp:revision>90</cp:revision>
  <dcterms:created xsi:type="dcterms:W3CDTF">2014-10-01T16:09:27Z</dcterms:created>
  <dcterms:modified xsi:type="dcterms:W3CDTF">2019-03-21T14:19:51Z</dcterms:modified>
</cp:coreProperties>
</file>