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5143500" type="screen16x9"/>
  <p:notesSz cx="6858000" cy="9144000"/>
  <p:embeddedFontLst>
    <p:embeddedFont>
      <p:font typeface="Cambria Math" panose="02040503050406030204" pitchFamily="18" charset="0"/>
      <p:regular r:id="rId33"/>
    </p:embeddedFont>
    <p:embeddedFont>
      <p:font typeface="Nunito" panose="020B0604020202020204" charset="0"/>
      <p:regular r:id="rId34"/>
      <p:bold r:id="rId35"/>
      <p:italic r:id="rId36"/>
      <p:boldItalic r:id="rId37"/>
    </p:embeddedFont>
    <p:embeddedFont>
      <p:font typeface="Nunito Sans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4" d="100"/>
          <a:sy n="94" d="100"/>
        </p:scale>
        <p:origin x="6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based on the whole text (2 pages). </a:t>
            </a:r>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This question is an example where pupils will need to justify their answer. </a:t>
            </a:r>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there are no science assessments this academic year (including sampling tests). </a:t>
            </a:r>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 9: Pictograms are part of the Year 3/ 4 curriculum.</a:t>
            </a:r>
          </a:p>
          <a:p>
            <a:pPr marL="158750" indent="0">
              <a:buNone/>
            </a:pPr>
            <a:r>
              <a:rPr lang="en-GB" dirty="0"/>
              <a:t>Question 15: This show that children will need to know how to convert but they do not need to remember the conversion fact.</a:t>
            </a:r>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(https://assets.publishing.service.gov.uk/government/uploads/system/uploads/attachment_data/file/1024558/2022_key_stage_2_access_arrangements_guidance.pdf) give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For questions 8 and 34, there are various correct answers. </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a spelling script that accompanies this. Example:</a:t>
            </a:r>
          </a:p>
          <a:p>
            <a:pPr marL="158750" indent="0">
              <a:buNone/>
            </a:pPr>
            <a:r>
              <a:rPr lang="en-GB" dirty="0"/>
              <a:t>The word is creature. The dragon is an imaginary creature. The word is creature.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2022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10</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4015578"/>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smtClean="0">
                <a:solidFill>
                  <a:srgbClr val="283593"/>
                </a:solidFill>
              </a:rPr>
              <a:t>Give / </a:t>
            </a:r>
            <a:r>
              <a:rPr lang="en-GB" sz="1400" dirty="0">
                <a:solidFill>
                  <a:srgbClr val="283593"/>
                </a:solidFill>
              </a:rPr>
              <a:t>explain the meaning of words in context;</a:t>
            </a:r>
          </a:p>
          <a:p>
            <a:r>
              <a:rPr lang="en-GB" sz="1400" dirty="0">
                <a:solidFill>
                  <a:srgbClr val="283593"/>
                </a:solidFill>
              </a:rPr>
              <a:t>Retrieve and record </a:t>
            </a:r>
            <a:r>
              <a:rPr lang="en-GB" sz="1400" dirty="0" smtClean="0">
                <a:solidFill>
                  <a:srgbClr val="283593"/>
                </a:solidFill>
              </a:rPr>
              <a:t>information / </a:t>
            </a:r>
            <a:r>
              <a:rPr lang="en-GB" sz="1400" dirty="0">
                <a:solidFill>
                  <a:srgbClr val="283593"/>
                </a:solidFill>
              </a:rPr>
              <a:t>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a:t>
            </a:r>
            <a:r>
              <a:rPr lang="en-GB" sz="1400" dirty="0" smtClean="0">
                <a:solidFill>
                  <a:srgbClr val="283593"/>
                </a:solidFill>
              </a:rPr>
              <a:t>text / </a:t>
            </a:r>
            <a:r>
              <a:rPr lang="en-GB" sz="1400" dirty="0">
                <a:solidFill>
                  <a:srgbClr val="283593"/>
                </a:solidFill>
              </a:rPr>
              <a:t>explain and justify inferences with evidence from the text;</a:t>
            </a:r>
          </a:p>
          <a:p>
            <a:r>
              <a:rPr lang="en-GB" sz="1400" dirty="0">
                <a:solidFill>
                  <a:srgbClr val="283593"/>
                </a:solidFill>
              </a:rPr>
              <a:t>Predict what might happen from details stated and implied;</a:t>
            </a:r>
          </a:p>
          <a:p>
            <a:r>
              <a:rPr lang="en-GB" sz="1400" dirty="0" smtClean="0">
                <a:solidFill>
                  <a:srgbClr val="283593"/>
                </a:solidFill>
              </a:rPr>
              <a:t>Identify / </a:t>
            </a:r>
            <a:r>
              <a:rPr lang="en-GB" sz="1400" dirty="0">
                <a:solidFill>
                  <a:srgbClr val="283593"/>
                </a:solidFill>
              </a:rPr>
              <a:t>explain how information/ narrative content is related and contributes to meaning as a whole; </a:t>
            </a:r>
          </a:p>
          <a:p>
            <a:r>
              <a:rPr lang="en-GB" sz="1400" dirty="0" smtClean="0">
                <a:solidFill>
                  <a:srgbClr val="283593"/>
                </a:solidFill>
              </a:rPr>
              <a:t>Identify / </a:t>
            </a:r>
            <a:r>
              <a:rPr lang="en-GB" sz="1400" dirty="0">
                <a:solidFill>
                  <a:srgbClr val="283593"/>
                </a:solidFill>
              </a:rPr>
              <a:t>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2019 Reading SATs paper,</a:t>
            </a:r>
          </a:p>
          <a:p>
            <a:r>
              <a:rPr lang="en-GB" dirty="0">
                <a:solidFill>
                  <a:srgbClr val="283593"/>
                </a:solidFill>
              </a:rPr>
              <a:t>12% of marks could </a:t>
            </a:r>
            <a:r>
              <a:rPr lang="en-GB">
                <a:solidFill>
                  <a:srgbClr val="283593"/>
                </a:solidFill>
              </a:rPr>
              <a:t>be gained </a:t>
            </a:r>
            <a:r>
              <a:rPr lang="en-GB" dirty="0">
                <a:solidFill>
                  <a:srgbClr val="283593"/>
                </a:solidFill>
              </a:rPr>
              <a:t>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11</a:t>
            </a:r>
            <a:r>
              <a:rPr lang="en-GB" baseline="30000" dirty="0"/>
              <a:t>th</a:t>
            </a:r>
            <a:r>
              <a:rPr lang="en-GB" dirty="0"/>
              <a:t> May and Thursday 12</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11</a:t>
            </a:r>
            <a:r>
              <a:rPr lang="en-GB" baseline="30000" dirty="0"/>
              <a:t>th</a:t>
            </a:r>
            <a:r>
              <a:rPr lang="en-GB" dirty="0"/>
              <a:t> May</a:t>
            </a:r>
          </a:p>
          <a:p>
            <a:endParaRPr lang="en-GB" dirty="0"/>
          </a:p>
          <a:p>
            <a:r>
              <a:rPr lang="en-GB" dirty="0"/>
              <a:t>Paper 2: Reasoning (40 minutes) – Wednesday 11</a:t>
            </a:r>
            <a:r>
              <a:rPr lang="en-GB" baseline="30000" dirty="0"/>
              <a:t>th</a:t>
            </a:r>
            <a:r>
              <a:rPr lang="en-GB" dirty="0"/>
              <a:t> May</a:t>
            </a:r>
          </a:p>
          <a:p>
            <a:endParaRPr lang="en-GB" dirty="0"/>
          </a:p>
          <a:p>
            <a:r>
              <a:rPr lang="en-GB" dirty="0"/>
              <a:t>Paper 3: Reasoning (40 minutes) – Thursday 12</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11</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12</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9</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12</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9</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10</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11</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12</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a:t>
            </a:r>
            <a:r>
              <a:rPr lang="en-GB" dirty="0" smtClean="0"/>
              <a:t>distraction-free </a:t>
            </a:r>
            <a:r>
              <a:rPr lang="en-GB" dirty="0"/>
              <a:t>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US" dirty="0"/>
              <a:t>If you’re looking to support your child further with </a:t>
            </a:r>
            <a:r>
              <a:rPr lang="en-US" dirty="0" err="1"/>
              <a:t>M</a:t>
            </a:r>
            <a:r>
              <a:rPr lang="en-US" dirty="0" err="1" smtClean="0"/>
              <a:t>aths</a:t>
            </a:r>
            <a:r>
              <a:rPr lang="en-US" dirty="0" smtClean="0"/>
              <a:t> </a:t>
            </a:r>
            <a:r>
              <a:rPr lang="en-US" dirty="0"/>
              <a:t>at home, there are lots of good websites with free Year 6 revision resources. </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a:t>
            </a:r>
            <a:r>
              <a:rPr lang="en-GB" dirty="0" smtClean="0"/>
              <a:t>standard, </a:t>
            </a:r>
            <a:r>
              <a:rPr lang="en-GB" dirty="0"/>
              <a:t>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a:t>
            </a:r>
            <a:r>
              <a:rPr lang="en-GB" dirty="0" smtClean="0"/>
              <a:t>SATs, </a:t>
            </a:r>
            <a:r>
              <a:rPr lang="en-GB" dirty="0"/>
              <a:t>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a:t>
            </a:r>
            <a:r>
              <a:rPr lang="en-GB" dirty="0" smtClean="0"/>
              <a:t>to seek </a:t>
            </a:r>
            <a:r>
              <a:rPr lang="en-GB" dirty="0"/>
              <a:t>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SATs Week at St Mary’s</a:t>
            </a:r>
            <a:endParaRPr lang="en-GB" dirty="0"/>
          </a:p>
        </p:txBody>
      </p:sp>
      <p:sp>
        <p:nvSpPr>
          <p:cNvPr id="3" name="Text Placeholder 2"/>
          <p:cNvSpPr>
            <a:spLocks noGrp="1"/>
          </p:cNvSpPr>
          <p:nvPr>
            <p:ph type="body" idx="1"/>
          </p:nvPr>
        </p:nvSpPr>
        <p:spPr/>
        <p:txBody>
          <a:bodyPr/>
          <a:lstStyle/>
          <a:p>
            <a:pPr marL="114300" indent="0">
              <a:buNone/>
            </a:pPr>
            <a:r>
              <a:rPr lang="en-GB" sz="1800" dirty="0" smtClean="0"/>
              <a:t>The following activities will be happening during SATs Week:</a:t>
            </a:r>
          </a:p>
          <a:p>
            <a:r>
              <a:rPr lang="en-GB" sz="1800" dirty="0" smtClean="0"/>
              <a:t>Breakfast Club – Monday to Thursday: This ensures that the children are arriving in school early and are able to enjoy breakfast with friends to settle them and reduce anxiety.</a:t>
            </a:r>
          </a:p>
          <a:p>
            <a:r>
              <a:rPr lang="en-GB" sz="1800" dirty="0" smtClean="0"/>
              <a:t>Afternoon Sports sessions – Cricket, </a:t>
            </a:r>
            <a:r>
              <a:rPr lang="en-GB" sz="1800" dirty="0" err="1" smtClean="0"/>
              <a:t>Rounders</a:t>
            </a:r>
            <a:r>
              <a:rPr lang="en-GB" sz="1800" dirty="0" smtClean="0"/>
              <a:t>, etc.</a:t>
            </a:r>
          </a:p>
          <a:p>
            <a:r>
              <a:rPr lang="en-GB" sz="1800" dirty="0" smtClean="0"/>
              <a:t>Creative afternoon sessions – Art and DT activities.</a:t>
            </a:r>
          </a:p>
          <a:p>
            <a:r>
              <a:rPr lang="en-GB" sz="1800" dirty="0" smtClean="0"/>
              <a:t>Production announcement!</a:t>
            </a:r>
          </a:p>
          <a:p>
            <a:pPr marL="114300" indent="0">
              <a:buNone/>
            </a:pPr>
            <a:endParaRPr lang="en-GB" sz="1800" dirty="0"/>
          </a:p>
          <a:p>
            <a:pPr marL="114300" indent="0">
              <a:buNone/>
            </a:pPr>
            <a:r>
              <a:rPr lang="en-GB" sz="1800" dirty="0" smtClean="0"/>
              <a:t>These activities will ensure that the children have something to look forward to in the afternoon sessions after all </a:t>
            </a:r>
            <a:r>
              <a:rPr lang="en-GB" sz="1800" smtClean="0"/>
              <a:t>their hard work.</a:t>
            </a:r>
            <a:endParaRPr lang="en-GB" sz="1800" dirty="0"/>
          </a:p>
        </p:txBody>
      </p:sp>
      <p:sp>
        <p:nvSpPr>
          <p:cNvPr id="4" name="Slide Number Placeholder 3"/>
          <p:cNvSpPr>
            <a:spLocks noGrp="1"/>
          </p:cNvSpPr>
          <p:nvPr>
            <p:ph type="sldNum" idx="12"/>
          </p:nvPr>
        </p:nvSpPr>
        <p:spPr/>
        <p:txBody>
          <a:bodyPr/>
          <a:lstStyle/>
          <a:p>
            <a:fld id="{00000000-1234-1234-1234-123412341234}" type="slidenum">
              <a:rPr lang="en" smtClean="0"/>
              <a:pPr/>
              <a:t>30</a:t>
            </a:fld>
            <a:endParaRPr lang="en"/>
          </a:p>
        </p:txBody>
      </p:sp>
    </p:spTree>
    <p:extLst>
      <p:ext uri="{BB962C8B-B14F-4D97-AF65-F5344CB8AC3E}">
        <p14:creationId xmlns:p14="http://schemas.microsoft.com/office/powerpoint/2010/main" val="364134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9</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3189</Words>
  <Application>Microsoft Office PowerPoint</Application>
  <PresentationFormat>On-screen Show (16:9)</PresentationFormat>
  <Paragraphs>299</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Wingdings</vt:lpstr>
      <vt:lpstr>Arial</vt:lpstr>
      <vt:lpstr>Cambria Math</vt:lpstr>
      <vt:lpstr>Nunito Sans Light</vt:lpstr>
      <vt:lpstr>Nunito</vt:lpstr>
      <vt:lpstr>Nunito Sans SemiBold</vt:lpstr>
      <vt:lpstr>TSL</vt:lpstr>
      <vt:lpstr> Year 6 SATs 2022 Presentation for Parents, Carers &amp; Guardians</vt:lpstr>
      <vt:lpstr>What are the SATs? </vt:lpstr>
      <vt:lpstr>When and how the SATs are completed</vt:lpstr>
      <vt:lpstr>Specific arrangements for SATs</vt:lpstr>
      <vt:lpstr>The results</vt:lpstr>
      <vt:lpstr>Spelling, Punctuation and Grammar: Monday 9th May</vt:lpstr>
      <vt:lpstr>Spelling, Punctuation and Grammar: Paper 1</vt:lpstr>
      <vt:lpstr>Spelling, Punctuation and Grammar: Paper 1</vt:lpstr>
      <vt:lpstr>Spelling, Punctuation and Grammar: Paper 2</vt:lpstr>
      <vt:lpstr>Reading: Tuesday 10th May </vt:lpstr>
      <vt:lpstr>Reading </vt:lpstr>
      <vt:lpstr>Reading </vt:lpstr>
      <vt:lpstr>Reading </vt:lpstr>
      <vt:lpstr>Reading </vt:lpstr>
      <vt:lpstr>Maths: Wednesday 11th May and Thursday 12th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SATs Week at St Mary’s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St Marys School Pulborough</dc:creator>
  <cp:lastModifiedBy>FHancock</cp:lastModifiedBy>
  <cp:revision>18</cp:revision>
  <dcterms:modified xsi:type="dcterms:W3CDTF">2022-01-25T11:32:42Z</dcterms:modified>
</cp:coreProperties>
</file>