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7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  <a:srgbClr val="EAEFF7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57" d="100"/>
          <a:sy n="57" d="100"/>
        </p:scale>
        <p:origin x="38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654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45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1385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659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7915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546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301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542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9183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04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003B-33C4-4BF2-A0F0-9151811D8FF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849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5003B-33C4-4BF2-A0F0-9151811D8FFF}" type="datetimeFigureOut">
              <a:rPr lang="en-GB" smtClean="0"/>
              <a:t>05/10/2021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75F2C-3A5A-49FA-80CF-D41B41B71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143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Welcome to Mexico Class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b"/>
          <a:lstStyle/>
          <a:p>
            <a:pPr marL="0" indent="0" algn="ctr">
              <a:buNone/>
            </a:pPr>
            <a:endParaRPr lang="en-GB" sz="3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endParaRPr lang="en-GB" sz="3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sz="3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2021-2022</a:t>
            </a:r>
          </a:p>
          <a:p>
            <a:pPr marL="0" indent="0" algn="ctr">
              <a:buNone/>
            </a:pPr>
            <a:endParaRPr lang="en-GB" sz="3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GB" sz="3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Miss Sleat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54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Behaviour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 typeface="Wingdings 2" panose="05020102010507070707" pitchFamily="18" charset="2"/>
              <a:buChar char=""/>
            </a:pPr>
            <a:r>
              <a:rPr lang="en-GB" altLang="en-US" dirty="0" smtClean="0">
                <a:latin typeface="Calibri" panose="020F0502020204030204" pitchFamily="34" charset="0"/>
              </a:rPr>
              <a:t>We aim to follow the </a:t>
            </a:r>
            <a:r>
              <a:rPr lang="en-GB" altLang="en-US" b="1" dirty="0" smtClean="0">
                <a:latin typeface="Calibri" panose="020F0502020204030204" pitchFamily="34" charset="0"/>
              </a:rPr>
              <a:t>St Mary’s Golden Rules </a:t>
            </a:r>
            <a:r>
              <a:rPr lang="en-GB" altLang="en-US" dirty="0" smtClean="0">
                <a:latin typeface="Calibri" panose="020F0502020204030204" pitchFamily="34" charset="0"/>
              </a:rPr>
              <a:t>at all times in Mexico class.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Char char=""/>
            </a:pPr>
            <a:endParaRPr lang="en-GB" altLang="en-US" dirty="0" smtClean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 2" panose="05020102010507070707" pitchFamily="18" charset="2"/>
              <a:buChar char=""/>
            </a:pPr>
            <a:r>
              <a:rPr lang="en-GB" altLang="en-US" dirty="0" smtClean="0">
                <a:latin typeface="Calibri" panose="020F0502020204030204" pitchFamily="34" charset="0"/>
              </a:rPr>
              <a:t>We have also come up with our own Class charter which can be </a:t>
            </a:r>
            <a:r>
              <a:rPr lang="en-US" altLang="en-US" dirty="0" smtClean="0">
                <a:latin typeface="Calibri" panose="020F0502020204030204" pitchFamily="34" charset="0"/>
              </a:rPr>
              <a:t>found on our wall</a:t>
            </a:r>
            <a:r>
              <a:rPr lang="en-GB" altLang="en-US" dirty="0" smtClean="0">
                <a:latin typeface="Calibri" panose="020F0502020204030204" pitchFamily="34" charset="0"/>
              </a:rPr>
              <a:t>. 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Char char=""/>
            </a:pPr>
            <a:endParaRPr lang="en-GB" altLang="en-US" dirty="0" smtClean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 2" panose="05020102010507070707" pitchFamily="18" charset="2"/>
              <a:buChar char=""/>
            </a:pPr>
            <a:r>
              <a:rPr lang="en-GB" altLang="en-US" dirty="0" smtClean="0">
                <a:latin typeface="Calibri" panose="020F0502020204030204" pitchFamily="34" charset="0"/>
              </a:rPr>
              <a:t>We follow the </a:t>
            </a:r>
            <a:r>
              <a:rPr lang="en-GB" altLang="en-US" b="1" dirty="0" smtClean="0">
                <a:latin typeface="Calibri" panose="020F0502020204030204" pitchFamily="34" charset="0"/>
              </a:rPr>
              <a:t>school behaviour policy </a:t>
            </a:r>
            <a:r>
              <a:rPr lang="en-GB" altLang="en-US" dirty="0" smtClean="0">
                <a:latin typeface="Calibri" panose="020F0502020204030204" pitchFamily="34" charset="0"/>
              </a:rPr>
              <a:t>in lessons and have high expectations of how we should behave in order to learn.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Char char=""/>
            </a:pPr>
            <a:endParaRPr lang="en-GB" altLang="en-US" dirty="0" smtClean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 2" panose="05020102010507070707" pitchFamily="18" charset="2"/>
              <a:buChar char=""/>
            </a:pPr>
            <a:r>
              <a:rPr lang="en-GB" altLang="en-US" dirty="0" smtClean="0">
                <a:latin typeface="Calibri" panose="020F0502020204030204" pitchFamily="34" charset="0"/>
              </a:rPr>
              <a:t>If children do not complete work in lesson times due to poor behaviour or they hand in work that shows a lack of effort they will be asked to finish it or do it again at break times.</a:t>
            </a:r>
          </a:p>
        </p:txBody>
      </p:sp>
    </p:spTree>
    <p:extLst>
      <p:ext uri="{BB962C8B-B14F-4D97-AF65-F5344CB8AC3E}">
        <p14:creationId xmlns:p14="http://schemas.microsoft.com/office/powerpoint/2010/main" val="227261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Behaviour continued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 fontScale="70000" lnSpcReduction="20000"/>
          </a:bodyPr>
          <a:lstStyle/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r>
              <a:rPr lang="en-GB" altLang="en-US" b="1" dirty="0">
                <a:latin typeface="Calibri" pitchFamily="34" charset="0"/>
              </a:rPr>
              <a:t>Good behaviour </a:t>
            </a:r>
            <a:r>
              <a:rPr lang="en-GB" altLang="en-US" dirty="0">
                <a:latin typeface="Calibri" pitchFamily="34" charset="0"/>
              </a:rPr>
              <a:t>and work is rewarded with, </a:t>
            </a:r>
            <a:r>
              <a:rPr lang="en-GB" altLang="en-US" b="1" dirty="0">
                <a:latin typeface="Calibri" pitchFamily="34" charset="0"/>
              </a:rPr>
              <a:t>team dojo points</a:t>
            </a:r>
            <a:r>
              <a:rPr lang="en-GB" altLang="en-US" dirty="0">
                <a:latin typeface="Calibri" pitchFamily="34" charset="0"/>
              </a:rPr>
              <a:t>. These are  given for; good work, effort and displaying the Christian values to other children. </a:t>
            </a:r>
          </a:p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endParaRPr lang="en-GB" altLang="en-US" dirty="0">
              <a:latin typeface="Calibri" pitchFamily="34" charset="0"/>
            </a:endParaRPr>
          </a:p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r>
              <a:rPr lang="en-GB" altLang="en-US" b="1" dirty="0">
                <a:latin typeface="Calibri" pitchFamily="34" charset="0"/>
              </a:rPr>
              <a:t>I have sent out invitations to class dojo</a:t>
            </a:r>
            <a:r>
              <a:rPr lang="en-GB" altLang="en-US" dirty="0" smtClean="0">
                <a:latin typeface="Calibri" pitchFamily="34" charset="0"/>
              </a:rPr>
              <a:t>, which I will upload some of your children </a:t>
            </a:r>
            <a:r>
              <a:rPr lang="en-GB" altLang="en-US" dirty="0" err="1" smtClean="0">
                <a:latin typeface="Calibri" pitchFamily="34" charset="0"/>
              </a:rPr>
              <a:t>wor</a:t>
            </a:r>
            <a:r>
              <a:rPr lang="en-GB" altLang="en-US" dirty="0" smtClean="0">
                <a:latin typeface="Calibri" pitchFamily="34" charset="0"/>
              </a:rPr>
              <a:t> onto</a:t>
            </a:r>
            <a:endParaRPr lang="en-GB" altLang="en-US" dirty="0">
              <a:latin typeface="Calibri" pitchFamily="34" charset="0"/>
            </a:endParaRPr>
          </a:p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r>
              <a:rPr lang="en-GB" altLang="en-US" dirty="0" smtClean="0">
                <a:latin typeface="Calibri" pitchFamily="34" charset="0"/>
              </a:rPr>
              <a:t>Any </a:t>
            </a:r>
            <a:r>
              <a:rPr lang="en-GB" altLang="en-US" b="1" dirty="0" smtClean="0">
                <a:latin typeface="Calibri" pitchFamily="34" charset="0"/>
              </a:rPr>
              <a:t>urgent messages </a:t>
            </a:r>
            <a:r>
              <a:rPr lang="en-GB" altLang="en-US" dirty="0" smtClean="0">
                <a:latin typeface="Calibri" pitchFamily="34" charset="0"/>
              </a:rPr>
              <a:t>to me should still go </a:t>
            </a:r>
            <a:r>
              <a:rPr lang="en-GB" altLang="en-US" b="1" dirty="0" smtClean="0">
                <a:latin typeface="Calibri" pitchFamily="34" charset="0"/>
              </a:rPr>
              <a:t>via the </a:t>
            </a:r>
            <a:r>
              <a:rPr lang="en-GB" altLang="en-US" b="1" dirty="0">
                <a:latin typeface="Calibri" pitchFamily="34" charset="0"/>
              </a:rPr>
              <a:t>school </a:t>
            </a:r>
            <a:r>
              <a:rPr lang="en-GB" altLang="en-US" b="1" dirty="0" smtClean="0">
                <a:latin typeface="Calibri" pitchFamily="34" charset="0"/>
              </a:rPr>
              <a:t>office </a:t>
            </a:r>
            <a:r>
              <a:rPr lang="en-GB" altLang="en-US" dirty="0" smtClean="0">
                <a:latin typeface="Calibri" pitchFamily="34" charset="0"/>
              </a:rPr>
              <a:t>or through the class email address mexico@stmarysprimarypulborough.co.uk. </a:t>
            </a:r>
            <a:endParaRPr lang="en-GB" altLang="en-US" dirty="0">
              <a:latin typeface="Calibri" pitchFamily="34" charset="0"/>
            </a:endParaRPr>
          </a:p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endParaRPr lang="en-GB" altLang="en-US" dirty="0">
              <a:latin typeface="Calibri" pitchFamily="34" charset="0"/>
            </a:endParaRPr>
          </a:p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r>
              <a:rPr lang="en-GB" altLang="en-US" dirty="0">
                <a:latin typeface="Calibri" pitchFamily="34" charset="0"/>
              </a:rPr>
              <a:t>At the end of the week the child with the most dojo points </a:t>
            </a:r>
            <a:r>
              <a:rPr lang="en-GB" altLang="en-US" dirty="0" smtClean="0">
                <a:latin typeface="Calibri" pitchFamily="34" charset="0"/>
              </a:rPr>
              <a:t>will be awarded a </a:t>
            </a:r>
            <a:r>
              <a:rPr lang="en-GB" altLang="en-US" b="1" dirty="0" smtClean="0">
                <a:latin typeface="Calibri" pitchFamily="34" charset="0"/>
              </a:rPr>
              <a:t>Dojo Champion Certificate. </a:t>
            </a:r>
            <a:endParaRPr lang="en-GB" altLang="en-US" b="1" dirty="0">
              <a:latin typeface="Calibri" pitchFamily="34" charset="0"/>
            </a:endParaRPr>
          </a:p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endParaRPr lang="en-GB" altLang="en-US" dirty="0">
              <a:latin typeface="Calibri" pitchFamily="34" charset="0"/>
            </a:endParaRPr>
          </a:p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r>
              <a:rPr lang="en-US" altLang="en-US" dirty="0">
                <a:latin typeface="Calibri" pitchFamily="34" charset="0"/>
              </a:rPr>
              <a:t>We like to focus on </a:t>
            </a:r>
            <a:r>
              <a:rPr lang="en-US" altLang="en-US" b="1" dirty="0">
                <a:latin typeface="Calibri" pitchFamily="34" charset="0"/>
              </a:rPr>
              <a:t>positive </a:t>
            </a:r>
            <a:r>
              <a:rPr lang="en-US" altLang="en-US" b="1" dirty="0" err="1" smtClean="0">
                <a:latin typeface="Calibri" pitchFamily="34" charset="0"/>
              </a:rPr>
              <a:t>behaviour</a:t>
            </a:r>
            <a:r>
              <a:rPr lang="en-US" altLang="en-US" b="1" dirty="0" smtClean="0">
                <a:latin typeface="Calibri" pitchFamily="34" charset="0"/>
              </a:rPr>
              <a:t> </a:t>
            </a:r>
            <a:r>
              <a:rPr lang="en-US" altLang="en-US" dirty="0">
                <a:latin typeface="Calibri" pitchFamily="34" charset="0"/>
              </a:rPr>
              <a:t>and </a:t>
            </a:r>
            <a:r>
              <a:rPr lang="en-US" altLang="en-US" dirty="0" smtClean="0">
                <a:latin typeface="Calibri" pitchFamily="34" charset="0"/>
              </a:rPr>
              <a:t>work can still be sent electronically to </a:t>
            </a:r>
            <a:r>
              <a:rPr lang="en-US" altLang="en-US" dirty="0" err="1" smtClean="0">
                <a:latin typeface="Calibri" pitchFamily="34" charset="0"/>
              </a:rPr>
              <a:t>Mrs</a:t>
            </a:r>
            <a:r>
              <a:rPr lang="en-US" altLang="en-US" dirty="0" smtClean="0">
                <a:latin typeface="Calibri" pitchFamily="34" charset="0"/>
              </a:rPr>
              <a:t> </a:t>
            </a:r>
            <a:r>
              <a:rPr lang="en-US" altLang="en-US" dirty="0" err="1" smtClean="0">
                <a:latin typeface="Calibri" pitchFamily="34" charset="0"/>
              </a:rPr>
              <a:t>Copus</a:t>
            </a:r>
            <a:r>
              <a:rPr lang="en-US" altLang="en-US" dirty="0" smtClean="0">
                <a:latin typeface="Calibri" pitchFamily="34" charset="0"/>
              </a:rPr>
              <a:t> for </a:t>
            </a:r>
            <a:r>
              <a:rPr lang="en-US" altLang="en-US" dirty="0" err="1" smtClean="0">
                <a:latin typeface="Calibri" pitchFamily="34" charset="0"/>
              </a:rPr>
              <a:t>headteacher’s</a:t>
            </a:r>
            <a:r>
              <a:rPr lang="en-US" altLang="en-US" dirty="0" smtClean="0">
                <a:latin typeface="Calibri" pitchFamily="34" charset="0"/>
              </a:rPr>
              <a:t> awards!</a:t>
            </a:r>
            <a:endParaRPr lang="en-US" altLang="en-US" dirty="0">
              <a:latin typeface="Calibri" pitchFamily="34" charset="0"/>
            </a:endParaRPr>
          </a:p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endParaRPr lang="en-US" altLang="en-US" dirty="0">
              <a:latin typeface="Calibri" pitchFamily="34" charset="0"/>
            </a:endParaRPr>
          </a:p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r>
              <a:rPr lang="en-US" altLang="en-US" dirty="0">
                <a:latin typeface="Calibri" pitchFamily="34" charset="0"/>
              </a:rPr>
              <a:t>Every week I will decide on a </a:t>
            </a:r>
            <a:r>
              <a:rPr lang="en-US" altLang="en-US" b="1" dirty="0">
                <a:latin typeface="Calibri" pitchFamily="34" charset="0"/>
              </a:rPr>
              <a:t>Star of the Week </a:t>
            </a:r>
            <a:r>
              <a:rPr lang="en-US" altLang="en-US" dirty="0">
                <a:latin typeface="Calibri" pitchFamily="34" charset="0"/>
              </a:rPr>
              <a:t>– this may be awarded to a child who has worked consistently hard or who has been exceptional in following our Golden Rules or demonstrating one of our Christian values. </a:t>
            </a:r>
          </a:p>
        </p:txBody>
      </p:sp>
    </p:spTree>
    <p:extLst>
      <p:ext uri="{BB962C8B-B14F-4D97-AF65-F5344CB8AC3E}">
        <p14:creationId xmlns:p14="http://schemas.microsoft.com/office/powerpoint/2010/main" val="169615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and Safety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65296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 2" panose="05020102010507070707" pitchFamily="18" charset="2"/>
              <a:buChar char=""/>
            </a:pPr>
            <a:r>
              <a:rPr lang="en-GB" altLang="en-US" dirty="0" smtClean="0">
                <a:latin typeface="Calibri" panose="020F0502020204030204" pitchFamily="34" charset="0"/>
              </a:rPr>
              <a:t>Please can you </a:t>
            </a:r>
            <a:r>
              <a:rPr lang="en-GB" altLang="en-US" b="1" dirty="0" smtClean="0">
                <a:latin typeface="Calibri" panose="020F0502020204030204" pitchFamily="34" charset="0"/>
              </a:rPr>
              <a:t>check your child for head lice (nits) </a:t>
            </a:r>
            <a:r>
              <a:rPr lang="en-GB" altLang="en-US" dirty="0" smtClean="0">
                <a:latin typeface="Calibri" panose="020F0502020204030204" pitchFamily="34" charset="0"/>
              </a:rPr>
              <a:t>on a weekly basis.  Catching head lice is very common among young children and can be easily treated using products purchased from your local chemist!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Char char=""/>
            </a:pPr>
            <a:endParaRPr lang="en-GB" altLang="en-US" dirty="0" smtClean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 2" panose="05020102010507070707" pitchFamily="18" charset="2"/>
              <a:buChar char=""/>
            </a:pPr>
            <a:r>
              <a:rPr lang="en-GB" altLang="en-US" dirty="0" smtClean="0">
                <a:latin typeface="Calibri" panose="020F0502020204030204" pitchFamily="34" charset="0"/>
              </a:rPr>
              <a:t>Ways to try to </a:t>
            </a:r>
            <a:r>
              <a:rPr lang="en-GB" altLang="en-US" b="1" dirty="0" smtClean="0">
                <a:latin typeface="Calibri" panose="020F0502020204030204" pitchFamily="34" charset="0"/>
              </a:rPr>
              <a:t>avoid catching them </a:t>
            </a:r>
            <a:r>
              <a:rPr lang="en-GB" altLang="en-US" dirty="0" smtClean="0">
                <a:latin typeface="Calibri" panose="020F0502020204030204" pitchFamily="34" charset="0"/>
              </a:rPr>
              <a:t>–</a:t>
            </a:r>
            <a:r>
              <a:rPr lang="en-GB" altLang="en-US" b="1" dirty="0" smtClean="0">
                <a:latin typeface="Calibri" panose="020F0502020204030204" pitchFamily="34" charset="0"/>
              </a:rPr>
              <a:t>Tying back long hair </a:t>
            </a:r>
            <a:r>
              <a:rPr lang="en-GB" altLang="en-US" dirty="0" smtClean="0">
                <a:latin typeface="Calibri" panose="020F0502020204030204" pitchFamily="34" charset="0"/>
              </a:rPr>
              <a:t>where possible.. Should your child contract head lice it is recommended the whole family are treated to prevent them spreading.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Char char=""/>
            </a:pPr>
            <a:endParaRPr lang="en-GB" altLang="en-US" dirty="0" smtClean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 2" panose="05020102010507070707" pitchFamily="18" charset="2"/>
              <a:buChar char=""/>
            </a:pPr>
            <a:r>
              <a:rPr lang="en-GB" altLang="en-US" dirty="0" smtClean="0">
                <a:latin typeface="Calibri" panose="020F0502020204030204" pitchFamily="34" charset="0"/>
              </a:rPr>
              <a:t>Girls MUST take </a:t>
            </a:r>
            <a:r>
              <a:rPr lang="en-GB" altLang="en-US" b="1" dirty="0" smtClean="0">
                <a:latin typeface="Calibri" panose="020F0502020204030204" pitchFamily="34" charset="0"/>
              </a:rPr>
              <a:t>earrings out for P.E</a:t>
            </a:r>
            <a:r>
              <a:rPr lang="en-GB" altLang="en-US" dirty="0" smtClean="0">
                <a:latin typeface="Calibri" panose="020F0502020204030204" pitchFamily="34" charset="0"/>
              </a:rPr>
              <a:t>. lessons and should have hair tied back at all times. </a:t>
            </a:r>
            <a:r>
              <a:rPr lang="en-US" altLang="en-US" dirty="0" smtClean="0">
                <a:latin typeface="Calibri" panose="020F0502020204030204" pitchFamily="34" charset="0"/>
              </a:rPr>
              <a:t>We as staff are not permitted to help children remove earrings.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Char char=""/>
            </a:pPr>
            <a:r>
              <a:rPr lang="en-GB" altLang="en-US" dirty="0" smtClean="0">
                <a:latin typeface="Calibri" panose="020F0502020204030204" pitchFamily="34" charset="0"/>
              </a:rPr>
              <a:t> P.E. is part of the National Curriculum and ALL children must participate.  A </a:t>
            </a:r>
            <a:r>
              <a:rPr lang="en-GB" altLang="en-US" dirty="0">
                <a:latin typeface="Calibri" panose="020F0502020204030204" pitchFamily="34" charset="0"/>
              </a:rPr>
              <a:t>D</a:t>
            </a:r>
            <a:r>
              <a:rPr lang="en-GB" altLang="en-US" dirty="0" smtClean="0">
                <a:latin typeface="Calibri" panose="020F0502020204030204" pitchFamily="34" charset="0"/>
              </a:rPr>
              <a:t>octor’s letter is required for exclusion from P.E. </a:t>
            </a:r>
          </a:p>
        </p:txBody>
      </p:sp>
    </p:spTree>
    <p:extLst>
      <p:ext uri="{BB962C8B-B14F-4D97-AF65-F5344CB8AC3E}">
        <p14:creationId xmlns:p14="http://schemas.microsoft.com/office/powerpoint/2010/main" val="10504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515600" cy="448138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 2" panose="05020102010507070707" pitchFamily="18" charset="2"/>
              <a:buChar char=""/>
            </a:pPr>
            <a:r>
              <a:rPr lang="en-GB" altLang="en-US" dirty="0" smtClean="0">
                <a:latin typeface="Calibri" panose="020F0502020204030204" pitchFamily="34" charset="0"/>
              </a:rPr>
              <a:t>If there is anything that you are curious or concerned about, please feel free to come and see me after school or make an appointment with the office. 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en-US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altLang="en-US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altLang="en-US" dirty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GB" altLang="en-US" dirty="0" smtClean="0">
              <a:latin typeface="Calibri" panose="020F0502020204030204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GB" altLang="en-US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Calibri" panose="020F0502020204030204" pitchFamily="34" charset="0"/>
              </a:rPr>
              <a:t>Thank you for joining me this afternoon.  It has been a pleasure to meet you.</a:t>
            </a:r>
          </a:p>
        </p:txBody>
      </p:sp>
    </p:spTree>
    <p:extLst>
      <p:ext uri="{BB962C8B-B14F-4D97-AF65-F5344CB8AC3E}">
        <p14:creationId xmlns:p14="http://schemas.microsoft.com/office/powerpoint/2010/main" val="389613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Typical Mexico Class Time table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3678552"/>
              </p:ext>
            </p:extLst>
          </p:nvPr>
        </p:nvGraphicFramePr>
        <p:xfrm>
          <a:off x="1441937" y="1690689"/>
          <a:ext cx="9034475" cy="46632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3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3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7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19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87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33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7010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874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382147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49055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099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8.50</a:t>
                      </a:r>
                      <a:endParaRPr lang="en-GB" sz="900" dirty="0">
                        <a:effectLst/>
                      </a:endParaRP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+mn-lt"/>
                          <a:ea typeface="+mn-ea"/>
                        </a:rPr>
                        <a:t>9:00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+mn-lt"/>
                          <a:ea typeface="+mn-ea"/>
                        </a:rPr>
                        <a:t>9:00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 vert="vert27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1756" marR="51756" marT="0" marB="0" vert="vert270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marL="51756" marR="5175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10:45</a:t>
                      </a:r>
                      <a:endParaRPr lang="en-GB" sz="900" dirty="0">
                        <a:effectLst/>
                      </a:endParaRP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11:00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12:15</a:t>
                      </a:r>
                      <a:endParaRPr lang="en-GB" sz="900" dirty="0">
                        <a:effectLst/>
                      </a:endParaRP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13:00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           </a:t>
                      </a: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13:00</a:t>
                      </a:r>
                      <a:endParaRPr lang="en-GB" sz="900" dirty="0">
                        <a:effectLst/>
                      </a:endParaRP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+mn-lt"/>
                          <a:ea typeface="+mn-ea"/>
                        </a:rPr>
                        <a:t>14:00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 vert="vert270"/>
                </a:tc>
                <a:tc>
                  <a:txBody>
                    <a:bodyPr/>
                    <a:lstStyle/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14:00</a:t>
                      </a:r>
                      <a:endParaRPr lang="en-GB" sz="900" dirty="0">
                        <a:effectLst/>
                      </a:endParaRPr>
                    </a:p>
                    <a:p>
                      <a:pPr marL="71755" marR="71755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15:05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4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Mon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/>
                </a:tc>
                <a:tc rowSpan="5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Register</a:t>
                      </a:r>
                    </a:p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 vert="vert270" anchor="ctr"/>
                </a:tc>
                <a:tc rowSpan="5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Class</a:t>
                      </a:r>
                      <a:r>
                        <a:rPr lang="en-GB" sz="900" baseline="0" dirty="0" smtClean="0">
                          <a:effectLst/>
                        </a:rPr>
                        <a:t> Worship</a:t>
                      </a:r>
                      <a:endParaRPr lang="en-GB" sz="900" dirty="0">
                        <a:effectLst/>
                      </a:endParaRPr>
                    </a:p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 vert="vert270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Spellings</a:t>
                      </a:r>
                      <a:r>
                        <a:rPr lang="en-GB" sz="900" baseline="0" dirty="0" smtClean="0">
                          <a:effectLst/>
                        </a:rPr>
                        <a:t> test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aseline="0" dirty="0" smtClean="0">
                          <a:effectLst/>
                        </a:rPr>
                        <a:t>&amp;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aseline="0" dirty="0" smtClean="0">
                          <a:effectLst/>
                        </a:rPr>
                        <a:t>Ukulele</a:t>
                      </a:r>
                      <a:endParaRPr lang="en-GB" sz="900" dirty="0">
                        <a:effectLst/>
                      </a:endParaRPr>
                    </a:p>
                  </a:txBody>
                  <a:tcPr marL="51756" marR="5175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Break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 vert="vert27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Maths/</a:t>
                      </a:r>
                      <a:r>
                        <a:rPr lang="en-GB" sz="900" baseline="0" dirty="0" smtClean="0">
                          <a:effectLst/>
                        </a:rPr>
                        <a:t>Swimming at 1130</a:t>
                      </a:r>
                      <a:endParaRPr lang="en-GB" sz="9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/>
                </a:tc>
                <a:tc rowSpan="5">
                  <a:txBody>
                    <a:bodyPr/>
                    <a:lstStyle/>
                    <a:p>
                      <a:pPr marL="71755" marR="71755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Lunch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 vert="vert27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Topic/PE/Swimming</a:t>
                      </a:r>
                      <a:endParaRPr lang="en-GB" sz="900" dirty="0">
                        <a:effectLst/>
                      </a:endParaRPr>
                    </a:p>
                  </a:txBody>
                  <a:tcPr marL="51756" marR="5175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Geography/Swimming</a:t>
                      </a:r>
                      <a:endParaRPr lang="en-GB" sz="9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56" marR="517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5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Tues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Guided</a:t>
                      </a:r>
                      <a:r>
                        <a:rPr lang="en-GB" sz="900" baseline="0" dirty="0" smtClean="0">
                          <a:effectLst/>
                        </a:rPr>
                        <a:t> reading/English</a:t>
                      </a:r>
                      <a:endParaRPr lang="en-GB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+mn-lt"/>
                          <a:ea typeface="+mn-ea"/>
                        </a:rPr>
                        <a:t>Maths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Computing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RHE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4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Wed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+mn-lt"/>
                          <a:ea typeface="+mn-ea"/>
                        </a:rPr>
                        <a:t>Guided</a:t>
                      </a:r>
                      <a:r>
                        <a:rPr lang="en-GB" sz="900" baseline="0" dirty="0" smtClean="0">
                          <a:effectLst/>
                          <a:latin typeface="+mn-lt"/>
                          <a:ea typeface="+mn-ea"/>
                        </a:rPr>
                        <a:t> Reading/English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+mn-lt"/>
                          <a:ea typeface="+mn-ea"/>
                        </a:rPr>
                        <a:t>Maths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Science</a:t>
                      </a:r>
                      <a:endParaRPr lang="en-GB" sz="9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Science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1756" marR="517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13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Thurs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+mn-lt"/>
                          <a:ea typeface="+mn-ea"/>
                        </a:rPr>
                        <a:t>Guided Reading/English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 smtClean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  <a:latin typeface="+mn-lt"/>
                          <a:ea typeface="+mn-ea"/>
                        </a:rPr>
                        <a:t>Maths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</a:t>
                      </a:r>
                      <a:endParaRPr lang="en-GB" sz="9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56" marR="51756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</a:t>
                      </a:r>
                      <a:endParaRPr lang="en-GB" sz="9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756" marR="5175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74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Fri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Spanish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 smtClean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 anchor="ctr">
                    <a:solidFill>
                      <a:srgbClr val="D2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PE/Mental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maths/TT </a:t>
                      </a:r>
                      <a:r>
                        <a:rPr lang="en-GB" sz="900" b="0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rockstars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 anchor="ctr">
                    <a:solidFill>
                      <a:srgbClr val="D2DEE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Maths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1756" marR="51756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GB" sz="900" b="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effectLst/>
                        </a:rPr>
                        <a:t>English </a:t>
                      </a:r>
                      <a:endParaRPr lang="en-GB" sz="9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51756" marR="5175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227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Timetable continued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r>
              <a:rPr lang="en-GB" altLang="en-US" b="1" dirty="0" smtClean="0">
                <a:latin typeface="Calibri" pitchFamily="34" charset="0"/>
              </a:rPr>
              <a:t>PE</a:t>
            </a:r>
            <a:r>
              <a:rPr lang="en-GB" altLang="en-US" dirty="0" smtClean="0">
                <a:latin typeface="Calibri" pitchFamily="34" charset="0"/>
              </a:rPr>
              <a:t> </a:t>
            </a:r>
            <a:r>
              <a:rPr lang="en-GB" altLang="en-US" dirty="0">
                <a:latin typeface="Calibri" pitchFamily="34" charset="0"/>
              </a:rPr>
              <a:t>this term will be </a:t>
            </a:r>
            <a:r>
              <a:rPr lang="en-US" altLang="en-US" dirty="0" smtClean="0">
                <a:latin typeface="Calibri" pitchFamily="34" charset="0"/>
              </a:rPr>
              <a:t>Hockey/Netball </a:t>
            </a:r>
            <a:r>
              <a:rPr lang="en-US" altLang="en-US" dirty="0">
                <a:latin typeface="Calibri" pitchFamily="34" charset="0"/>
              </a:rPr>
              <a:t>on </a:t>
            </a:r>
            <a:r>
              <a:rPr lang="en-US" altLang="en-US" b="1" dirty="0" smtClean="0">
                <a:latin typeface="Calibri" pitchFamily="34" charset="0"/>
              </a:rPr>
              <a:t>Friday </a:t>
            </a:r>
            <a:r>
              <a:rPr lang="en-US" altLang="en-US" dirty="0" smtClean="0">
                <a:latin typeface="Calibri" pitchFamily="34" charset="0"/>
              </a:rPr>
              <a:t>and</a:t>
            </a:r>
            <a:r>
              <a:rPr lang="en-US" altLang="en-US" b="1" dirty="0" smtClean="0">
                <a:latin typeface="Calibri" pitchFamily="34" charset="0"/>
              </a:rPr>
              <a:t> </a:t>
            </a:r>
            <a:r>
              <a:rPr lang="en-GB" altLang="en-US" dirty="0" smtClean="0">
                <a:latin typeface="Calibri" pitchFamily="34" charset="0"/>
              </a:rPr>
              <a:t>gymnastics on a Monday (After swimming has finished). Hockey/Netball will </a:t>
            </a:r>
            <a:r>
              <a:rPr lang="en-GB" altLang="en-US" dirty="0">
                <a:latin typeface="Calibri" pitchFamily="34" charset="0"/>
              </a:rPr>
              <a:t>be taught by </a:t>
            </a:r>
            <a:r>
              <a:rPr lang="en-GB" altLang="en-US" dirty="0" smtClean="0">
                <a:latin typeface="Calibri" pitchFamily="34" charset="0"/>
              </a:rPr>
              <a:t>Mrs Burbidge. </a:t>
            </a:r>
            <a:r>
              <a:rPr lang="en-US" altLang="en-US" dirty="0">
                <a:latin typeface="Calibri" pitchFamily="34" charset="0"/>
              </a:rPr>
              <a:t>Correct and seasonal kit </a:t>
            </a:r>
            <a:r>
              <a:rPr lang="en-US" altLang="en-US" dirty="0" smtClean="0">
                <a:latin typeface="Calibri" pitchFamily="34" charset="0"/>
              </a:rPr>
              <a:t>is to be in school at ALL times please </a:t>
            </a:r>
            <a:r>
              <a:rPr lang="en-US" altLang="en-US" dirty="0">
                <a:latin typeface="Calibri" pitchFamily="34" charset="0"/>
              </a:rPr>
              <a:t>(girls please have removable earrings</a:t>
            </a:r>
            <a:r>
              <a:rPr lang="en-US" altLang="en-US" dirty="0" smtClean="0">
                <a:latin typeface="Calibri" pitchFamily="34" charset="0"/>
              </a:rPr>
              <a:t>!)   </a:t>
            </a:r>
            <a:r>
              <a:rPr lang="en-GB" altLang="en-US" dirty="0" smtClean="0">
                <a:latin typeface="Calibri" pitchFamily="34" charset="0"/>
              </a:rPr>
              <a:t> </a:t>
            </a:r>
            <a:endParaRPr lang="en-GB" altLang="en-US" dirty="0">
              <a:latin typeface="Calibri" pitchFamily="34" charset="0"/>
            </a:endParaRPr>
          </a:p>
          <a:p>
            <a:pPr marL="548640" indent="-41148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endParaRPr lang="en-GB" altLang="en-US" dirty="0">
              <a:latin typeface="Calibri" pitchFamily="34" charset="0"/>
            </a:endParaRPr>
          </a:p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r>
              <a:rPr lang="en-GB" altLang="en-US" b="1" dirty="0">
                <a:latin typeface="Calibri" pitchFamily="34" charset="0"/>
              </a:rPr>
              <a:t>Spellings</a:t>
            </a:r>
            <a:r>
              <a:rPr lang="en-GB" altLang="en-US" dirty="0">
                <a:latin typeface="Calibri" pitchFamily="34" charset="0"/>
              </a:rPr>
              <a:t> will be given out on a </a:t>
            </a:r>
            <a:r>
              <a:rPr lang="en-GB" altLang="en-US" b="1" dirty="0">
                <a:latin typeface="Calibri" pitchFamily="34" charset="0"/>
              </a:rPr>
              <a:t>Monday</a:t>
            </a:r>
            <a:r>
              <a:rPr lang="en-GB" altLang="en-US" dirty="0">
                <a:latin typeface="Calibri" pitchFamily="34" charset="0"/>
              </a:rPr>
              <a:t> and tested on </a:t>
            </a:r>
            <a:r>
              <a:rPr lang="en-GB" altLang="en-US" dirty="0" smtClean="0">
                <a:latin typeface="Calibri" pitchFamily="34" charset="0"/>
              </a:rPr>
              <a:t> </a:t>
            </a:r>
            <a:r>
              <a:rPr lang="en-GB" altLang="en-US" dirty="0">
                <a:latin typeface="Calibri" pitchFamily="34" charset="0"/>
              </a:rPr>
              <a:t>the following Monday. The children have been placed in spelling groups based on their spelling age at the end of the </a:t>
            </a:r>
            <a:r>
              <a:rPr lang="en-GB" altLang="en-US" dirty="0" smtClean="0">
                <a:latin typeface="Calibri" pitchFamily="34" charset="0"/>
              </a:rPr>
              <a:t>Spring</a:t>
            </a:r>
            <a:r>
              <a:rPr lang="en-US" altLang="en-US" dirty="0" smtClean="0">
                <a:latin typeface="Calibri" pitchFamily="34" charset="0"/>
              </a:rPr>
              <a:t>. </a:t>
            </a:r>
            <a:r>
              <a:rPr lang="en-GB" altLang="en-US" dirty="0" smtClean="0">
                <a:latin typeface="Calibri" pitchFamily="34" charset="0"/>
              </a:rPr>
              <a:t>The groups </a:t>
            </a:r>
            <a:r>
              <a:rPr lang="en-GB" altLang="en-US" dirty="0">
                <a:latin typeface="Calibri" pitchFamily="34" charset="0"/>
              </a:rPr>
              <a:t>will be reviewed throughout the year. </a:t>
            </a:r>
            <a:r>
              <a:rPr lang="en-GB" altLang="en-US" dirty="0" smtClean="0">
                <a:latin typeface="Calibri" pitchFamily="34" charset="0"/>
              </a:rPr>
              <a:t>These will be uploaded on to Goggle Classrooms each week.</a:t>
            </a:r>
          </a:p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endParaRPr lang="en-GB" altLang="en-US" dirty="0">
              <a:latin typeface="Calibri" pitchFamily="34" charset="0"/>
            </a:endParaRPr>
          </a:p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r>
              <a:rPr lang="en-GB" altLang="en-US" b="1" dirty="0" smtClean="0">
                <a:latin typeface="Calibri" pitchFamily="34" charset="0"/>
              </a:rPr>
              <a:t>Reading logs will be checked </a:t>
            </a:r>
            <a:r>
              <a:rPr lang="en-GB" altLang="en-US" dirty="0" smtClean="0">
                <a:latin typeface="Calibri" pitchFamily="34" charset="0"/>
              </a:rPr>
              <a:t>on a Wednesday and handed back to the children on a Thursday. The children will need to hand these in on a Monday in order for them to be quarantined for 48 hours. I won’t be able to accept any reading logs after Monday.</a:t>
            </a:r>
            <a:endParaRPr lang="en-GB" altLang="en-US" dirty="0">
              <a:latin typeface="Calibri" pitchFamily="34" charset="0"/>
            </a:endParaRPr>
          </a:p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endParaRPr lang="en-GB" altLang="en-US" dirty="0">
              <a:latin typeface="Calibri" pitchFamily="34" charset="0"/>
            </a:endParaRPr>
          </a:p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r>
              <a:rPr lang="en-GB" altLang="en-US" b="1" dirty="0">
                <a:latin typeface="Calibri" pitchFamily="34" charset="0"/>
              </a:rPr>
              <a:t>Please sign their reading log </a:t>
            </a:r>
            <a:r>
              <a:rPr lang="en-GB" altLang="en-US" dirty="0">
                <a:latin typeface="Calibri" pitchFamily="34" charset="0"/>
              </a:rPr>
              <a:t>once a week to confirm that they have been </a:t>
            </a:r>
            <a:r>
              <a:rPr lang="en-GB" altLang="en-US" dirty="0" smtClean="0">
                <a:latin typeface="Calibri" pitchFamily="34" charset="0"/>
              </a:rPr>
              <a:t>reading.</a:t>
            </a:r>
            <a:endParaRPr lang="en-GB" altLang="en-US" dirty="0">
              <a:latin typeface="Calibri" pitchFamily="34" charset="0"/>
            </a:endParaRPr>
          </a:p>
          <a:p>
            <a:pPr marL="137160" indent="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endParaRPr lang="en-GB" altLang="en-US" dirty="0">
              <a:latin typeface="Calibri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463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5090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Timetable continued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30216"/>
            <a:ext cx="10626969" cy="5052646"/>
          </a:xfrm>
        </p:spPr>
        <p:txBody>
          <a:bodyPr>
            <a:normAutofit/>
          </a:bodyPr>
          <a:lstStyle/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r>
              <a:rPr lang="en-GB" altLang="en-US" sz="2600" b="1" dirty="0">
                <a:latin typeface="Calibri" pitchFamily="34" charset="0"/>
              </a:rPr>
              <a:t>Mental Arithmetic – Times Tables – </a:t>
            </a:r>
            <a:r>
              <a:rPr lang="en-GB" altLang="en-US" sz="2600" b="1" dirty="0" smtClean="0">
                <a:latin typeface="Calibri" pitchFamily="34" charset="0"/>
              </a:rPr>
              <a:t>Friday </a:t>
            </a:r>
            <a:endParaRPr lang="en-GB" altLang="en-US" sz="2600" b="1" dirty="0">
              <a:latin typeface="Calibri" pitchFamily="34" charset="0"/>
            </a:endParaRPr>
          </a:p>
          <a:p>
            <a:pPr marL="137160" indent="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r>
              <a:rPr lang="en-GB" altLang="en-US" sz="2600" dirty="0" smtClean="0">
                <a:latin typeface="Calibri" pitchFamily="34" charset="0"/>
              </a:rPr>
              <a:t>	There </a:t>
            </a:r>
            <a:r>
              <a:rPr lang="en-GB" altLang="en-US" sz="2600" dirty="0">
                <a:latin typeface="Calibri" pitchFamily="34" charset="0"/>
              </a:rPr>
              <a:t>will be </a:t>
            </a:r>
            <a:r>
              <a:rPr lang="en-GB" altLang="en-US" sz="2600" dirty="0" smtClean="0">
                <a:latin typeface="Calibri" pitchFamily="34" charset="0"/>
              </a:rPr>
              <a:t>a continuing </a:t>
            </a:r>
            <a:r>
              <a:rPr lang="en-GB" altLang="en-US" sz="2600" dirty="0">
                <a:latin typeface="Calibri" pitchFamily="34" charset="0"/>
              </a:rPr>
              <a:t>focus on learning times tables and these will </a:t>
            </a:r>
            <a:r>
              <a:rPr lang="en-GB" altLang="en-US" sz="2600" dirty="0" smtClean="0">
                <a:latin typeface="Calibri" pitchFamily="34" charset="0"/>
              </a:rPr>
              <a:t>be </a:t>
            </a:r>
            <a:r>
              <a:rPr lang="en-GB" altLang="en-US" sz="2600" dirty="0">
                <a:latin typeface="Calibri" pitchFamily="34" charset="0"/>
              </a:rPr>
              <a:t> </a:t>
            </a:r>
            <a:r>
              <a:rPr lang="en-GB" altLang="en-US" sz="2600" dirty="0" smtClean="0">
                <a:latin typeface="Calibri" pitchFamily="34" charset="0"/>
              </a:rPr>
              <a:t>informally tested regularly. In </a:t>
            </a:r>
            <a:r>
              <a:rPr lang="en-GB" altLang="en-US" sz="2600" b="1" dirty="0" smtClean="0">
                <a:latin typeface="Calibri" pitchFamily="34" charset="0"/>
              </a:rPr>
              <a:t>Year 5 </a:t>
            </a:r>
            <a:r>
              <a:rPr lang="en-GB" altLang="en-US" sz="2600" dirty="0" smtClean="0">
                <a:latin typeface="Calibri" pitchFamily="34" charset="0"/>
              </a:rPr>
              <a:t>the children are expected to know all their </a:t>
            </a:r>
            <a:r>
              <a:rPr lang="en-GB" altLang="en-US" sz="2600" b="1" dirty="0" smtClean="0">
                <a:latin typeface="Calibri" pitchFamily="34" charset="0"/>
              </a:rPr>
              <a:t>times tables up to 12 times tables</a:t>
            </a:r>
            <a:r>
              <a:rPr lang="en-GB" altLang="en-US" sz="2600" dirty="0" smtClean="0">
                <a:latin typeface="Calibri" pitchFamily="34" charset="0"/>
              </a:rPr>
              <a:t>.</a:t>
            </a:r>
            <a:endParaRPr lang="en-GB" altLang="en-US" sz="2600" b="1" dirty="0">
              <a:latin typeface="Calibri" pitchFamily="34" charset="0"/>
            </a:endParaRPr>
          </a:p>
          <a:p>
            <a:pPr marL="137160" indent="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endParaRPr lang="en-GB" altLang="en-US" sz="2600" dirty="0" smtClean="0">
              <a:latin typeface="Calibri" pitchFamily="34" charset="0"/>
            </a:endParaRPr>
          </a:p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r>
              <a:rPr lang="en-GB" altLang="en-US" sz="2600" dirty="0" smtClean="0">
                <a:latin typeface="Calibri" pitchFamily="34" charset="0"/>
              </a:rPr>
              <a:t>On </a:t>
            </a:r>
            <a:r>
              <a:rPr lang="en-GB" altLang="en-US" sz="2600" dirty="0">
                <a:latin typeface="Calibri" pitchFamily="34" charset="0"/>
              </a:rPr>
              <a:t>a </a:t>
            </a:r>
            <a:r>
              <a:rPr lang="en-GB" altLang="en-US" sz="2600" dirty="0" smtClean="0">
                <a:latin typeface="Calibri" pitchFamily="34" charset="0"/>
              </a:rPr>
              <a:t>Friday the </a:t>
            </a:r>
            <a:r>
              <a:rPr lang="en-GB" altLang="en-US" sz="2600" dirty="0">
                <a:latin typeface="Calibri" pitchFamily="34" charset="0"/>
              </a:rPr>
              <a:t>children will be taught </a:t>
            </a:r>
            <a:r>
              <a:rPr lang="en-GB" altLang="en-US" sz="2600" dirty="0" smtClean="0">
                <a:latin typeface="Calibri" pitchFamily="34" charset="0"/>
              </a:rPr>
              <a:t>Spanish </a:t>
            </a:r>
            <a:r>
              <a:rPr lang="en-US" altLang="en-US" sz="2600" dirty="0" smtClean="0">
                <a:latin typeface="Calibri" pitchFamily="34" charset="0"/>
              </a:rPr>
              <a:t>by Senorita Bell and P.E. by </a:t>
            </a:r>
            <a:r>
              <a:rPr lang="en-US" altLang="en-US" sz="2600" dirty="0" err="1" smtClean="0">
                <a:latin typeface="Calibri" pitchFamily="34" charset="0"/>
              </a:rPr>
              <a:t>Mrs</a:t>
            </a:r>
            <a:r>
              <a:rPr lang="en-US" altLang="en-US" sz="2600" dirty="0" smtClean="0">
                <a:latin typeface="Calibri" pitchFamily="34" charset="0"/>
              </a:rPr>
              <a:t> Burbidge. </a:t>
            </a:r>
          </a:p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endParaRPr lang="en-GB" altLang="en-US" sz="2600" dirty="0">
              <a:latin typeface="Calibri" pitchFamily="34" charset="0"/>
            </a:endParaRPr>
          </a:p>
          <a:p>
            <a:pPr marL="594360" indent="-457200">
              <a:lnSpc>
                <a:spcPct val="80000"/>
              </a:lnSpc>
              <a:buClr>
                <a:schemeClr val="tx1">
                  <a:shade val="95000"/>
                </a:schemeClr>
              </a:buClr>
              <a:buFont typeface="Wingdings 2" panose="05020102010507070707" pitchFamily="18" charset="2"/>
              <a:buChar char=""/>
              <a:defRPr/>
            </a:pPr>
            <a:r>
              <a:rPr lang="en-GB" altLang="en-US" sz="2600" dirty="0">
                <a:latin typeface="Calibri" pitchFamily="34" charset="0"/>
              </a:rPr>
              <a:t>Children are supported in class </a:t>
            </a:r>
            <a:r>
              <a:rPr lang="en-GB" altLang="en-US" sz="2600" dirty="0" smtClean="0">
                <a:latin typeface="Calibri" pitchFamily="34" charset="0"/>
              </a:rPr>
              <a:t>by Mrs Underwood and Mrs Lee.</a:t>
            </a:r>
            <a:endParaRPr lang="en-GB" altLang="en-US" sz="2600" dirty="0">
              <a:latin typeface="Calibri" pitchFamily="34" charset="0"/>
            </a:endParaRPr>
          </a:p>
          <a:p>
            <a:pPr marL="137160" indent="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endParaRPr lang="en-GB" altLang="en-US" dirty="0">
              <a:latin typeface="Calibri" pitchFamily="34" charset="0"/>
            </a:endParaRPr>
          </a:p>
          <a:p>
            <a:pPr marL="137160" indent="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endParaRPr lang="en-GB" altLang="en-US" dirty="0">
              <a:latin typeface="Calibri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8550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6509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 work</a:t>
            </a:r>
            <a:b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2400" b="1" dirty="0" smtClean="0">
                <a:latin typeface="Calibri" pitchFamily="34" charset="0"/>
              </a:rPr>
              <a:t>Home work </a:t>
            </a:r>
            <a:r>
              <a:rPr lang="en-GB" altLang="en-US" sz="2400" dirty="0" smtClean="0">
                <a:latin typeface="Calibri" pitchFamily="34" charset="0"/>
              </a:rPr>
              <a:t>this year is in the form of a ‘homework grid’. Each Topic will have a new one. This is uploaded on Google classrooms</a:t>
            </a:r>
            <a:r>
              <a:rPr lang="en-GB" altLang="en-US" dirty="0" smtClean="0">
                <a:latin typeface="Calibri" pitchFamily="34" charset="0"/>
              </a:rPr>
              <a:t/>
            </a:r>
            <a:br>
              <a:rPr lang="en-GB" altLang="en-US" dirty="0" smtClean="0">
                <a:latin typeface="Calibri" pitchFamily="34" charset="0"/>
              </a:rPr>
            </a:b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430216"/>
            <a:ext cx="10626969" cy="5052646"/>
          </a:xfrm>
        </p:spPr>
        <p:txBody>
          <a:bodyPr>
            <a:normAutofit/>
          </a:bodyPr>
          <a:lstStyle/>
          <a:p>
            <a:pPr marL="137160" indent="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endParaRPr lang="en-GB" altLang="en-US" dirty="0">
              <a:latin typeface="Calibri" pitchFamily="34" charset="0"/>
            </a:endParaRPr>
          </a:p>
          <a:p>
            <a:pPr marL="137160" indent="0">
              <a:lnSpc>
                <a:spcPct val="80000"/>
              </a:lnSpc>
              <a:buClr>
                <a:schemeClr val="tx1">
                  <a:shade val="95000"/>
                </a:schemeClr>
              </a:buClr>
              <a:buNone/>
              <a:defRPr/>
            </a:pPr>
            <a:endParaRPr lang="en-GB" altLang="en-US" dirty="0">
              <a:latin typeface="Calibri" pitchFamily="34" charset="0"/>
            </a:endParaRPr>
          </a:p>
          <a:p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948" y="1207477"/>
            <a:ext cx="9759698" cy="5498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61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Mexico </a:t>
            </a:r>
            <a:r>
              <a:rPr lang="en-GB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</a:t>
            </a:r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Routine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00912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 2" panose="05020102010507070707" pitchFamily="18" charset="2"/>
              <a:buChar char=""/>
            </a:pPr>
            <a:r>
              <a:rPr lang="en-GB" altLang="en-US" b="1" dirty="0" smtClean="0">
                <a:latin typeface="Calibri" panose="020F0502020204030204" pitchFamily="34" charset="0"/>
              </a:rPr>
              <a:t>All children are expected to come into the classroom through the back door</a:t>
            </a:r>
            <a:r>
              <a:rPr lang="en-GB" altLang="en-US" dirty="0" smtClean="0">
                <a:latin typeface="Calibri" panose="020F0502020204030204" pitchFamily="34" charset="0"/>
              </a:rPr>
              <a:t>. In order to do this they will need to walk around the back of the </a:t>
            </a:r>
            <a:r>
              <a:rPr lang="en-GB" altLang="en-US" dirty="0" err="1" smtClean="0">
                <a:latin typeface="Calibri" panose="020F0502020204030204" pitchFamily="34" charset="0"/>
              </a:rPr>
              <a:t>school.They</a:t>
            </a:r>
            <a:r>
              <a:rPr lang="en-GB" altLang="en-US" dirty="0" smtClean="0">
                <a:latin typeface="Calibri" panose="020F0502020204030204" pitchFamily="34" charset="0"/>
              </a:rPr>
              <a:t> will need to hang their coats and bags in the cloakroom and then wash their hands for 20 seconds. </a:t>
            </a:r>
            <a:endParaRPr lang="en-GB" altLang="en-US" b="1" dirty="0" smtClean="0"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dirty="0" smtClean="0">
                <a:latin typeface="Calibri" panose="020F0502020204030204" pitchFamily="34" charset="0"/>
              </a:rPr>
              <a:t> 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Char char=""/>
            </a:pPr>
            <a:r>
              <a:rPr lang="en-GB" altLang="en-US" dirty="0" smtClean="0">
                <a:latin typeface="Calibri" panose="020F0502020204030204" pitchFamily="34" charset="0"/>
              </a:rPr>
              <a:t>The children will wash their hands upon entering and leaving the classroom and if they have sneezed or coughed into a tissue. 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Char char=""/>
            </a:pPr>
            <a:r>
              <a:rPr lang="en-GB" altLang="en-US" dirty="0" smtClean="0">
                <a:latin typeface="Calibri" panose="020F0502020204030204" pitchFamily="34" charset="0"/>
              </a:rPr>
              <a:t>The children are encouraged to have a piece of fruit or a cereal bar as a </a:t>
            </a:r>
            <a:r>
              <a:rPr lang="en-GB" altLang="en-US" b="1" dirty="0" smtClean="0">
                <a:latin typeface="Calibri" panose="020F0502020204030204" pitchFamily="34" charset="0"/>
              </a:rPr>
              <a:t>healthy snack at play time. </a:t>
            </a:r>
          </a:p>
          <a:p>
            <a:pPr>
              <a:lnSpc>
                <a:spcPct val="80000"/>
              </a:lnSpc>
              <a:buFont typeface="Wingdings 2" panose="05020102010507070707" pitchFamily="18" charset="2"/>
              <a:buChar char=""/>
            </a:pPr>
            <a:endParaRPr lang="en-GB" altLang="en-US" dirty="0" smtClean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  <a:buFont typeface="Wingdings 2" panose="05020102010507070707" pitchFamily="18" charset="2"/>
              <a:buChar char=""/>
            </a:pPr>
            <a:r>
              <a:rPr lang="en-GB" altLang="en-US" dirty="0" smtClean="0">
                <a:latin typeface="Calibri" panose="020F0502020204030204" pitchFamily="34" charset="0"/>
              </a:rPr>
              <a:t>During lesson input, the </a:t>
            </a:r>
            <a:r>
              <a:rPr lang="en-GB" altLang="en-US" b="1" dirty="0" smtClean="0">
                <a:latin typeface="Calibri" panose="020F0502020204030204" pitchFamily="34" charset="0"/>
              </a:rPr>
              <a:t>children are given the opportunity to talk about their learning and share ideas</a:t>
            </a:r>
            <a:r>
              <a:rPr lang="en-GB" altLang="en-US" dirty="0" smtClean="0">
                <a:latin typeface="Calibri" panose="020F0502020204030204" pitchFamily="34" charset="0"/>
              </a:rPr>
              <a:t>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02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Mexico Class Routine continued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The children are currently sat on different tables for Maths, English and Topic, so they are regularly working with different children throughout the day.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512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School Uniform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 2" panose="05020102010507070707" pitchFamily="18" charset="2"/>
              <a:buChar char=""/>
            </a:pPr>
            <a:r>
              <a:rPr lang="en-GB" altLang="en-US" dirty="0" smtClean="0">
                <a:latin typeface="Calibri" panose="020F0502020204030204" pitchFamily="34" charset="0"/>
              </a:rPr>
              <a:t>Please ensure that all of your child’s </a:t>
            </a:r>
            <a:r>
              <a:rPr lang="en-GB" altLang="en-US" b="1" dirty="0" smtClean="0">
                <a:latin typeface="Calibri" panose="020F0502020204030204" pitchFamily="34" charset="0"/>
              </a:rPr>
              <a:t>school uniform</a:t>
            </a:r>
            <a:r>
              <a:rPr lang="en-GB" altLang="en-US" dirty="0" smtClean="0">
                <a:latin typeface="Calibri" panose="020F0502020204030204" pitchFamily="34" charset="0"/>
              </a:rPr>
              <a:t>, including PE kits and coats are </a:t>
            </a:r>
            <a:r>
              <a:rPr lang="en-GB" altLang="en-US" b="1" dirty="0" smtClean="0">
                <a:latin typeface="Calibri" panose="020F0502020204030204" pitchFamily="34" charset="0"/>
              </a:rPr>
              <a:t>clearly labelled </a:t>
            </a:r>
            <a:r>
              <a:rPr lang="en-GB" altLang="en-US" dirty="0" smtClean="0">
                <a:latin typeface="Calibri" panose="020F0502020204030204" pitchFamily="34" charset="0"/>
              </a:rPr>
              <a:t>with their name.  </a:t>
            </a:r>
          </a:p>
          <a:p>
            <a:pPr>
              <a:buFont typeface="Wingdings 2" panose="05020102010507070707" pitchFamily="18" charset="2"/>
              <a:buChar char=""/>
            </a:pPr>
            <a:r>
              <a:rPr lang="en-GB" altLang="en-US" dirty="0" smtClean="0">
                <a:latin typeface="Calibri" panose="020F0502020204030204" pitchFamily="34" charset="0"/>
              </a:rPr>
              <a:t>Children should be wearing </a:t>
            </a:r>
            <a:r>
              <a:rPr lang="en-GB" altLang="en-US" b="1" dirty="0" smtClean="0">
                <a:latin typeface="Calibri" panose="020F0502020204030204" pitchFamily="34" charset="0"/>
              </a:rPr>
              <a:t>sensible black </a:t>
            </a:r>
            <a:r>
              <a:rPr lang="en-GB" altLang="en-US" b="1" u="sng" dirty="0" smtClean="0">
                <a:latin typeface="Calibri" panose="020F0502020204030204" pitchFamily="34" charset="0"/>
              </a:rPr>
              <a:t>school shoes</a:t>
            </a:r>
            <a:r>
              <a:rPr lang="en-GB" altLang="en-US" b="1" dirty="0" smtClean="0">
                <a:latin typeface="Calibri" panose="020F0502020204030204" pitchFamily="34" charset="0"/>
              </a:rPr>
              <a:t> </a:t>
            </a:r>
            <a:r>
              <a:rPr lang="en-GB" altLang="en-US" i="1" dirty="0" smtClean="0">
                <a:latin typeface="Calibri" panose="020F0502020204030204" pitchFamily="34" charset="0"/>
              </a:rPr>
              <a:t>(no black trainers)</a:t>
            </a:r>
            <a:r>
              <a:rPr lang="en-GB" altLang="en-US" dirty="0" smtClean="0">
                <a:latin typeface="Calibri" panose="020F0502020204030204" pitchFamily="34" charset="0"/>
              </a:rPr>
              <a:t>at all times. If there is a problem and they need to wear trainers for medical reasons, please do catch me or write me a note so that they aren’t challenged about their footwear!</a:t>
            </a:r>
          </a:p>
          <a:p>
            <a:pPr>
              <a:buFont typeface="Wingdings 2" panose="05020102010507070707" pitchFamily="18" charset="2"/>
              <a:buChar char=""/>
            </a:pPr>
            <a:r>
              <a:rPr lang="en-GB" altLang="en-US" dirty="0" smtClean="0">
                <a:latin typeface="Calibri" panose="020F0502020204030204" pitchFamily="34" charset="0"/>
              </a:rPr>
              <a:t>Please note that school regulation is that children wear </a:t>
            </a:r>
            <a:r>
              <a:rPr lang="en-GB" altLang="en-US" b="1" dirty="0" smtClean="0">
                <a:latin typeface="Calibri" panose="020F0502020204030204" pitchFamily="34" charset="0"/>
              </a:rPr>
              <a:t>navy or black </a:t>
            </a:r>
            <a:r>
              <a:rPr lang="en-GB" altLang="en-US" b="1" dirty="0">
                <a:latin typeface="Calibri" panose="020F0502020204030204" pitchFamily="34" charset="0"/>
              </a:rPr>
              <a:t>h</a:t>
            </a:r>
            <a:r>
              <a:rPr lang="en-GB" altLang="en-US" b="1" dirty="0" smtClean="0">
                <a:latin typeface="Calibri" panose="020F0502020204030204" pitchFamily="34" charset="0"/>
              </a:rPr>
              <a:t>air bands, clips and bows</a:t>
            </a:r>
            <a:r>
              <a:rPr lang="en-GB" altLang="en-US" dirty="0" smtClean="0">
                <a:latin typeface="Calibri" panose="020F0502020204030204" pitchFamily="34" charset="0"/>
              </a:rPr>
              <a:t>.  Large sparkly and floral hair accessories are not recommended to be worn to school.</a:t>
            </a:r>
          </a:p>
          <a:p>
            <a:pPr>
              <a:buFont typeface="Wingdings 2" panose="05020102010507070707" pitchFamily="18" charset="2"/>
              <a:buChar char=""/>
            </a:pPr>
            <a:r>
              <a:rPr lang="en-GB" b="1" dirty="0" smtClean="0">
                <a:latin typeface="Calibri" panose="020F0502020204030204" pitchFamily="34" charset="0"/>
              </a:rPr>
              <a:t>Hair longer than shoulder length is to be tied back </a:t>
            </a:r>
            <a:r>
              <a:rPr lang="en-GB" dirty="0" smtClean="0">
                <a:latin typeface="Calibri" panose="020F0502020204030204" pitchFamily="34" charset="0"/>
              </a:rPr>
              <a:t>for safety and hygiene reasons.</a:t>
            </a:r>
          </a:p>
          <a:p>
            <a:pPr>
              <a:buFont typeface="Wingdings 2" panose="05020102010507070707" pitchFamily="18" charset="2"/>
              <a:buChar char=""/>
            </a:pPr>
            <a:r>
              <a:rPr lang="en-GB" dirty="0" smtClean="0">
                <a:latin typeface="Calibri" panose="020F0502020204030204" pitchFamily="34" charset="0"/>
              </a:rPr>
              <a:t>Please also </a:t>
            </a:r>
            <a:r>
              <a:rPr lang="en-GB" b="1" dirty="0" smtClean="0">
                <a:latin typeface="Calibri" panose="020F0502020204030204" pitchFamily="34" charset="0"/>
              </a:rPr>
              <a:t>remove nail polish and ensure sensible ear studs are worn</a:t>
            </a:r>
            <a:r>
              <a:rPr lang="en-GB" dirty="0" smtClean="0">
                <a:latin typeface="Calibri" panose="020F0502020204030204" pitchFamily="34" charset="0"/>
              </a:rPr>
              <a:t>. Any long or large hooped earrings will be removed during school and returned at the end of the day.</a:t>
            </a:r>
          </a:p>
          <a:p>
            <a:pPr>
              <a:buFont typeface="Wingdings 2" panose="05020102010507070707" pitchFamily="18" charset="2"/>
              <a:buChar char=""/>
            </a:pPr>
            <a:r>
              <a:rPr lang="en-GB" dirty="0" smtClean="0">
                <a:latin typeface="Calibri" panose="020F0502020204030204" pitchFamily="34" charset="0"/>
              </a:rPr>
              <a:t>Navy blue round neck (school) jumpers should be worn.  </a:t>
            </a:r>
            <a:r>
              <a:rPr lang="en-GB" b="1" dirty="0" smtClean="0">
                <a:latin typeface="Calibri" panose="020F0502020204030204" pitchFamily="34" charset="0"/>
              </a:rPr>
              <a:t>Hoodies</a:t>
            </a:r>
            <a:r>
              <a:rPr lang="en-GB" dirty="0" smtClean="0">
                <a:latin typeface="Calibri" panose="020F0502020204030204" pitchFamily="34" charset="0"/>
              </a:rPr>
              <a:t> and </a:t>
            </a:r>
            <a:r>
              <a:rPr lang="en-GB" b="1" dirty="0" smtClean="0">
                <a:latin typeface="Calibri" panose="020F0502020204030204" pitchFamily="34" charset="0"/>
              </a:rPr>
              <a:t>tracksuit</a:t>
            </a:r>
            <a:r>
              <a:rPr lang="en-GB" dirty="0" smtClean="0">
                <a:latin typeface="Calibri" panose="020F0502020204030204" pitchFamily="34" charset="0"/>
              </a:rPr>
              <a:t> tops are </a:t>
            </a:r>
            <a:r>
              <a:rPr lang="en-GB" b="1" dirty="0" smtClean="0">
                <a:latin typeface="Calibri" panose="020F0502020204030204" pitchFamily="34" charset="0"/>
              </a:rPr>
              <a:t>not acceptable </a:t>
            </a:r>
            <a:r>
              <a:rPr lang="en-GB" dirty="0" smtClean="0">
                <a:latin typeface="Calibri" panose="020F0502020204030204" pitchFamily="34" charset="0"/>
              </a:rPr>
              <a:t>as school uniform.</a:t>
            </a:r>
          </a:p>
          <a:p>
            <a:pPr>
              <a:buFont typeface="Wingdings 2" panose="05020102010507070707" pitchFamily="18" charset="2"/>
              <a:buChar char=""/>
            </a:pPr>
            <a:r>
              <a:rPr lang="en-GB" dirty="0" smtClean="0">
                <a:latin typeface="Calibri" panose="020F0502020204030204" pitchFamily="34" charset="0"/>
              </a:rPr>
              <a:t>We take pride in our appearance and like to encourage the children </a:t>
            </a:r>
            <a:r>
              <a:rPr lang="en-GB" dirty="0">
                <a:latin typeface="Calibri" panose="020F0502020204030204" pitchFamily="34" charset="0"/>
              </a:rPr>
              <a:t>d</a:t>
            </a:r>
            <a:r>
              <a:rPr lang="en-GB" dirty="0" smtClean="0">
                <a:latin typeface="Calibri" panose="020F0502020204030204" pitchFamily="34" charset="0"/>
              </a:rPr>
              <a:t>o as well.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715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to bring to school</a:t>
            </a:r>
            <a:endParaRPr lang="en-GB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Char char=""/>
            </a:pPr>
            <a:r>
              <a:rPr lang="en-GB" altLang="en-US" b="1" dirty="0" smtClean="0">
                <a:latin typeface="Calibri" panose="020F0502020204030204" pitchFamily="34" charset="0"/>
              </a:rPr>
              <a:t>PE kits are to be left at school</a:t>
            </a:r>
            <a:r>
              <a:rPr lang="en-GB" altLang="en-US" dirty="0" smtClean="0">
                <a:latin typeface="Calibri" panose="020F0502020204030204" pitchFamily="34" charset="0"/>
              </a:rPr>
              <a:t> from Monday to Friday. They must be taken home on Friday and washed.</a:t>
            </a:r>
          </a:p>
          <a:p>
            <a:pPr>
              <a:buFont typeface="Wingdings 2" panose="05020102010507070707" pitchFamily="18" charset="2"/>
              <a:buChar char=""/>
            </a:pPr>
            <a:r>
              <a:rPr lang="en-GB" altLang="en-US" dirty="0" smtClean="0">
                <a:latin typeface="Calibri" panose="020F0502020204030204" pitchFamily="34" charset="0"/>
              </a:rPr>
              <a:t>The children have a school reading book.</a:t>
            </a:r>
          </a:p>
          <a:p>
            <a:pPr>
              <a:buFont typeface="Wingdings 2" panose="05020102010507070707" pitchFamily="18" charset="2"/>
              <a:buChar char=""/>
            </a:pPr>
            <a:r>
              <a:rPr lang="en-GB" altLang="en-US" dirty="0" smtClean="0">
                <a:latin typeface="Calibri" panose="020F0502020204030204" pitchFamily="34" charset="0"/>
              </a:rPr>
              <a:t>Lunch.</a:t>
            </a:r>
          </a:p>
          <a:p>
            <a:pPr>
              <a:buFont typeface="Wingdings 2" panose="05020102010507070707" pitchFamily="18" charset="2"/>
              <a:buChar char=""/>
            </a:pPr>
            <a:r>
              <a:rPr lang="en-GB" altLang="en-US" dirty="0" smtClean="0">
                <a:latin typeface="Calibri" panose="020F0502020204030204" pitchFamily="34" charset="0"/>
              </a:rPr>
              <a:t>Water bottle.</a:t>
            </a:r>
          </a:p>
          <a:p>
            <a:pPr>
              <a:buFont typeface="Wingdings 2" panose="05020102010507070707" pitchFamily="18" charset="2"/>
              <a:buChar char=""/>
            </a:pPr>
            <a:r>
              <a:rPr lang="en-GB" altLang="en-US" dirty="0" smtClean="0">
                <a:latin typeface="Calibri" panose="020F0502020204030204" pitchFamily="34" charset="0"/>
              </a:rPr>
              <a:t>Reading log on a Monday. </a:t>
            </a:r>
          </a:p>
        </p:txBody>
      </p:sp>
    </p:spTree>
    <p:extLst>
      <p:ext uri="{BB962C8B-B14F-4D97-AF65-F5344CB8AC3E}">
        <p14:creationId xmlns:p14="http://schemas.microsoft.com/office/powerpoint/2010/main" val="369715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941</TotalTime>
  <Words>1043</Words>
  <Application>Microsoft Office PowerPoint</Application>
  <PresentationFormat>Widescreen</PresentationFormat>
  <Paragraphs>180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 2</vt:lpstr>
      <vt:lpstr>Office Theme</vt:lpstr>
      <vt:lpstr>     Welcome to Mexico Class</vt:lpstr>
      <vt:lpstr>Typical Mexico Class Time table</vt:lpstr>
      <vt:lpstr>Timetable continued</vt:lpstr>
      <vt:lpstr>Timetable continued</vt:lpstr>
      <vt:lpstr>Home work Home work this year is in the form of a ‘homework grid’. Each Topic will have a new one. This is uploaded on Google classrooms </vt:lpstr>
      <vt:lpstr>Mexico Class Routine</vt:lpstr>
      <vt:lpstr>Mexico Class Routine continued</vt:lpstr>
      <vt:lpstr>School Uniform</vt:lpstr>
      <vt:lpstr>What to bring to school</vt:lpstr>
      <vt:lpstr>Behaviour</vt:lpstr>
      <vt:lpstr>Behaviour continued</vt:lpstr>
      <vt:lpstr>Health and Safety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China Class</dc:title>
  <dc:creator>Max Benson</dc:creator>
  <cp:lastModifiedBy>FHancock</cp:lastModifiedBy>
  <cp:revision>38</cp:revision>
  <dcterms:created xsi:type="dcterms:W3CDTF">2017-09-24T14:48:25Z</dcterms:created>
  <dcterms:modified xsi:type="dcterms:W3CDTF">2021-10-05T11:00:05Z</dcterms:modified>
</cp:coreProperties>
</file>