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8" r:id="rId3"/>
    <p:sldId id="257" r:id="rId4"/>
    <p:sldId id="256" r:id="rId5"/>
    <p:sldId id="260" r:id="rId6"/>
    <p:sldId id="261" r:id="rId7"/>
    <p:sldId id="275" r:id="rId8"/>
    <p:sldId id="262" r:id="rId9"/>
    <p:sldId id="263" r:id="rId10"/>
    <p:sldId id="264" r:id="rId11"/>
    <p:sldId id="265" r:id="rId12"/>
    <p:sldId id="266" r:id="rId13"/>
    <p:sldId id="267" r:id="rId14"/>
    <p:sldId id="268" r:id="rId15"/>
    <p:sldId id="269" r:id="rId16"/>
    <p:sldId id="270" r:id="rId17"/>
    <p:sldId id="271" r:id="rId18"/>
    <p:sldId id="272" r:id="rId19"/>
    <p:sldId id="27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48495E2-74E6-411A-82B2-B0C22FB2A56B}"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3640870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48495E2-74E6-411A-82B2-B0C22FB2A56B}"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1338251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8495E2-74E6-411A-82B2-B0C22FB2A56B}"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4181328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048495E2-74E6-411A-82B2-B0C22FB2A56B}"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3391642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48495E2-74E6-411A-82B2-B0C22FB2A56B}" type="datetimeFigureOut">
              <a:rPr lang="en-GB" smtClean="0"/>
              <a:t>30/09/2026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1320384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048495E2-74E6-411A-82B2-B0C22FB2A56B}" type="datetimeFigureOut">
              <a:rPr lang="en-GB" smtClean="0"/>
              <a:t>30/09/2026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263166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8495E2-74E6-411A-82B2-B0C22FB2A56B}" type="datetimeFigureOut">
              <a:rPr lang="en-GB" smtClean="0"/>
              <a:t>30/09/2026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7610850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8495E2-74E6-411A-82B2-B0C22FB2A56B}"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4229152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8495E2-74E6-411A-82B2-B0C22FB2A56B}" type="datetimeFigureOut">
              <a:rPr lang="en-GB" smtClean="0"/>
              <a:t>30/09/2026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2834801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48495E2-74E6-411A-82B2-B0C22FB2A56B}"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288648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48495E2-74E6-411A-82B2-B0C22FB2A56B}" type="datetimeFigureOut">
              <a:rPr lang="en-GB" smtClean="0"/>
              <a:t>30/09/2026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C8B09D1-F2A4-4588-A1DB-94854D24DFD2}" type="slidenum">
              <a:rPr lang="en-GB" smtClean="0"/>
              <a:t>‹#›</a:t>
            </a:fld>
            <a:endParaRPr lang="en-GB"/>
          </a:p>
        </p:txBody>
      </p:sp>
    </p:spTree>
    <p:extLst>
      <p:ext uri="{BB962C8B-B14F-4D97-AF65-F5344CB8AC3E}">
        <p14:creationId xmlns:p14="http://schemas.microsoft.com/office/powerpoint/2010/main" val="30523800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8495E2-74E6-411A-82B2-B0C22FB2A56B}" type="datetimeFigureOut">
              <a:rPr lang="en-GB" smtClean="0"/>
              <a:t>30/09/2026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8B09D1-F2A4-4588-A1DB-94854D24DFD2}" type="slidenum">
              <a:rPr lang="en-GB" smtClean="0"/>
              <a:t>‹#›</a:t>
            </a:fld>
            <a:endParaRPr lang="en-GB"/>
          </a:p>
        </p:txBody>
      </p:sp>
    </p:spTree>
    <p:extLst>
      <p:ext uri="{BB962C8B-B14F-4D97-AF65-F5344CB8AC3E}">
        <p14:creationId xmlns:p14="http://schemas.microsoft.com/office/powerpoint/2010/main" val="16853123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3E8C9-D637-4A77-97F8-B6DB5C459E55}"/>
              </a:ext>
            </a:extLst>
          </p:cNvPr>
          <p:cNvSpPr>
            <a:spLocks noGrp="1"/>
          </p:cNvSpPr>
          <p:nvPr>
            <p:ph type="title"/>
          </p:nvPr>
        </p:nvSpPr>
        <p:spPr/>
        <p:txBody>
          <a:bodyPr/>
          <a:lstStyle/>
          <a:p>
            <a:r>
              <a:rPr lang="en-GB" dirty="0"/>
              <a:t>Meet the Teacher</a:t>
            </a:r>
          </a:p>
        </p:txBody>
      </p:sp>
      <p:sp>
        <p:nvSpPr>
          <p:cNvPr id="3" name="Content Placeholder 2">
            <a:extLst>
              <a:ext uri="{FF2B5EF4-FFF2-40B4-BE49-F238E27FC236}">
                <a16:creationId xmlns:a16="http://schemas.microsoft.com/office/drawing/2014/main" id="{7635143D-573D-4AF2-AE2A-BADB4383D34E}"/>
              </a:ext>
            </a:extLst>
          </p:cNvPr>
          <p:cNvSpPr>
            <a:spLocks noGrp="1"/>
          </p:cNvSpPr>
          <p:nvPr>
            <p:ph idx="1"/>
          </p:nvPr>
        </p:nvSpPr>
        <p:spPr/>
        <p:txBody>
          <a:bodyPr/>
          <a:lstStyle/>
          <a:p>
            <a:r>
              <a:rPr lang="en-GB" dirty="0"/>
              <a:t>Good afternoon and welcome to India Class.</a:t>
            </a:r>
          </a:p>
          <a:p>
            <a:endParaRPr lang="en-GB" dirty="0"/>
          </a:p>
          <a:p>
            <a:r>
              <a:rPr lang="en-GB" dirty="0"/>
              <a:t>Mrs Huntley-Hart</a:t>
            </a:r>
          </a:p>
          <a:p>
            <a:r>
              <a:rPr lang="en-GB" dirty="0"/>
              <a:t>Mrs </a:t>
            </a:r>
            <a:r>
              <a:rPr lang="en-GB" dirty="0" err="1"/>
              <a:t>Metaliaj</a:t>
            </a:r>
            <a:r>
              <a:rPr lang="en-GB" dirty="0"/>
              <a:t> and Mr </a:t>
            </a:r>
            <a:r>
              <a:rPr lang="en-GB" dirty="0" err="1"/>
              <a:t>Chinery</a:t>
            </a:r>
            <a:endParaRPr lang="en-GB" dirty="0"/>
          </a:p>
        </p:txBody>
      </p:sp>
      <p:pic>
        <p:nvPicPr>
          <p:cNvPr id="1026" name="Picture 2" descr="India Flag 3x5ft House Flag Indian Flag 200D Dura Flag | eBay UK">
            <a:extLst>
              <a:ext uri="{FF2B5EF4-FFF2-40B4-BE49-F238E27FC236}">
                <a16:creationId xmlns:a16="http://schemas.microsoft.com/office/drawing/2014/main" id="{54E06950-491F-4BE2-932F-F671CD0F829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47869" y="4001294"/>
            <a:ext cx="3523746" cy="2117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203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03383" y="551628"/>
            <a:ext cx="11043139" cy="1477328"/>
          </a:xfrm>
          <a:prstGeom prst="rect">
            <a:avLst/>
          </a:prstGeom>
        </p:spPr>
        <p:txBody>
          <a:bodyPr wrap="square">
            <a:spAutoFit/>
          </a:bodyPr>
          <a:lstStyle/>
          <a:p>
            <a:r>
              <a:rPr lang="en-GB" dirty="0"/>
              <a:t>Under </a:t>
            </a:r>
            <a:r>
              <a:rPr lang="en-GB" b="1" dirty="0"/>
              <a:t>Section 7 of the Education Act 1996</a:t>
            </a:r>
            <a:r>
              <a:rPr lang="en-GB" dirty="0"/>
              <a:t> (in England and Wales), parents of children aged 5 to 16 are legally responsible for ensuring their child receives an efficient, full-time education suitable to their age, ability, and aptitude.</a:t>
            </a:r>
          </a:p>
          <a:p>
            <a:endParaRPr lang="en-GB" dirty="0"/>
          </a:p>
          <a:p>
            <a:r>
              <a:rPr lang="en-GB" dirty="0"/>
              <a:t>We track attendance carefully in line with the Department For Education. </a:t>
            </a:r>
          </a:p>
        </p:txBody>
      </p:sp>
    </p:spTree>
    <p:extLst>
      <p:ext uri="{BB962C8B-B14F-4D97-AF65-F5344CB8AC3E}">
        <p14:creationId xmlns:p14="http://schemas.microsoft.com/office/powerpoint/2010/main" val="2208684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31402607"/>
              </p:ext>
            </p:extLst>
          </p:nvPr>
        </p:nvGraphicFramePr>
        <p:xfrm>
          <a:off x="483576" y="518746"/>
          <a:ext cx="10870224" cy="5646628"/>
        </p:xfrm>
        <a:graphic>
          <a:graphicData uri="http://schemas.openxmlformats.org/drawingml/2006/table">
            <a:tbl>
              <a:tblPr/>
              <a:tblGrid>
                <a:gridCol w="3623408">
                  <a:extLst>
                    <a:ext uri="{9D8B030D-6E8A-4147-A177-3AD203B41FA5}">
                      <a16:colId xmlns:a16="http://schemas.microsoft.com/office/drawing/2014/main" val="402239327"/>
                    </a:ext>
                  </a:extLst>
                </a:gridCol>
                <a:gridCol w="3623408">
                  <a:extLst>
                    <a:ext uri="{9D8B030D-6E8A-4147-A177-3AD203B41FA5}">
                      <a16:colId xmlns:a16="http://schemas.microsoft.com/office/drawing/2014/main" val="2196359582"/>
                    </a:ext>
                  </a:extLst>
                </a:gridCol>
                <a:gridCol w="3623408">
                  <a:extLst>
                    <a:ext uri="{9D8B030D-6E8A-4147-A177-3AD203B41FA5}">
                      <a16:colId xmlns:a16="http://schemas.microsoft.com/office/drawing/2014/main" val="1965357549"/>
                    </a:ext>
                  </a:extLst>
                </a:gridCol>
              </a:tblGrid>
              <a:tr h="591985">
                <a:tc>
                  <a:txBody>
                    <a:bodyPr/>
                    <a:lstStyle/>
                    <a:p>
                      <a:r>
                        <a:rPr lang="en-GB" b="1">
                          <a:effectLst/>
                          <a:latin typeface="Google Sans Text"/>
                        </a:rPr>
                        <a:t>Metric</a:t>
                      </a:r>
                      <a:endParaRPr lang="en-GB">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b="1">
                          <a:effectLst/>
                          <a:latin typeface="Google Sans Text"/>
                        </a:rPr>
                        <a:t>What It Means</a:t>
                      </a:r>
                      <a:endParaRPr lang="en-GB">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b="1">
                          <a:effectLst/>
                          <a:latin typeface="Google Sans Text"/>
                        </a:rPr>
                        <a:t>Action Required</a:t>
                      </a:r>
                      <a:endParaRPr lang="en-GB">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1151199958"/>
                  </a:ext>
                </a:extLst>
              </a:tr>
              <a:tr h="1411657">
                <a:tc>
                  <a:txBody>
                    <a:bodyPr/>
                    <a:lstStyle/>
                    <a:p>
                      <a:r>
                        <a:rPr lang="en-GB" b="1" dirty="0">
                          <a:effectLst/>
                          <a:latin typeface="Google Sans Text"/>
                        </a:rPr>
                        <a:t>95% – 100% Attendance</a:t>
                      </a:r>
                      <a:endParaRPr lang="en-GB" dirty="0">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b="1" dirty="0">
                          <a:effectLst/>
                          <a:latin typeface="Google Sans Text"/>
                        </a:rPr>
                        <a:t>On Track:</a:t>
                      </a:r>
                      <a:r>
                        <a:rPr lang="en-GB" dirty="0">
                          <a:effectLst/>
                          <a:latin typeface="Google Sans Text"/>
                        </a:rPr>
                        <a:t> Maximum opportunity for academic and social success.</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a:effectLst/>
                          <a:latin typeface="Google Sans Text"/>
                        </a:rPr>
                        <a:t>Keep up the regular routine!</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3728798634"/>
                  </a:ext>
                </a:extLst>
              </a:tr>
              <a:tr h="2231329">
                <a:tc>
                  <a:txBody>
                    <a:bodyPr/>
                    <a:lstStyle/>
                    <a:p>
                      <a:r>
                        <a:rPr lang="en-GB" b="1">
                          <a:effectLst/>
                          <a:latin typeface="Google Sans Text"/>
                        </a:rPr>
                        <a:t>90% – 94% Attendance</a:t>
                      </a:r>
                      <a:endParaRPr lang="en-GB">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b="1" dirty="0">
                          <a:effectLst/>
                          <a:latin typeface="Google Sans Text"/>
                        </a:rPr>
                        <a:t>At Risk:</a:t>
                      </a:r>
                      <a:r>
                        <a:rPr lang="en-GB" dirty="0">
                          <a:effectLst/>
                          <a:latin typeface="Google Sans Text"/>
                        </a:rPr>
                        <a:t> Equivalent to missing ~20 days (4 weeks) of school a year. This will leave gaps in</a:t>
                      </a:r>
                      <a:r>
                        <a:rPr lang="en-GB" baseline="0" dirty="0">
                          <a:effectLst/>
                          <a:latin typeface="Google Sans Text"/>
                        </a:rPr>
                        <a:t> your child’s education that we will struggle to fill. </a:t>
                      </a:r>
                      <a:endParaRPr lang="en-GB" dirty="0">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dirty="0">
                          <a:effectLst/>
                          <a:latin typeface="Google Sans Text"/>
                        </a:rPr>
                        <a:t>Review morning habits; schedule appointments outside school hours. Arrive before the</a:t>
                      </a:r>
                      <a:r>
                        <a:rPr lang="en-GB" baseline="0" dirty="0">
                          <a:effectLst/>
                          <a:latin typeface="Google Sans Text"/>
                        </a:rPr>
                        <a:t> gates open so your child feels calm. </a:t>
                      </a:r>
                      <a:endParaRPr lang="en-GB" dirty="0">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566894303"/>
                  </a:ext>
                </a:extLst>
              </a:tr>
              <a:tr h="1411657">
                <a:tc>
                  <a:txBody>
                    <a:bodyPr/>
                    <a:lstStyle/>
                    <a:p>
                      <a:r>
                        <a:rPr lang="en-GB" b="1">
                          <a:effectLst/>
                          <a:latin typeface="Google Sans Text"/>
                        </a:rPr>
                        <a:t>Below 90%</a:t>
                      </a:r>
                      <a:endParaRPr lang="en-GB">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b="1" dirty="0">
                          <a:effectLst/>
                          <a:latin typeface="Google Sans Text"/>
                        </a:rPr>
                        <a:t>Persistent Absence:</a:t>
                      </a:r>
                      <a:r>
                        <a:rPr lang="en-GB" dirty="0">
                          <a:effectLst/>
                          <a:latin typeface="Google Sans Text"/>
                        </a:rPr>
                        <a:t> Severe impact on progress and exam outcomes.</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tc>
                  <a:txBody>
                    <a:bodyPr/>
                    <a:lstStyle/>
                    <a:p>
                      <a:r>
                        <a:rPr lang="en-GB" dirty="0">
                          <a:effectLst/>
                          <a:latin typeface="Google Sans Text"/>
                        </a:rPr>
                        <a:t>School intervention and support meeting</a:t>
                      </a:r>
                      <a:r>
                        <a:rPr lang="en-GB" baseline="0" dirty="0">
                          <a:effectLst/>
                          <a:latin typeface="Google Sans Text"/>
                        </a:rPr>
                        <a:t> will be required so that we can agree ways forward. </a:t>
                      </a:r>
                      <a:endParaRPr lang="en-GB" dirty="0">
                        <a:effectLst/>
                        <a:latin typeface="Google Sans Tex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tcPr>
                </a:tc>
                <a:extLst>
                  <a:ext uri="{0D108BD9-81ED-4DB2-BD59-A6C34878D82A}">
                    <a16:rowId xmlns:a16="http://schemas.microsoft.com/office/drawing/2014/main" val="846076767"/>
                  </a:ext>
                </a:extLst>
              </a:tr>
            </a:tbl>
          </a:graphicData>
        </a:graphic>
      </p:graphicFrame>
    </p:spTree>
    <p:extLst>
      <p:ext uri="{BB962C8B-B14F-4D97-AF65-F5344CB8AC3E}">
        <p14:creationId xmlns:p14="http://schemas.microsoft.com/office/powerpoint/2010/main" val="728837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15461" y="317828"/>
            <a:ext cx="11007969" cy="5369996"/>
          </a:xfrm>
          <a:prstGeom prst="rect">
            <a:avLst/>
          </a:prstGeom>
        </p:spPr>
        <p:txBody>
          <a:bodyPr wrap="square">
            <a:spAutoFit/>
          </a:bodyPr>
          <a:lstStyle/>
          <a:p>
            <a:pPr>
              <a:lnSpc>
                <a:spcPct val="107000"/>
              </a:lnSpc>
              <a:spcAft>
                <a:spcPts val="800"/>
              </a:spcAft>
            </a:pPr>
            <a:r>
              <a:rPr lang="en-GB" sz="2000" b="1" dirty="0">
                <a:effectLst/>
                <a:latin typeface="Times New Roman" panose="02020603050405020304" pitchFamily="18" charset="0"/>
                <a:ea typeface="Times New Roman" panose="02020603050405020304" pitchFamily="18" charset="0"/>
                <a:cs typeface="Times New Roman" panose="02020603050405020304" pitchFamily="18" charset="0"/>
              </a:rPr>
              <a:t>Quick Attendance Impact Guide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b="1" dirty="0">
                <a:latin typeface="Times New Roman" panose="02020603050405020304" pitchFamily="18" charset="0"/>
                <a:ea typeface="Times New Roman" panose="02020603050405020304" pitchFamily="18" charset="0"/>
                <a:cs typeface="Times New Roman" panose="02020603050405020304" pitchFamily="18" charset="0"/>
              </a:rPr>
              <a:t>90% Attendance:</a:t>
            </a:r>
            <a:r>
              <a:rPr lang="en-GB" dirty="0">
                <a:latin typeface="Times New Roman" panose="02020603050405020304" pitchFamily="18" charset="0"/>
                <a:ea typeface="Times New Roman" panose="02020603050405020304" pitchFamily="18" charset="0"/>
                <a:cs typeface="Times New Roman" panose="02020603050405020304" pitchFamily="18" charset="0"/>
              </a:rPr>
              <a:t> Equals missing </a:t>
            </a:r>
            <a:r>
              <a:rPr lang="en-GB" b="1" dirty="0">
                <a:latin typeface="Times New Roman" panose="02020603050405020304" pitchFamily="18" charset="0"/>
                <a:ea typeface="Times New Roman" panose="02020603050405020304" pitchFamily="18" charset="0"/>
                <a:cs typeface="Times New Roman" panose="02020603050405020304" pitchFamily="18" charset="0"/>
              </a:rPr>
              <a:t>1/2 day per week</a:t>
            </a:r>
            <a:r>
              <a:rPr lang="en-GB" dirty="0">
                <a:latin typeface="Times New Roman" panose="02020603050405020304" pitchFamily="18" charset="0"/>
                <a:ea typeface="Times New Roman" panose="02020603050405020304" pitchFamily="18" charset="0"/>
                <a:cs typeface="Times New Roman" panose="02020603050405020304" pitchFamily="18" charset="0"/>
              </a:rPr>
              <a:t> or </a:t>
            </a:r>
            <a:r>
              <a:rPr lang="en-GB" b="1" dirty="0">
                <a:latin typeface="Times New Roman" panose="02020603050405020304" pitchFamily="18" charset="0"/>
                <a:ea typeface="Times New Roman" panose="02020603050405020304" pitchFamily="18" charset="0"/>
                <a:cs typeface="Times New Roman" panose="02020603050405020304" pitchFamily="18" charset="0"/>
              </a:rPr>
              <a:t>4 full weeks</a:t>
            </a:r>
            <a:r>
              <a:rPr lang="en-GB" dirty="0">
                <a:latin typeface="Times New Roman" panose="02020603050405020304" pitchFamily="18" charset="0"/>
                <a:ea typeface="Times New Roman" panose="02020603050405020304" pitchFamily="18" charset="0"/>
                <a:cs typeface="Times New Roman" panose="02020603050405020304" pitchFamily="18" charset="0"/>
              </a:rPr>
              <a:t> of school a year. Over a school career, this adds up to over </a:t>
            </a:r>
            <a:r>
              <a:rPr lang="en-GB" b="1" dirty="0">
                <a:latin typeface="Times New Roman" panose="02020603050405020304" pitchFamily="18" charset="0"/>
                <a:ea typeface="Times New Roman" panose="02020603050405020304" pitchFamily="18" charset="0"/>
                <a:cs typeface="Times New Roman" panose="02020603050405020304" pitchFamily="18" charset="0"/>
              </a:rPr>
              <a:t>a full school year of missed learning</a:t>
            </a:r>
            <a:r>
              <a:rPr lang="en-GB" dirty="0">
                <a:latin typeface="Times New Roman" panose="02020603050405020304" pitchFamily="18" charset="0"/>
                <a:ea typeface="Times New Roman" panose="02020603050405020304" pitchFamily="18" charset="0"/>
                <a:cs typeface="Times New Roman" panose="02020603050405020304" pitchFamily="18" charset="0"/>
              </a:rPr>
              <a:t>. Your child will not be the strongest they can be.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b="1" dirty="0">
                <a:latin typeface="Times New Roman" panose="02020603050405020304" pitchFamily="18" charset="0"/>
                <a:ea typeface="Times New Roman" panose="02020603050405020304" pitchFamily="18" charset="0"/>
                <a:cs typeface="Times New Roman" panose="02020603050405020304" pitchFamily="18" charset="0"/>
              </a:rPr>
              <a:t>80% Attendance:</a:t>
            </a:r>
            <a:r>
              <a:rPr lang="en-GB" dirty="0">
                <a:latin typeface="Times New Roman" panose="02020603050405020304" pitchFamily="18" charset="0"/>
                <a:ea typeface="Times New Roman" panose="02020603050405020304" pitchFamily="18" charset="0"/>
                <a:cs typeface="Times New Roman" panose="02020603050405020304" pitchFamily="18" charset="0"/>
              </a:rPr>
              <a:t> Equals missing </a:t>
            </a:r>
            <a:r>
              <a:rPr lang="en-GB" b="1" dirty="0">
                <a:latin typeface="Times New Roman" panose="02020603050405020304" pitchFamily="18" charset="0"/>
                <a:ea typeface="Times New Roman" panose="02020603050405020304" pitchFamily="18" charset="0"/>
                <a:cs typeface="Times New Roman" panose="02020603050405020304" pitchFamily="18" charset="0"/>
              </a:rPr>
              <a:t>1 full day per week</a:t>
            </a:r>
            <a:r>
              <a:rPr lang="en-GB" dirty="0">
                <a:latin typeface="Times New Roman" panose="02020603050405020304" pitchFamily="18" charset="0"/>
                <a:ea typeface="Times New Roman" panose="02020603050405020304" pitchFamily="18" charset="0"/>
                <a:cs typeface="Times New Roman" panose="02020603050405020304" pitchFamily="18" charset="0"/>
              </a:rPr>
              <a:t> or </a:t>
            </a:r>
            <a:r>
              <a:rPr lang="en-GB" b="1" dirty="0">
                <a:latin typeface="Times New Roman" panose="02020603050405020304" pitchFamily="18" charset="0"/>
                <a:ea typeface="Times New Roman" panose="02020603050405020304" pitchFamily="18" charset="0"/>
                <a:cs typeface="Times New Roman" panose="02020603050405020304" pitchFamily="18" charset="0"/>
              </a:rPr>
              <a:t>more than half a term</a:t>
            </a:r>
            <a:r>
              <a:rPr lang="en-GB" dirty="0">
                <a:latin typeface="Times New Roman" panose="02020603050405020304" pitchFamily="18" charset="0"/>
                <a:ea typeface="Times New Roman" panose="02020603050405020304" pitchFamily="18" charset="0"/>
                <a:cs typeface="Times New Roman" panose="02020603050405020304" pitchFamily="18" charset="0"/>
              </a:rPr>
              <a:t> each year.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b="1"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800"/>
              </a:spcAft>
            </a:pPr>
            <a:r>
              <a:rPr lang="en-GB" b="1" dirty="0">
                <a:latin typeface="Times New Roman" panose="02020603050405020304" pitchFamily="18" charset="0"/>
                <a:ea typeface="Times New Roman" panose="02020603050405020304" pitchFamily="18" charset="0"/>
                <a:cs typeface="Times New Roman" panose="02020603050405020304" pitchFamily="18" charset="0"/>
              </a:rPr>
              <a:t>Every Day Counts!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Times New Roman" panose="02020603050405020304" pitchFamily="18" charset="0"/>
                <a:ea typeface="Times New Roman" panose="02020603050405020304" pitchFamily="18" charset="0"/>
                <a:cs typeface="Times New Roman" panose="02020603050405020304" pitchFamily="18" charset="0"/>
              </a:rPr>
              <a:t>Good attendance is directly linked to higher achievement, strong friendships, and confidence in the classroom.</a:t>
            </a:r>
          </a:p>
          <a:p>
            <a:pPr>
              <a:lnSpc>
                <a:spcPct val="107000"/>
              </a:lnSpc>
              <a:spcAft>
                <a:spcPts val="80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b="1" dirty="0">
                <a:latin typeface="Times New Roman" panose="02020603050405020304" pitchFamily="18" charset="0"/>
                <a:ea typeface="Times New Roman" panose="02020603050405020304" pitchFamily="18" charset="0"/>
                <a:cs typeface="Times New Roman" panose="02020603050405020304" pitchFamily="18" charset="0"/>
              </a:rPr>
              <a:t>How parents can help:</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dirty="0">
                <a:latin typeface="Times New Roman" panose="02020603050405020304" pitchFamily="18" charset="0"/>
                <a:ea typeface="Times New Roman" panose="02020603050405020304" pitchFamily="18" charset="0"/>
                <a:cs typeface="Times New Roman" panose="02020603050405020304" pitchFamily="18" charset="0"/>
              </a:rPr>
              <a:t>Set consistent morning and bedtime routines.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dirty="0">
                <a:latin typeface="Times New Roman" panose="02020603050405020304" pitchFamily="18" charset="0"/>
                <a:ea typeface="Times New Roman" panose="02020603050405020304" pitchFamily="18" charset="0"/>
                <a:cs typeface="Times New Roman" panose="02020603050405020304" pitchFamily="18" charset="0"/>
              </a:rPr>
              <a:t>Schedule medical/dental appointments outside school hours whenever possible.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dirty="0">
                <a:latin typeface="Times New Roman" panose="02020603050405020304" pitchFamily="18" charset="0"/>
                <a:ea typeface="Times New Roman" panose="02020603050405020304" pitchFamily="18" charset="0"/>
                <a:cs typeface="Times New Roman" panose="02020603050405020304" pitchFamily="18" charset="0"/>
              </a:rPr>
              <a:t>Avoid booking family holidays during term time. If parents exceed five days for holidays or illness WSCC can and will fine you.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GB" dirty="0">
                <a:latin typeface="Times New Roman" panose="02020603050405020304" pitchFamily="18" charset="0"/>
                <a:ea typeface="Times New Roman" panose="02020603050405020304" pitchFamily="18" charset="0"/>
                <a:cs typeface="Times New Roman" panose="02020603050405020304" pitchFamily="18" charset="0"/>
              </a:rPr>
              <a:t>Contact us immediately if your child is reluctant to attend so we can support them and get things in place early.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508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2AF52-6AEC-4647-83E8-21594A1FD2C5}"/>
              </a:ext>
            </a:extLst>
          </p:cNvPr>
          <p:cNvSpPr>
            <a:spLocks noGrp="1"/>
          </p:cNvSpPr>
          <p:nvPr>
            <p:ph type="title"/>
          </p:nvPr>
        </p:nvSpPr>
        <p:spPr/>
        <p:txBody>
          <a:bodyPr/>
          <a:lstStyle/>
          <a:p>
            <a:r>
              <a:rPr lang="en-GB" dirty="0"/>
              <a:t>India Class Timetable</a:t>
            </a:r>
          </a:p>
        </p:txBody>
      </p:sp>
      <p:sp>
        <p:nvSpPr>
          <p:cNvPr id="3" name="Content Placeholder 2">
            <a:extLst>
              <a:ext uri="{FF2B5EF4-FFF2-40B4-BE49-F238E27FC236}">
                <a16:creationId xmlns:a16="http://schemas.microsoft.com/office/drawing/2014/main" id="{45C61CB6-9F06-4BE3-98E4-EAF81B8879DE}"/>
              </a:ext>
            </a:extLst>
          </p:cNvPr>
          <p:cNvSpPr>
            <a:spLocks noGrp="1"/>
          </p:cNvSpPr>
          <p:nvPr>
            <p:ph idx="1"/>
          </p:nvPr>
        </p:nvSpPr>
        <p:spPr/>
        <p:txBody>
          <a:bodyPr/>
          <a:lstStyle/>
          <a:p>
            <a:r>
              <a:rPr lang="en-GB" dirty="0"/>
              <a:t>The timetable is flexible and will change each week, depending on what we need to focus on. </a:t>
            </a:r>
          </a:p>
          <a:p>
            <a:endParaRPr lang="en-GB" dirty="0"/>
          </a:p>
          <a:p>
            <a:r>
              <a:rPr lang="en-GB" dirty="0"/>
              <a:t> Each week we will be having a lesson on Relationship and Health Education (RHE). These lessons are compulsory and must be taught once a week. They will be learning about parts of the body and will know the names of different parts by the end of the year.</a:t>
            </a:r>
          </a:p>
        </p:txBody>
      </p:sp>
    </p:spTree>
    <p:extLst>
      <p:ext uri="{BB962C8B-B14F-4D97-AF65-F5344CB8AC3E}">
        <p14:creationId xmlns:p14="http://schemas.microsoft.com/office/powerpoint/2010/main" val="1194431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2AF52-6AEC-4647-83E8-21594A1FD2C5}"/>
              </a:ext>
            </a:extLst>
          </p:cNvPr>
          <p:cNvSpPr>
            <a:spLocks noGrp="1"/>
          </p:cNvSpPr>
          <p:nvPr>
            <p:ph type="title"/>
          </p:nvPr>
        </p:nvSpPr>
        <p:spPr/>
        <p:txBody>
          <a:bodyPr/>
          <a:lstStyle/>
          <a:p>
            <a:r>
              <a:rPr lang="en-GB" dirty="0"/>
              <a:t>India Class Timetable</a:t>
            </a:r>
          </a:p>
        </p:txBody>
      </p:sp>
      <p:sp>
        <p:nvSpPr>
          <p:cNvPr id="3" name="Content Placeholder 2">
            <a:extLst>
              <a:ext uri="{FF2B5EF4-FFF2-40B4-BE49-F238E27FC236}">
                <a16:creationId xmlns:a16="http://schemas.microsoft.com/office/drawing/2014/main" id="{45C61CB6-9F06-4BE3-98E4-EAF81B8879DE}"/>
              </a:ext>
            </a:extLst>
          </p:cNvPr>
          <p:cNvSpPr>
            <a:spLocks noGrp="1"/>
          </p:cNvSpPr>
          <p:nvPr>
            <p:ph idx="1"/>
          </p:nvPr>
        </p:nvSpPr>
        <p:spPr/>
        <p:txBody>
          <a:bodyPr>
            <a:normAutofit fontScale="92500" lnSpcReduction="10000"/>
          </a:bodyPr>
          <a:lstStyle/>
          <a:p>
            <a:r>
              <a:rPr lang="en-GB" dirty="0"/>
              <a:t>PE will be on a Tuesday and Friday every week, but please ensure PE kit is in school on the first day of every week and it will be sent home each Tuesday. On Friday, children should come to school in their PE kits (no school uniform required). </a:t>
            </a:r>
          </a:p>
          <a:p>
            <a:r>
              <a:rPr lang="en-GB" dirty="0"/>
              <a:t>Phonics/ Spelling Patterns will be on Google Classroom and will be sent home every week for a spelling quiz on the following Monday. </a:t>
            </a:r>
          </a:p>
          <a:p>
            <a:r>
              <a:rPr lang="en-GB" dirty="0"/>
              <a:t>Spelling Shed login details are in the back of reading logs. Games will link to the spellings each week.</a:t>
            </a:r>
          </a:p>
          <a:p>
            <a:r>
              <a:rPr lang="en-GB" dirty="0"/>
              <a:t>Homework this half-term is a grid from which the children can choose. Please could the children complete one piece of homework each week. If you can photograph or scan the children's homework tasks and email them to the class email address, this would be fantastic</a:t>
            </a:r>
          </a:p>
        </p:txBody>
      </p:sp>
    </p:spTree>
    <p:extLst>
      <p:ext uri="{BB962C8B-B14F-4D97-AF65-F5344CB8AC3E}">
        <p14:creationId xmlns:p14="http://schemas.microsoft.com/office/powerpoint/2010/main" val="1283554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D249C59-F705-4E43-86E4-E76F6687EE46}"/>
              </a:ext>
            </a:extLst>
          </p:cNvPr>
          <p:cNvPicPr>
            <a:picLocks noChangeAspect="1"/>
          </p:cNvPicPr>
          <p:nvPr/>
        </p:nvPicPr>
        <p:blipFill>
          <a:blip r:embed="rId2"/>
          <a:stretch>
            <a:fillRect/>
          </a:stretch>
        </p:blipFill>
        <p:spPr>
          <a:xfrm>
            <a:off x="1556573" y="153861"/>
            <a:ext cx="9375886" cy="6550277"/>
          </a:xfrm>
          <a:prstGeom prst="rect">
            <a:avLst/>
          </a:prstGeom>
        </p:spPr>
      </p:pic>
    </p:spTree>
    <p:extLst>
      <p:ext uri="{BB962C8B-B14F-4D97-AF65-F5344CB8AC3E}">
        <p14:creationId xmlns:p14="http://schemas.microsoft.com/office/powerpoint/2010/main" val="2979032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1F1E6-3EC3-49FD-8F8B-FFEE27087235}"/>
              </a:ext>
            </a:extLst>
          </p:cNvPr>
          <p:cNvSpPr>
            <a:spLocks noGrp="1"/>
          </p:cNvSpPr>
          <p:nvPr>
            <p:ph type="title"/>
          </p:nvPr>
        </p:nvSpPr>
        <p:spPr/>
        <p:txBody>
          <a:bodyPr/>
          <a:lstStyle/>
          <a:p>
            <a:r>
              <a:rPr lang="en-GB" dirty="0"/>
              <a:t>India Class - Reading</a:t>
            </a:r>
          </a:p>
        </p:txBody>
      </p:sp>
      <p:sp>
        <p:nvSpPr>
          <p:cNvPr id="3" name="Content Placeholder 2">
            <a:extLst>
              <a:ext uri="{FF2B5EF4-FFF2-40B4-BE49-F238E27FC236}">
                <a16:creationId xmlns:a16="http://schemas.microsoft.com/office/drawing/2014/main" id="{AD041DF1-062E-4F0E-A75F-1DA00F6EAF24}"/>
              </a:ext>
            </a:extLst>
          </p:cNvPr>
          <p:cNvSpPr>
            <a:spLocks noGrp="1"/>
          </p:cNvSpPr>
          <p:nvPr>
            <p:ph idx="1"/>
          </p:nvPr>
        </p:nvSpPr>
        <p:spPr/>
        <p:txBody>
          <a:bodyPr>
            <a:normAutofit fontScale="70000" lnSpcReduction="20000"/>
          </a:bodyPr>
          <a:lstStyle/>
          <a:p>
            <a:r>
              <a:rPr lang="en-GB" dirty="0"/>
              <a:t>Reading logs will be checked daily and stamped. I will give 5 dojo for regular reading across each week</a:t>
            </a:r>
          </a:p>
          <a:p>
            <a:r>
              <a:rPr lang="en-GB" dirty="0"/>
              <a:t>Targets or questions written will be added in across the year. </a:t>
            </a:r>
          </a:p>
          <a:p>
            <a:r>
              <a:rPr lang="en-GB" dirty="0"/>
              <a:t>Star reader(s) – certificate for those we see making additional effort in their reading.  </a:t>
            </a:r>
          </a:p>
          <a:p>
            <a:r>
              <a:rPr lang="en-GB" dirty="0"/>
              <a:t>I will hear every child read once a week during our Guided Reading sessions. </a:t>
            </a:r>
          </a:p>
          <a:p>
            <a:r>
              <a:rPr lang="en-GB" dirty="0"/>
              <a:t>In the comments section, please leave comments sharing anything with which your child has struggled and highlighting what they have done well. </a:t>
            </a:r>
          </a:p>
          <a:p>
            <a:r>
              <a:rPr lang="en-GB" dirty="0"/>
              <a:t>Reading bookmark – we will introduce these soon, ask your child any of the questions to deepen their understanding of what they have read. Please do write any direct quotes of their responses into their reading log. </a:t>
            </a:r>
          </a:p>
          <a:p>
            <a:r>
              <a:rPr lang="en-GB" dirty="0"/>
              <a:t>Reading books – To read with fluency, your child should be able to read 9/10 words. They need to read their book at least 3 times. </a:t>
            </a:r>
          </a:p>
          <a:p>
            <a:r>
              <a:rPr lang="en-GB" dirty="0" err="1"/>
              <a:t>Myon</a:t>
            </a:r>
            <a:r>
              <a:rPr lang="en-GB" dirty="0"/>
              <a:t> logins – books online that can be read, or it can be read to you. </a:t>
            </a:r>
          </a:p>
          <a:p>
            <a:r>
              <a:rPr lang="en-GB" dirty="0"/>
              <a:t>Passwords will be stuck in the back of Reading Records.</a:t>
            </a:r>
          </a:p>
        </p:txBody>
      </p:sp>
    </p:spTree>
    <p:extLst>
      <p:ext uri="{BB962C8B-B14F-4D97-AF65-F5344CB8AC3E}">
        <p14:creationId xmlns:p14="http://schemas.microsoft.com/office/powerpoint/2010/main" val="2081010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1186B-6FB2-45AF-BC49-462149E3FC3F}"/>
              </a:ext>
            </a:extLst>
          </p:cNvPr>
          <p:cNvSpPr>
            <a:spLocks noGrp="1"/>
          </p:cNvSpPr>
          <p:nvPr>
            <p:ph type="title"/>
          </p:nvPr>
        </p:nvSpPr>
        <p:spPr/>
        <p:txBody>
          <a:bodyPr/>
          <a:lstStyle/>
          <a:p>
            <a:r>
              <a:rPr lang="en-GB" dirty="0"/>
              <a:t>End of Year 2 expectations.</a:t>
            </a:r>
          </a:p>
        </p:txBody>
      </p:sp>
      <p:pic>
        <p:nvPicPr>
          <p:cNvPr id="5" name="Picture 4">
            <a:extLst>
              <a:ext uri="{FF2B5EF4-FFF2-40B4-BE49-F238E27FC236}">
                <a16:creationId xmlns:a16="http://schemas.microsoft.com/office/drawing/2014/main" id="{9239987A-9A7F-4493-867E-C825030679B8}"/>
              </a:ext>
            </a:extLst>
          </p:cNvPr>
          <p:cNvPicPr>
            <a:picLocks noChangeAspect="1"/>
          </p:cNvPicPr>
          <p:nvPr/>
        </p:nvPicPr>
        <p:blipFill>
          <a:blip r:embed="rId2"/>
          <a:stretch>
            <a:fillRect/>
          </a:stretch>
        </p:blipFill>
        <p:spPr>
          <a:xfrm>
            <a:off x="2203503" y="1455718"/>
            <a:ext cx="7784993" cy="5206063"/>
          </a:xfrm>
          <a:prstGeom prst="rect">
            <a:avLst/>
          </a:prstGeom>
        </p:spPr>
      </p:pic>
    </p:spTree>
    <p:extLst>
      <p:ext uri="{BB962C8B-B14F-4D97-AF65-F5344CB8AC3E}">
        <p14:creationId xmlns:p14="http://schemas.microsoft.com/office/powerpoint/2010/main" val="2916778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1186B-6FB2-45AF-BC49-462149E3FC3F}"/>
              </a:ext>
            </a:extLst>
          </p:cNvPr>
          <p:cNvSpPr>
            <a:spLocks noGrp="1"/>
          </p:cNvSpPr>
          <p:nvPr>
            <p:ph type="title"/>
          </p:nvPr>
        </p:nvSpPr>
        <p:spPr/>
        <p:txBody>
          <a:bodyPr/>
          <a:lstStyle/>
          <a:p>
            <a:r>
              <a:rPr lang="en-GB" dirty="0"/>
              <a:t>End of Year 2 expectations.</a:t>
            </a:r>
          </a:p>
        </p:txBody>
      </p:sp>
      <p:pic>
        <p:nvPicPr>
          <p:cNvPr id="5" name="Picture 4">
            <a:extLst>
              <a:ext uri="{FF2B5EF4-FFF2-40B4-BE49-F238E27FC236}">
                <a16:creationId xmlns:a16="http://schemas.microsoft.com/office/drawing/2014/main" id="{6D6B17D8-7E1B-4A15-A497-1C4D1511D456}"/>
              </a:ext>
            </a:extLst>
          </p:cNvPr>
          <p:cNvPicPr>
            <a:picLocks noChangeAspect="1"/>
          </p:cNvPicPr>
          <p:nvPr/>
        </p:nvPicPr>
        <p:blipFill>
          <a:blip r:embed="rId2"/>
          <a:stretch>
            <a:fillRect/>
          </a:stretch>
        </p:blipFill>
        <p:spPr>
          <a:xfrm>
            <a:off x="4490813" y="1290339"/>
            <a:ext cx="3814574" cy="5082326"/>
          </a:xfrm>
          <a:prstGeom prst="rect">
            <a:avLst/>
          </a:prstGeom>
        </p:spPr>
      </p:pic>
    </p:spTree>
    <p:extLst>
      <p:ext uri="{BB962C8B-B14F-4D97-AF65-F5344CB8AC3E}">
        <p14:creationId xmlns:p14="http://schemas.microsoft.com/office/powerpoint/2010/main" val="2254265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B407A-8B66-426A-A352-4923B78F2AE4}"/>
              </a:ext>
            </a:extLst>
          </p:cNvPr>
          <p:cNvSpPr>
            <a:spLocks noGrp="1"/>
          </p:cNvSpPr>
          <p:nvPr>
            <p:ph type="title"/>
          </p:nvPr>
        </p:nvSpPr>
        <p:spPr>
          <a:xfrm>
            <a:off x="0" y="0"/>
            <a:ext cx="10515600" cy="1325563"/>
          </a:xfrm>
        </p:spPr>
        <p:txBody>
          <a:bodyPr/>
          <a:lstStyle/>
          <a:p>
            <a:r>
              <a:rPr lang="en-GB" dirty="0"/>
              <a:t>Autumn Term Learning</a:t>
            </a:r>
          </a:p>
        </p:txBody>
      </p:sp>
      <p:pic>
        <p:nvPicPr>
          <p:cNvPr id="7" name="Picture 6">
            <a:extLst>
              <a:ext uri="{FF2B5EF4-FFF2-40B4-BE49-F238E27FC236}">
                <a16:creationId xmlns:a16="http://schemas.microsoft.com/office/drawing/2014/main" id="{3CD9021E-F394-4060-84C1-402D0E577371}"/>
              </a:ext>
            </a:extLst>
          </p:cNvPr>
          <p:cNvPicPr>
            <a:picLocks noChangeAspect="1"/>
          </p:cNvPicPr>
          <p:nvPr/>
        </p:nvPicPr>
        <p:blipFill>
          <a:blip r:embed="rId2"/>
          <a:stretch>
            <a:fillRect/>
          </a:stretch>
        </p:blipFill>
        <p:spPr>
          <a:xfrm>
            <a:off x="656583" y="1058825"/>
            <a:ext cx="11432990" cy="1325563"/>
          </a:xfrm>
          <a:prstGeom prst="rect">
            <a:avLst/>
          </a:prstGeom>
        </p:spPr>
      </p:pic>
      <p:pic>
        <p:nvPicPr>
          <p:cNvPr id="9" name="Picture 8">
            <a:extLst>
              <a:ext uri="{FF2B5EF4-FFF2-40B4-BE49-F238E27FC236}">
                <a16:creationId xmlns:a16="http://schemas.microsoft.com/office/drawing/2014/main" id="{CF77D56C-8D35-4C6D-BB02-D90EDF8DC803}"/>
              </a:ext>
            </a:extLst>
          </p:cNvPr>
          <p:cNvPicPr>
            <a:picLocks noChangeAspect="1"/>
          </p:cNvPicPr>
          <p:nvPr/>
        </p:nvPicPr>
        <p:blipFill>
          <a:blip r:embed="rId3"/>
          <a:stretch>
            <a:fillRect/>
          </a:stretch>
        </p:blipFill>
        <p:spPr>
          <a:xfrm>
            <a:off x="183511" y="2526441"/>
            <a:ext cx="5912489" cy="1684235"/>
          </a:xfrm>
          <a:prstGeom prst="rect">
            <a:avLst/>
          </a:prstGeom>
        </p:spPr>
      </p:pic>
      <p:pic>
        <p:nvPicPr>
          <p:cNvPr id="11" name="Picture 10">
            <a:extLst>
              <a:ext uri="{FF2B5EF4-FFF2-40B4-BE49-F238E27FC236}">
                <a16:creationId xmlns:a16="http://schemas.microsoft.com/office/drawing/2014/main" id="{7B1C95FB-25CA-404A-B67E-316431D21C06}"/>
              </a:ext>
            </a:extLst>
          </p:cNvPr>
          <p:cNvPicPr>
            <a:picLocks noChangeAspect="1"/>
          </p:cNvPicPr>
          <p:nvPr/>
        </p:nvPicPr>
        <p:blipFill>
          <a:blip r:embed="rId4"/>
          <a:stretch>
            <a:fillRect/>
          </a:stretch>
        </p:blipFill>
        <p:spPr>
          <a:xfrm>
            <a:off x="183511" y="4300959"/>
            <a:ext cx="5957426" cy="741687"/>
          </a:xfrm>
          <a:prstGeom prst="rect">
            <a:avLst/>
          </a:prstGeom>
        </p:spPr>
      </p:pic>
      <p:pic>
        <p:nvPicPr>
          <p:cNvPr id="13" name="Picture 12">
            <a:extLst>
              <a:ext uri="{FF2B5EF4-FFF2-40B4-BE49-F238E27FC236}">
                <a16:creationId xmlns:a16="http://schemas.microsoft.com/office/drawing/2014/main" id="{25FDDB3F-2C74-406F-B428-2957CD6012CD}"/>
              </a:ext>
            </a:extLst>
          </p:cNvPr>
          <p:cNvPicPr>
            <a:picLocks noChangeAspect="1"/>
          </p:cNvPicPr>
          <p:nvPr/>
        </p:nvPicPr>
        <p:blipFill>
          <a:blip r:embed="rId5"/>
          <a:stretch>
            <a:fillRect/>
          </a:stretch>
        </p:blipFill>
        <p:spPr>
          <a:xfrm>
            <a:off x="183511" y="5138311"/>
            <a:ext cx="5957426" cy="1137003"/>
          </a:xfrm>
          <a:prstGeom prst="rect">
            <a:avLst/>
          </a:prstGeom>
        </p:spPr>
      </p:pic>
      <p:pic>
        <p:nvPicPr>
          <p:cNvPr id="15" name="Picture 14">
            <a:extLst>
              <a:ext uri="{FF2B5EF4-FFF2-40B4-BE49-F238E27FC236}">
                <a16:creationId xmlns:a16="http://schemas.microsoft.com/office/drawing/2014/main" id="{78334D09-A524-41AF-8E98-7204C040C411}"/>
              </a:ext>
            </a:extLst>
          </p:cNvPr>
          <p:cNvPicPr>
            <a:picLocks noChangeAspect="1"/>
          </p:cNvPicPr>
          <p:nvPr/>
        </p:nvPicPr>
        <p:blipFill>
          <a:blip r:embed="rId6"/>
          <a:stretch>
            <a:fillRect/>
          </a:stretch>
        </p:blipFill>
        <p:spPr>
          <a:xfrm>
            <a:off x="6292616" y="4021320"/>
            <a:ext cx="5814181" cy="1705341"/>
          </a:xfrm>
          <a:prstGeom prst="rect">
            <a:avLst/>
          </a:prstGeom>
        </p:spPr>
      </p:pic>
      <p:pic>
        <p:nvPicPr>
          <p:cNvPr id="17" name="Picture 16">
            <a:extLst>
              <a:ext uri="{FF2B5EF4-FFF2-40B4-BE49-F238E27FC236}">
                <a16:creationId xmlns:a16="http://schemas.microsoft.com/office/drawing/2014/main" id="{A5ABC3E4-9CD2-4F75-A2F5-71C1A50C36A4}"/>
              </a:ext>
            </a:extLst>
          </p:cNvPr>
          <p:cNvPicPr>
            <a:picLocks noChangeAspect="1"/>
          </p:cNvPicPr>
          <p:nvPr/>
        </p:nvPicPr>
        <p:blipFill>
          <a:blip r:embed="rId7"/>
          <a:stretch>
            <a:fillRect/>
          </a:stretch>
        </p:blipFill>
        <p:spPr>
          <a:xfrm>
            <a:off x="6194308" y="2526440"/>
            <a:ext cx="5895265" cy="1325563"/>
          </a:xfrm>
          <a:prstGeom prst="rect">
            <a:avLst/>
          </a:prstGeom>
        </p:spPr>
      </p:pic>
    </p:spTree>
    <p:extLst>
      <p:ext uri="{BB962C8B-B14F-4D97-AF65-F5344CB8AC3E}">
        <p14:creationId xmlns:p14="http://schemas.microsoft.com/office/powerpoint/2010/main" val="14801654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E29067-9B74-4D27-8831-6D5B164D8519}"/>
              </a:ext>
            </a:extLst>
          </p:cNvPr>
          <p:cNvPicPr>
            <a:picLocks noChangeAspect="1"/>
          </p:cNvPicPr>
          <p:nvPr/>
        </p:nvPicPr>
        <p:blipFill>
          <a:blip r:embed="rId2"/>
          <a:stretch>
            <a:fillRect/>
          </a:stretch>
        </p:blipFill>
        <p:spPr>
          <a:xfrm>
            <a:off x="192210" y="1244968"/>
            <a:ext cx="6022837" cy="1170772"/>
          </a:xfrm>
          <a:prstGeom prst="rect">
            <a:avLst/>
          </a:prstGeom>
        </p:spPr>
      </p:pic>
      <p:pic>
        <p:nvPicPr>
          <p:cNvPr id="9" name="Picture 8">
            <a:extLst>
              <a:ext uri="{FF2B5EF4-FFF2-40B4-BE49-F238E27FC236}">
                <a16:creationId xmlns:a16="http://schemas.microsoft.com/office/drawing/2014/main" id="{D0F67691-3C62-491C-ACE5-FCF84BB97B40}"/>
              </a:ext>
            </a:extLst>
          </p:cNvPr>
          <p:cNvPicPr>
            <a:picLocks noChangeAspect="1"/>
          </p:cNvPicPr>
          <p:nvPr/>
        </p:nvPicPr>
        <p:blipFill>
          <a:blip r:embed="rId3"/>
          <a:stretch>
            <a:fillRect/>
          </a:stretch>
        </p:blipFill>
        <p:spPr>
          <a:xfrm>
            <a:off x="5309066" y="5429725"/>
            <a:ext cx="6719788" cy="994528"/>
          </a:xfrm>
          <a:prstGeom prst="rect">
            <a:avLst/>
          </a:prstGeom>
        </p:spPr>
      </p:pic>
      <p:pic>
        <p:nvPicPr>
          <p:cNvPr id="11" name="Picture 10">
            <a:extLst>
              <a:ext uri="{FF2B5EF4-FFF2-40B4-BE49-F238E27FC236}">
                <a16:creationId xmlns:a16="http://schemas.microsoft.com/office/drawing/2014/main" id="{EFFC47A1-EF64-4DA2-8172-2E2CAAB71060}"/>
              </a:ext>
            </a:extLst>
          </p:cNvPr>
          <p:cNvPicPr>
            <a:picLocks noChangeAspect="1"/>
          </p:cNvPicPr>
          <p:nvPr/>
        </p:nvPicPr>
        <p:blipFill>
          <a:blip r:embed="rId4"/>
          <a:stretch>
            <a:fillRect/>
          </a:stretch>
        </p:blipFill>
        <p:spPr>
          <a:xfrm>
            <a:off x="4503533" y="202077"/>
            <a:ext cx="6022837" cy="884305"/>
          </a:xfrm>
          <a:prstGeom prst="rect">
            <a:avLst/>
          </a:prstGeom>
        </p:spPr>
      </p:pic>
      <p:pic>
        <p:nvPicPr>
          <p:cNvPr id="13" name="Picture 12">
            <a:extLst>
              <a:ext uri="{FF2B5EF4-FFF2-40B4-BE49-F238E27FC236}">
                <a16:creationId xmlns:a16="http://schemas.microsoft.com/office/drawing/2014/main" id="{95F3BC47-E2B1-4A3C-B5E7-2F0522688F4D}"/>
              </a:ext>
            </a:extLst>
          </p:cNvPr>
          <p:cNvPicPr>
            <a:picLocks noChangeAspect="1"/>
          </p:cNvPicPr>
          <p:nvPr/>
        </p:nvPicPr>
        <p:blipFill>
          <a:blip r:embed="rId5"/>
          <a:stretch>
            <a:fillRect/>
          </a:stretch>
        </p:blipFill>
        <p:spPr>
          <a:xfrm>
            <a:off x="192210" y="3733177"/>
            <a:ext cx="5759094" cy="1550964"/>
          </a:xfrm>
          <a:prstGeom prst="rect">
            <a:avLst/>
          </a:prstGeom>
        </p:spPr>
      </p:pic>
      <p:pic>
        <p:nvPicPr>
          <p:cNvPr id="15" name="Picture 14">
            <a:extLst>
              <a:ext uri="{FF2B5EF4-FFF2-40B4-BE49-F238E27FC236}">
                <a16:creationId xmlns:a16="http://schemas.microsoft.com/office/drawing/2014/main" id="{FFE029B9-9753-45D5-A3B1-AEBC92D6FDC1}"/>
              </a:ext>
            </a:extLst>
          </p:cNvPr>
          <p:cNvPicPr>
            <a:picLocks noChangeAspect="1"/>
          </p:cNvPicPr>
          <p:nvPr/>
        </p:nvPicPr>
        <p:blipFill>
          <a:blip r:embed="rId6"/>
          <a:stretch>
            <a:fillRect/>
          </a:stretch>
        </p:blipFill>
        <p:spPr>
          <a:xfrm>
            <a:off x="5681067" y="2523376"/>
            <a:ext cx="6347787" cy="994528"/>
          </a:xfrm>
          <a:prstGeom prst="rect">
            <a:avLst/>
          </a:prstGeom>
        </p:spPr>
      </p:pic>
    </p:spTree>
    <p:extLst>
      <p:ext uri="{BB962C8B-B14F-4D97-AF65-F5344CB8AC3E}">
        <p14:creationId xmlns:p14="http://schemas.microsoft.com/office/powerpoint/2010/main" val="3360881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D84AA82-E4FE-414B-9822-B0EFC1E58905}"/>
              </a:ext>
            </a:extLst>
          </p:cNvPr>
          <p:cNvSpPr txBox="1"/>
          <p:nvPr/>
        </p:nvSpPr>
        <p:spPr>
          <a:xfrm>
            <a:off x="1540852" y="542335"/>
            <a:ext cx="7968908" cy="5693866"/>
          </a:xfrm>
          <a:prstGeom prst="rect">
            <a:avLst/>
          </a:prstGeom>
          <a:noFill/>
        </p:spPr>
        <p:txBody>
          <a:bodyPr wrap="square">
            <a:spAutoFit/>
          </a:bodyPr>
          <a:lstStyle/>
          <a:p>
            <a:r>
              <a:rPr lang="en-GB" sz="2800" dirty="0"/>
              <a:t>India Class </a:t>
            </a:r>
            <a:r>
              <a:rPr lang="en-GB" sz="2800" dirty="0" err="1"/>
              <a:t>Numbots</a:t>
            </a:r>
            <a:r>
              <a:rPr lang="en-GB" sz="2800" dirty="0"/>
              <a:t> and </a:t>
            </a:r>
            <a:r>
              <a:rPr lang="en-GB" sz="2800" dirty="0" err="1"/>
              <a:t>TTRockStars</a:t>
            </a:r>
            <a:r>
              <a:rPr lang="en-GB" sz="2800" dirty="0"/>
              <a:t> </a:t>
            </a:r>
          </a:p>
          <a:p>
            <a:endParaRPr lang="en-GB" sz="2800" dirty="0"/>
          </a:p>
          <a:p>
            <a:r>
              <a:rPr lang="en-GB" sz="2800" dirty="0"/>
              <a:t>❑ By the end of year 2 children need to know at least their 2, 5 and 10 multiplication and division facts – once these are mastered, they will move onto 3, 4, 6 and 8. </a:t>
            </a:r>
          </a:p>
          <a:p>
            <a:r>
              <a:rPr lang="en-GB" sz="2800" dirty="0"/>
              <a:t>❑ Number bonds to 100 </a:t>
            </a:r>
          </a:p>
          <a:p>
            <a:r>
              <a:rPr lang="en-GB" sz="2800" dirty="0"/>
              <a:t>❑ </a:t>
            </a:r>
            <a:r>
              <a:rPr lang="en-GB" sz="2800" dirty="0" err="1"/>
              <a:t>TTRockstars</a:t>
            </a:r>
            <a:r>
              <a:rPr lang="en-GB" sz="2800" dirty="0"/>
              <a:t> and </a:t>
            </a:r>
            <a:r>
              <a:rPr lang="en-GB" sz="2800" dirty="0" err="1"/>
              <a:t>Numbots</a:t>
            </a:r>
            <a:r>
              <a:rPr lang="en-GB" sz="2800" dirty="0"/>
              <a:t> logins have been sent home and will be added in at the back of Reading Records – any problems, please come and see or email me. </a:t>
            </a:r>
          </a:p>
          <a:p>
            <a:r>
              <a:rPr lang="en-GB" sz="2800" dirty="0"/>
              <a:t>❑ Please can children practise at home, so these are embedded.</a:t>
            </a:r>
          </a:p>
        </p:txBody>
      </p:sp>
    </p:spTree>
    <p:extLst>
      <p:ext uri="{BB962C8B-B14F-4D97-AF65-F5344CB8AC3E}">
        <p14:creationId xmlns:p14="http://schemas.microsoft.com/office/powerpoint/2010/main" val="419328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7748C6-C16B-4879-8008-FCFB4C269E6E}"/>
              </a:ext>
            </a:extLst>
          </p:cNvPr>
          <p:cNvSpPr txBox="1"/>
          <p:nvPr/>
        </p:nvSpPr>
        <p:spPr>
          <a:xfrm>
            <a:off x="1372040" y="311894"/>
            <a:ext cx="9488218" cy="6124754"/>
          </a:xfrm>
          <a:prstGeom prst="rect">
            <a:avLst/>
          </a:prstGeom>
          <a:noFill/>
        </p:spPr>
        <p:txBody>
          <a:bodyPr wrap="square">
            <a:spAutoFit/>
          </a:bodyPr>
          <a:lstStyle/>
          <a:p>
            <a:r>
              <a:rPr lang="en-GB" sz="2800" dirty="0"/>
              <a:t>Dates to Remember (Also check school’s website) </a:t>
            </a:r>
          </a:p>
          <a:p>
            <a:endParaRPr lang="en-GB" sz="2800" dirty="0"/>
          </a:p>
          <a:p>
            <a:r>
              <a:rPr lang="en-GB" sz="2800" dirty="0"/>
              <a:t>❑ Walk to Church – Friday 9</a:t>
            </a:r>
            <a:r>
              <a:rPr lang="en-GB" sz="2800" baseline="30000" dirty="0"/>
              <a:t>th</a:t>
            </a:r>
            <a:r>
              <a:rPr lang="en-GB" sz="2800" dirty="0"/>
              <a:t> October 2026 9am</a:t>
            </a:r>
          </a:p>
          <a:p>
            <a:r>
              <a:rPr lang="en-GB" sz="2800" dirty="0"/>
              <a:t>❑ Individual School Photos – Friday 16th October 2025 </a:t>
            </a:r>
          </a:p>
          <a:p>
            <a:r>
              <a:rPr lang="en-GB" sz="2800" dirty="0"/>
              <a:t>❑ INSET DAY –Friday 23</a:t>
            </a:r>
            <a:r>
              <a:rPr lang="en-GB" sz="2800" baseline="30000" dirty="0"/>
              <a:t>rd</a:t>
            </a:r>
            <a:r>
              <a:rPr lang="en-GB" sz="2800" dirty="0"/>
              <a:t> October 2026 </a:t>
            </a:r>
          </a:p>
          <a:p>
            <a:r>
              <a:rPr lang="en-GB" sz="2800" dirty="0"/>
              <a:t>❑ Parents’ Evenings (in school) – 3</a:t>
            </a:r>
            <a:r>
              <a:rPr lang="en-GB" sz="2800" baseline="30000" dirty="0"/>
              <a:t>rd</a:t>
            </a:r>
            <a:r>
              <a:rPr lang="en-GB" sz="2800" dirty="0"/>
              <a:t> and 5</a:t>
            </a:r>
            <a:r>
              <a:rPr lang="en-GB" sz="2800" baseline="30000" dirty="0"/>
              <a:t>th</a:t>
            </a:r>
            <a:r>
              <a:rPr lang="en-GB" sz="2800" dirty="0"/>
              <a:t> November 2026</a:t>
            </a:r>
          </a:p>
          <a:p>
            <a:r>
              <a:rPr lang="en-GB" sz="2800" dirty="0"/>
              <a:t>❑ Half-Term – Monday 26th - Friday 30</a:t>
            </a:r>
            <a:r>
              <a:rPr lang="en-GB" sz="2800" baseline="30000" dirty="0"/>
              <a:t>th</a:t>
            </a:r>
            <a:r>
              <a:rPr lang="en-GB" sz="2800" dirty="0"/>
              <a:t> October 2026. </a:t>
            </a:r>
          </a:p>
          <a:p>
            <a:r>
              <a:rPr lang="en-GB" sz="2800" dirty="0"/>
              <a:t>❑ Class Celebration Assembly – Thursday 12</a:t>
            </a:r>
            <a:r>
              <a:rPr lang="en-GB" sz="2800" baseline="30000" dirty="0"/>
              <a:t>th</a:t>
            </a:r>
            <a:r>
              <a:rPr lang="en-GB" sz="2800" dirty="0"/>
              <a:t> November 9am</a:t>
            </a:r>
          </a:p>
          <a:p>
            <a:r>
              <a:rPr lang="en-GB" sz="2800" dirty="0"/>
              <a:t>❑ KS1 Nativity – Tuesday 8th December (2pm &amp; 5pm) Wednesday 9th December 2026 (5pm) </a:t>
            </a:r>
          </a:p>
          <a:p>
            <a:r>
              <a:rPr lang="en-GB" sz="2800" dirty="0"/>
              <a:t>❑ KS1 Disco – Wednesday 16th December 2026 (5pm) </a:t>
            </a:r>
          </a:p>
          <a:p>
            <a:r>
              <a:rPr lang="en-GB" sz="2800" dirty="0"/>
              <a:t>❑ Christmas Jumper Day/Class parties/Last day of term – Friday 18th December 2026</a:t>
            </a:r>
          </a:p>
          <a:p>
            <a:r>
              <a:rPr lang="en-GB" sz="2800" dirty="0"/>
              <a:t>❑ School re-opens – Monday 4th January 2026</a:t>
            </a:r>
            <a:endParaRPr lang="en-GB" dirty="0"/>
          </a:p>
        </p:txBody>
      </p:sp>
    </p:spTree>
    <p:extLst>
      <p:ext uri="{BB962C8B-B14F-4D97-AF65-F5344CB8AC3E}">
        <p14:creationId xmlns:p14="http://schemas.microsoft.com/office/powerpoint/2010/main" val="2405132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2D093E7-9A42-4ACF-8E0B-8CFC9533DFFE}"/>
              </a:ext>
            </a:extLst>
          </p:cNvPr>
          <p:cNvSpPr txBox="1"/>
          <p:nvPr/>
        </p:nvSpPr>
        <p:spPr>
          <a:xfrm>
            <a:off x="1811654" y="784338"/>
            <a:ext cx="8955405" cy="3046988"/>
          </a:xfrm>
          <a:prstGeom prst="rect">
            <a:avLst/>
          </a:prstGeom>
          <a:noFill/>
        </p:spPr>
        <p:txBody>
          <a:bodyPr wrap="square">
            <a:spAutoFit/>
          </a:bodyPr>
          <a:lstStyle/>
          <a:p>
            <a:r>
              <a:rPr lang="en-GB" sz="3200" dirty="0"/>
              <a:t>Handwriting</a:t>
            </a:r>
          </a:p>
          <a:p>
            <a:endParaRPr lang="en-GB" sz="3200" dirty="0"/>
          </a:p>
          <a:p>
            <a:r>
              <a:rPr lang="en-GB" sz="3200" dirty="0"/>
              <a:t>❑ As a school we have been developing our cursive handwriting policy, which has both lead ins and lead outs. We will practise handwriting every day after lunch.</a:t>
            </a:r>
          </a:p>
        </p:txBody>
      </p:sp>
      <p:pic>
        <p:nvPicPr>
          <p:cNvPr id="7" name="Picture 6">
            <a:extLst>
              <a:ext uri="{FF2B5EF4-FFF2-40B4-BE49-F238E27FC236}">
                <a16:creationId xmlns:a16="http://schemas.microsoft.com/office/drawing/2014/main" id="{ACAFBFDC-AFBF-409C-9AA4-BDAA1EDF969C}"/>
              </a:ext>
            </a:extLst>
          </p:cNvPr>
          <p:cNvPicPr>
            <a:picLocks noChangeAspect="1"/>
          </p:cNvPicPr>
          <p:nvPr/>
        </p:nvPicPr>
        <p:blipFill>
          <a:blip r:embed="rId2"/>
          <a:stretch>
            <a:fillRect/>
          </a:stretch>
        </p:blipFill>
        <p:spPr>
          <a:xfrm>
            <a:off x="3805090" y="4056123"/>
            <a:ext cx="5340816" cy="1667495"/>
          </a:xfrm>
          <a:prstGeom prst="rect">
            <a:avLst/>
          </a:prstGeom>
        </p:spPr>
      </p:pic>
    </p:spTree>
    <p:extLst>
      <p:ext uri="{BB962C8B-B14F-4D97-AF65-F5344CB8AC3E}">
        <p14:creationId xmlns:p14="http://schemas.microsoft.com/office/powerpoint/2010/main" val="4149328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08761B8-096A-47C6-9481-2AFC829C9F23}"/>
              </a:ext>
            </a:extLst>
          </p:cNvPr>
          <p:cNvSpPr txBox="1"/>
          <p:nvPr/>
        </p:nvSpPr>
        <p:spPr>
          <a:xfrm>
            <a:off x="1788794" y="1457236"/>
            <a:ext cx="9145905" cy="3539430"/>
          </a:xfrm>
          <a:prstGeom prst="rect">
            <a:avLst/>
          </a:prstGeom>
          <a:noFill/>
        </p:spPr>
        <p:txBody>
          <a:bodyPr wrap="square">
            <a:spAutoFit/>
          </a:bodyPr>
          <a:lstStyle/>
          <a:p>
            <a:r>
              <a:rPr lang="en-GB" sz="3200" dirty="0"/>
              <a:t>SCHOOL UNIFORM </a:t>
            </a:r>
          </a:p>
          <a:p>
            <a:endParaRPr lang="en-GB" sz="3200" dirty="0"/>
          </a:p>
          <a:p>
            <a:r>
              <a:rPr lang="en-GB" sz="3200" dirty="0"/>
              <a:t>❑ Please make sure every item of clothing is labelled. </a:t>
            </a:r>
          </a:p>
          <a:p>
            <a:r>
              <a:rPr lang="en-GB" sz="3200" dirty="0"/>
              <a:t>❑ If you notice the name is starting to wear off, please could you rewrite it, so we know to whom items belong.</a:t>
            </a:r>
          </a:p>
          <a:p>
            <a:r>
              <a:rPr lang="en-GB" sz="3200" dirty="0"/>
              <a:t> ❑ Please make sure uniform follows school policy.</a:t>
            </a:r>
          </a:p>
        </p:txBody>
      </p:sp>
    </p:spTree>
    <p:extLst>
      <p:ext uri="{BB962C8B-B14F-4D97-AF65-F5344CB8AC3E}">
        <p14:creationId xmlns:p14="http://schemas.microsoft.com/office/powerpoint/2010/main" val="41321186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A10B994-4414-431A-90AF-C6B0AD190748}"/>
              </a:ext>
            </a:extLst>
          </p:cNvPr>
          <p:cNvSpPr txBox="1"/>
          <p:nvPr/>
        </p:nvSpPr>
        <p:spPr>
          <a:xfrm>
            <a:off x="1468754" y="931456"/>
            <a:ext cx="9732646" cy="5509200"/>
          </a:xfrm>
          <a:prstGeom prst="rect">
            <a:avLst/>
          </a:prstGeom>
          <a:noFill/>
        </p:spPr>
        <p:txBody>
          <a:bodyPr wrap="square">
            <a:spAutoFit/>
          </a:bodyPr>
          <a:lstStyle/>
          <a:p>
            <a:r>
              <a:rPr lang="en-GB" sz="3200" dirty="0"/>
              <a:t>WHAT TO BRING TO SCHOOL </a:t>
            </a:r>
          </a:p>
          <a:p>
            <a:endParaRPr lang="en-GB" sz="3200" dirty="0"/>
          </a:p>
          <a:p>
            <a:r>
              <a:rPr lang="en-GB" sz="3200" dirty="0"/>
              <a:t>❑ MONDAY - PE kits should be left at school. </a:t>
            </a:r>
          </a:p>
          <a:p>
            <a:r>
              <a:rPr lang="en-GB" sz="3200" dirty="0"/>
              <a:t>     FRIDAY – Wear PE kit to school</a:t>
            </a:r>
          </a:p>
          <a:p>
            <a:endParaRPr lang="en-GB" sz="3200" dirty="0"/>
          </a:p>
          <a:p>
            <a:r>
              <a:rPr lang="en-GB" sz="3200" dirty="0"/>
              <a:t>EVERYDAY</a:t>
            </a:r>
          </a:p>
          <a:p>
            <a:r>
              <a:rPr lang="en-GB" sz="3200" dirty="0"/>
              <a:t>❑ Water bottle – clearly named please. </a:t>
            </a:r>
          </a:p>
          <a:p>
            <a:r>
              <a:rPr lang="en-GB" sz="3200" dirty="0"/>
              <a:t>❑ Reading records and reading books – EVERY DAY. </a:t>
            </a:r>
          </a:p>
          <a:p>
            <a:r>
              <a:rPr lang="en-GB" sz="3200" dirty="0"/>
              <a:t>❑ Snack. </a:t>
            </a:r>
          </a:p>
          <a:p>
            <a:r>
              <a:rPr lang="en-GB" sz="3200" dirty="0"/>
              <a:t>❑ Coat. </a:t>
            </a:r>
          </a:p>
          <a:p>
            <a:r>
              <a:rPr lang="en-GB" sz="3200" dirty="0"/>
              <a:t>REMEMBER: We are a NUT-FREE School.</a:t>
            </a:r>
          </a:p>
        </p:txBody>
      </p:sp>
    </p:spTree>
    <p:extLst>
      <p:ext uri="{BB962C8B-B14F-4D97-AF65-F5344CB8AC3E}">
        <p14:creationId xmlns:p14="http://schemas.microsoft.com/office/powerpoint/2010/main" val="398228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BE90402-3DDA-4F96-9AA4-11B191D6E68B}"/>
              </a:ext>
            </a:extLst>
          </p:cNvPr>
          <p:cNvSpPr txBox="1"/>
          <p:nvPr/>
        </p:nvSpPr>
        <p:spPr>
          <a:xfrm>
            <a:off x="365760" y="392281"/>
            <a:ext cx="10744199" cy="6555641"/>
          </a:xfrm>
          <a:prstGeom prst="rect">
            <a:avLst/>
          </a:prstGeom>
          <a:noFill/>
        </p:spPr>
        <p:txBody>
          <a:bodyPr wrap="square">
            <a:spAutoFit/>
          </a:bodyPr>
          <a:lstStyle/>
          <a:p>
            <a:r>
              <a:rPr lang="en-GB" sz="2800" dirty="0"/>
              <a:t>BEHAVIOUR </a:t>
            </a:r>
          </a:p>
          <a:p>
            <a:r>
              <a:rPr lang="en-GB" sz="2800" dirty="0"/>
              <a:t>❑ Good behaviour, including good listening, is rewarded with dojo points. If a child reaches a weekly target 5 times in the year, they will receive a bronze badge. If they reach the target 15 times, they will receive a silver badge. If they reach the target 25 times they will receive a gold badge. The target is 20 dojos. </a:t>
            </a:r>
          </a:p>
          <a:p>
            <a:r>
              <a:rPr lang="en-GB" sz="2800" dirty="0"/>
              <a:t>❑ Every week we will decide on a Star of the Week – this may be awarded to a child who has worked consistently hard or who has been exceptional in following our Golden Rules or demonstrating one of our Christian values. </a:t>
            </a:r>
          </a:p>
          <a:p>
            <a:r>
              <a:rPr lang="en-GB" sz="2800" dirty="0"/>
              <a:t>❑ Each week, our class pet – Ella Elephant– will go home with a child. Ella has her own travel journal. If your child is chosen, please ensure Ella is well cared for and her weekend journal is completed with any/all activities enjoyed. Ideally, the child should be writing in the journal (with support if needed).</a:t>
            </a:r>
          </a:p>
        </p:txBody>
      </p:sp>
    </p:spTree>
    <p:extLst>
      <p:ext uri="{BB962C8B-B14F-4D97-AF65-F5344CB8AC3E}">
        <p14:creationId xmlns:p14="http://schemas.microsoft.com/office/powerpoint/2010/main" val="1119420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9458E0C-4F15-45F5-A865-A78A6280E110}"/>
              </a:ext>
            </a:extLst>
          </p:cNvPr>
          <p:cNvSpPr txBox="1"/>
          <p:nvPr/>
        </p:nvSpPr>
        <p:spPr>
          <a:xfrm>
            <a:off x="1788795" y="1106299"/>
            <a:ext cx="6092190" cy="4524315"/>
          </a:xfrm>
          <a:prstGeom prst="rect">
            <a:avLst/>
          </a:prstGeom>
          <a:noFill/>
        </p:spPr>
        <p:txBody>
          <a:bodyPr wrap="square">
            <a:spAutoFit/>
          </a:bodyPr>
          <a:lstStyle/>
          <a:p>
            <a:r>
              <a:rPr lang="en-GB" sz="3600" dirty="0"/>
              <a:t>MRS Huntley-Hart’s SHOUT OUT cards</a:t>
            </a:r>
          </a:p>
          <a:p>
            <a:endParaRPr lang="en-GB" sz="3600" dirty="0"/>
          </a:p>
          <a:p>
            <a:r>
              <a:rPr lang="en-GB" sz="3600" dirty="0"/>
              <a:t>These are in addition to Dojos.</a:t>
            </a:r>
          </a:p>
          <a:p>
            <a:endParaRPr lang="en-GB" sz="3600" dirty="0"/>
          </a:p>
          <a:p>
            <a:r>
              <a:rPr lang="en-GB" sz="3600" dirty="0"/>
              <a:t>These may be given for good work, for trying their best or even a random act of kindness.</a:t>
            </a:r>
          </a:p>
        </p:txBody>
      </p:sp>
    </p:spTree>
    <p:extLst>
      <p:ext uri="{BB962C8B-B14F-4D97-AF65-F5344CB8AC3E}">
        <p14:creationId xmlns:p14="http://schemas.microsoft.com/office/powerpoint/2010/main" val="15904454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TotalTime>
  <Words>1358</Words>
  <Application>Microsoft Office PowerPoint</Application>
  <PresentationFormat>Widescreen</PresentationFormat>
  <Paragraphs>100</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Google Sans Text</vt:lpstr>
      <vt:lpstr>Symbol</vt:lpstr>
      <vt:lpstr>Times New Roman</vt:lpstr>
      <vt:lpstr>Office Theme</vt:lpstr>
      <vt:lpstr>Meet the Teacher</vt:lpstr>
      <vt:lpstr>PowerPoint Presentation</vt:lpstr>
      <vt:lpstr>PowerPoint Presentation</vt:lpstr>
      <vt:lpstr>PowerPoint Presentation</vt:lpstr>
      <vt:lpstr>India Class Timetable</vt:lpstr>
      <vt:lpstr>India Class Timetable</vt:lpstr>
      <vt:lpstr>PowerPoint Presentation</vt:lpstr>
      <vt:lpstr>India Class - Reading</vt:lpstr>
      <vt:lpstr>End of Year 2 expectations.</vt:lpstr>
      <vt:lpstr>End of Year 2 expectations.</vt:lpstr>
      <vt:lpstr>Autumn Term Learning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scopus@SMPDOMAIN.local</dc:creator>
  <cp:lastModifiedBy>EHuntley-Hart@SMPDOMAIN.local</cp:lastModifiedBy>
  <cp:revision>12</cp:revision>
  <dcterms:created xsi:type="dcterms:W3CDTF">2026-09-22T17:54:28Z</dcterms:created>
  <dcterms:modified xsi:type="dcterms:W3CDTF">2026-09-30T11:32:59Z</dcterms:modified>
</cp:coreProperties>
</file>