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9" r:id="rId4"/>
    <p:sldId id="280" r:id="rId5"/>
    <p:sldId id="275" r:id="rId6"/>
    <p:sldId id="257" r:id="rId7"/>
    <p:sldId id="272" r:id="rId8"/>
    <p:sldId id="273" r:id="rId9"/>
    <p:sldId id="274" r:id="rId10"/>
    <p:sldId id="258" r:id="rId11"/>
    <p:sldId id="262" r:id="rId12"/>
    <p:sldId id="267" r:id="rId13"/>
    <p:sldId id="266" r:id="rId14"/>
    <p:sldId id="268" r:id="rId15"/>
    <p:sldId id="276" r:id="rId16"/>
    <p:sldId id="277" r:id="rId17"/>
    <p:sldId id="2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DEEF"/>
    <a:srgbClr val="EAEFF7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5003B-33C4-4BF2-A0F0-9151811D8FF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5F2C-3A5A-49FA-80CF-D41B41B71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549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5003B-33C4-4BF2-A0F0-9151811D8FF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5F2C-3A5A-49FA-80CF-D41B41B71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592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5003B-33C4-4BF2-A0F0-9151811D8FF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5F2C-3A5A-49FA-80CF-D41B41B71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915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5003B-33C4-4BF2-A0F0-9151811D8FF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5F2C-3A5A-49FA-80CF-D41B41B71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46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5003B-33C4-4BF2-A0F0-9151811D8FF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5F2C-3A5A-49FA-80CF-D41B41B71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301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5003B-33C4-4BF2-A0F0-9151811D8FF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5F2C-3A5A-49FA-80CF-D41B41B71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542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5003B-33C4-4BF2-A0F0-9151811D8FF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5F2C-3A5A-49FA-80CF-D41B41B71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183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5003B-33C4-4BF2-A0F0-9151811D8FF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5F2C-3A5A-49FA-80CF-D41B41B71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041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5003B-33C4-4BF2-A0F0-9151811D8FF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5F2C-3A5A-49FA-80CF-D41B41B71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849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5003B-33C4-4BF2-A0F0-9151811D8FF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5F2C-3A5A-49FA-80CF-D41B41B71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456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5003B-33C4-4BF2-A0F0-9151811D8FF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5F2C-3A5A-49FA-80CF-D41B41B71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1385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5003B-33C4-4BF2-A0F0-9151811D8FF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75F2C-3A5A-49FA-80CF-D41B41B71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14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07-08 Parma Match Issue Away Shirt Gasbarroni #18">
            <a:extLst>
              <a:ext uri="{FF2B5EF4-FFF2-40B4-BE49-F238E27FC236}">
                <a16:creationId xmlns:a16="http://schemas.microsoft.com/office/drawing/2014/main" id="{BDD44EF8-1B53-4BCE-8061-5C5C69D81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0630" y="365125"/>
            <a:ext cx="12061370" cy="1325563"/>
          </a:xfrm>
        </p:spPr>
        <p:txBody>
          <a:bodyPr/>
          <a:lstStyle/>
          <a:p>
            <a:pPr algn="r"/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</a:t>
            </a:r>
            <a:endParaRPr lang="en-GB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XCCW Joined 1a" panose="03050602040000000000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 anchor="b"/>
          <a:lstStyle/>
          <a:p>
            <a:pPr marL="0" indent="0" algn="ctr">
              <a:buNone/>
            </a:pPr>
            <a:endParaRPr lang="en-GB" sz="3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GB" sz="3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XCCW Joined 1a" panose="03050602040000000000" pitchFamily="66" charset="0"/>
            </a:endParaRPr>
          </a:p>
          <a:p>
            <a:pPr marL="0" indent="0" algn="ctr">
              <a:buNone/>
            </a:pPr>
            <a:r>
              <a:rPr lang="en-GB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XCCW Joined 1a" panose="03050602040000000000" pitchFamily="66" charset="0"/>
              </a:rPr>
              <a:t>							2025-2026</a:t>
            </a:r>
          </a:p>
          <a:p>
            <a:pPr marL="0" indent="0" algn="ctr">
              <a:buNone/>
            </a:pPr>
            <a:endParaRPr lang="en-GB" sz="3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XCCW Joined 1a" panose="03050602040000000000" pitchFamily="66" charset="0"/>
            </a:endParaRPr>
          </a:p>
          <a:p>
            <a:pPr marL="0" indent="0" algn="ctr">
              <a:buNone/>
            </a:pPr>
            <a:r>
              <a:rPr lang="en-GB" sz="3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XCCW Joined 1a" panose="03050602040000000000" pitchFamily="66" charset="0"/>
              </a:rPr>
              <a:t>						Miss Heasman</a:t>
            </a:r>
            <a:endParaRPr lang="en-GB" dirty="0">
              <a:solidFill>
                <a:schemeClr val="tx2"/>
              </a:solidFill>
              <a:latin typeface="XCCW Joined 1a" panose="03050602040000000000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54505" y="635491"/>
            <a:ext cx="8156400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XCCW Joined 1a" panose="03050602040000000000" pitchFamily="66" charset="0"/>
              </a:rPr>
              <a:t>Welcome to Italy Class</a:t>
            </a:r>
            <a:endParaRPr lang="en-GB" sz="4500" dirty="0"/>
          </a:p>
        </p:txBody>
      </p:sp>
    </p:spTree>
    <p:extLst>
      <p:ext uri="{BB962C8B-B14F-4D97-AF65-F5344CB8AC3E}">
        <p14:creationId xmlns:p14="http://schemas.microsoft.com/office/powerpoint/2010/main" val="1962544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3383" y="551628"/>
            <a:ext cx="1104313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XCCW Joined 1a" panose="03050602040000000000" pitchFamily="66" charset="0"/>
              </a:rPr>
              <a:t>Under </a:t>
            </a:r>
            <a:r>
              <a:rPr lang="en-GB" b="1" dirty="0">
                <a:latin typeface="XCCW Joined 1a" panose="03050602040000000000" pitchFamily="66" charset="0"/>
              </a:rPr>
              <a:t>Section 7 of the Education Act 1996</a:t>
            </a:r>
            <a:r>
              <a:rPr lang="en-GB" dirty="0">
                <a:latin typeface="XCCW Joined 1a" panose="03050602040000000000" pitchFamily="66" charset="0"/>
              </a:rPr>
              <a:t> (in England and Wales), parents of children aged 5 to 16 are legally responsible for ensuring their child receives an efficient, full-time education suitable to their age, ability, and aptitude.</a:t>
            </a:r>
          </a:p>
          <a:p>
            <a:endParaRPr lang="en-GB" dirty="0">
              <a:latin typeface="XCCW Joined 1a" panose="03050602040000000000" pitchFamily="66" charset="0"/>
            </a:endParaRPr>
          </a:p>
          <a:p>
            <a:r>
              <a:rPr lang="en-GB" dirty="0">
                <a:latin typeface="XCCW Joined 1a" panose="03050602040000000000" pitchFamily="66" charset="0"/>
              </a:rPr>
              <a:t>We track attendance carefully in line with the Department For Education. </a:t>
            </a:r>
          </a:p>
        </p:txBody>
      </p:sp>
      <p:pic>
        <p:nvPicPr>
          <p:cNvPr id="1026" name="Picture 2" descr="SCHOOL ATTENDANCE AFTER COVID-19….CAN WE HELP YOU? | Charlton School">
            <a:extLst>
              <a:ext uri="{FF2B5EF4-FFF2-40B4-BE49-F238E27FC236}">
                <a16:creationId xmlns:a16="http://schemas.microsoft.com/office/drawing/2014/main" id="{D821EAB9-A8BF-45A4-94D8-E678A2572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594" y="2505739"/>
            <a:ext cx="6051928" cy="409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684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650246"/>
              </p:ext>
            </p:extLst>
          </p:nvPr>
        </p:nvGraphicFramePr>
        <p:xfrm>
          <a:off x="483576" y="518746"/>
          <a:ext cx="10870224" cy="5646628"/>
        </p:xfrm>
        <a:graphic>
          <a:graphicData uri="http://schemas.openxmlformats.org/drawingml/2006/table">
            <a:tbl>
              <a:tblPr/>
              <a:tblGrid>
                <a:gridCol w="3623408">
                  <a:extLst>
                    <a:ext uri="{9D8B030D-6E8A-4147-A177-3AD203B41FA5}">
                      <a16:colId xmlns:a16="http://schemas.microsoft.com/office/drawing/2014/main" val="402239327"/>
                    </a:ext>
                  </a:extLst>
                </a:gridCol>
                <a:gridCol w="3623408">
                  <a:extLst>
                    <a:ext uri="{9D8B030D-6E8A-4147-A177-3AD203B41FA5}">
                      <a16:colId xmlns:a16="http://schemas.microsoft.com/office/drawing/2014/main" val="2196359582"/>
                    </a:ext>
                  </a:extLst>
                </a:gridCol>
                <a:gridCol w="3623408">
                  <a:extLst>
                    <a:ext uri="{9D8B030D-6E8A-4147-A177-3AD203B41FA5}">
                      <a16:colId xmlns:a16="http://schemas.microsoft.com/office/drawing/2014/main" val="1965357549"/>
                    </a:ext>
                  </a:extLst>
                </a:gridCol>
              </a:tblGrid>
              <a:tr h="591985">
                <a:tc>
                  <a:txBody>
                    <a:bodyPr/>
                    <a:lstStyle/>
                    <a:p>
                      <a:r>
                        <a:rPr lang="en-GB" sz="1600" b="1">
                          <a:effectLst/>
                          <a:latin typeface="XCCW Joined 1a" panose="03050602040000000000" pitchFamily="66" charset="0"/>
                        </a:rPr>
                        <a:t>Metric</a:t>
                      </a:r>
                      <a:endParaRPr lang="en-GB" sz="160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>
                          <a:effectLst/>
                          <a:latin typeface="XCCW Joined 1a" panose="03050602040000000000" pitchFamily="66" charset="0"/>
                        </a:rPr>
                        <a:t>What It Means</a:t>
                      </a:r>
                      <a:endParaRPr lang="en-GB" sz="160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>
                          <a:effectLst/>
                          <a:latin typeface="XCCW Joined 1a" panose="03050602040000000000" pitchFamily="66" charset="0"/>
                        </a:rPr>
                        <a:t>Action Required</a:t>
                      </a:r>
                      <a:endParaRPr lang="en-GB" sz="160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1199958"/>
                  </a:ext>
                </a:extLst>
              </a:tr>
              <a:tr h="1411657">
                <a:tc>
                  <a:txBody>
                    <a:bodyPr/>
                    <a:lstStyle/>
                    <a:p>
                      <a:r>
                        <a:rPr lang="en-GB" sz="1600" b="1" dirty="0">
                          <a:effectLst/>
                          <a:latin typeface="XCCW Joined 1a" panose="03050602040000000000" pitchFamily="66" charset="0"/>
                        </a:rPr>
                        <a:t>95% – 100% Attendance</a:t>
                      </a:r>
                      <a:endParaRPr lang="en-GB" sz="1600" dirty="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effectLst/>
                          <a:latin typeface="XCCW Joined 1a" panose="03050602040000000000" pitchFamily="66" charset="0"/>
                        </a:rPr>
                        <a:t>On Track:</a:t>
                      </a:r>
                      <a:r>
                        <a:rPr lang="en-GB" sz="1600" dirty="0">
                          <a:effectLst/>
                          <a:latin typeface="XCCW Joined 1a" panose="03050602040000000000" pitchFamily="66" charset="0"/>
                        </a:rPr>
                        <a:t> Maximum opportunity for academic and social success.</a:t>
                      </a: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  <a:latin typeface="XCCW Joined 1a" panose="03050602040000000000" pitchFamily="66" charset="0"/>
                        </a:rPr>
                        <a:t>Keep up the regular routine!</a:t>
                      </a: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798634"/>
                  </a:ext>
                </a:extLst>
              </a:tr>
              <a:tr h="2231329">
                <a:tc>
                  <a:txBody>
                    <a:bodyPr/>
                    <a:lstStyle/>
                    <a:p>
                      <a:r>
                        <a:rPr lang="en-GB" sz="1600" b="1" dirty="0">
                          <a:effectLst/>
                          <a:latin typeface="XCCW Joined 1a" panose="03050602040000000000" pitchFamily="66" charset="0"/>
                        </a:rPr>
                        <a:t>90% – 94% Attendance</a:t>
                      </a:r>
                      <a:endParaRPr lang="en-GB" sz="1600" dirty="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effectLst/>
                          <a:latin typeface="XCCW Joined 1a" panose="03050602040000000000" pitchFamily="66" charset="0"/>
                        </a:rPr>
                        <a:t>At Risk:</a:t>
                      </a:r>
                      <a:r>
                        <a:rPr lang="en-GB" sz="1600" dirty="0">
                          <a:effectLst/>
                          <a:latin typeface="XCCW Joined 1a" panose="03050602040000000000" pitchFamily="66" charset="0"/>
                        </a:rPr>
                        <a:t> Equivalent to missing ~20 days (4 weeks) of school a year. This will leave gaps in</a:t>
                      </a:r>
                      <a:r>
                        <a:rPr lang="en-GB" sz="1600" baseline="0" dirty="0">
                          <a:effectLst/>
                          <a:latin typeface="XCCW Joined 1a" panose="03050602040000000000" pitchFamily="66" charset="0"/>
                        </a:rPr>
                        <a:t> your child’s education that we will struggle to fill. </a:t>
                      </a:r>
                      <a:endParaRPr lang="en-GB" sz="1600" dirty="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  <a:latin typeface="XCCW Joined 1a" panose="03050602040000000000" pitchFamily="66" charset="0"/>
                        </a:rPr>
                        <a:t>Review morning habits; schedule appointments outside school hours. Arrive before the</a:t>
                      </a:r>
                      <a:r>
                        <a:rPr lang="en-GB" sz="1600" baseline="0" dirty="0">
                          <a:effectLst/>
                          <a:latin typeface="XCCW Joined 1a" panose="03050602040000000000" pitchFamily="66" charset="0"/>
                        </a:rPr>
                        <a:t> gates open so your child feels calm. </a:t>
                      </a:r>
                      <a:endParaRPr lang="en-GB" sz="1600" dirty="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6894303"/>
                  </a:ext>
                </a:extLst>
              </a:tr>
              <a:tr h="1411657">
                <a:tc>
                  <a:txBody>
                    <a:bodyPr/>
                    <a:lstStyle/>
                    <a:p>
                      <a:r>
                        <a:rPr lang="en-GB" sz="1600" b="1" dirty="0">
                          <a:effectLst/>
                          <a:latin typeface="XCCW Joined 1a" panose="03050602040000000000" pitchFamily="66" charset="0"/>
                        </a:rPr>
                        <a:t>Below 90%</a:t>
                      </a:r>
                      <a:endParaRPr lang="en-GB" sz="1600" dirty="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effectLst/>
                          <a:latin typeface="XCCW Joined 1a" panose="03050602040000000000" pitchFamily="66" charset="0"/>
                        </a:rPr>
                        <a:t>Persistent Absence:</a:t>
                      </a:r>
                      <a:r>
                        <a:rPr lang="en-GB" sz="1600" dirty="0">
                          <a:effectLst/>
                          <a:latin typeface="XCCW Joined 1a" panose="03050602040000000000" pitchFamily="66" charset="0"/>
                        </a:rPr>
                        <a:t> Severe impact on progress and exam outcomes.</a:t>
                      </a: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  <a:latin typeface="XCCW Joined 1a" panose="03050602040000000000" pitchFamily="66" charset="0"/>
                        </a:rPr>
                        <a:t>School intervention and support meeting</a:t>
                      </a:r>
                      <a:r>
                        <a:rPr lang="en-GB" sz="1600" baseline="0" dirty="0">
                          <a:effectLst/>
                          <a:latin typeface="XCCW Joined 1a" panose="03050602040000000000" pitchFamily="66" charset="0"/>
                        </a:rPr>
                        <a:t> will be required so that we can agree ways forward. </a:t>
                      </a:r>
                      <a:endParaRPr lang="en-GB" sz="1600" dirty="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076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8837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15461" y="317828"/>
            <a:ext cx="11007969" cy="609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Quick Attendance Impact Guide</a:t>
            </a:r>
            <a:endParaRPr lang="en-GB" sz="1400" dirty="0">
              <a:effectLst/>
              <a:latin typeface="XCCW Joined 1a" panose="030506020400000000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b="1" dirty="0">
                <a:latin typeface="XCCW Joined 1a" panose="030506020400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90% Attendance:</a:t>
            </a:r>
            <a:r>
              <a:rPr lang="en-GB" sz="1600" dirty="0">
                <a:latin typeface="XCCW Joined 1a" panose="030506020400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Equals missing </a:t>
            </a:r>
            <a:r>
              <a:rPr lang="en-GB" sz="1600" b="1" dirty="0">
                <a:latin typeface="XCCW Joined 1a" panose="030506020400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1/2 day per week</a:t>
            </a:r>
            <a:r>
              <a:rPr lang="en-GB" sz="1600" dirty="0">
                <a:latin typeface="XCCW Joined 1a" panose="030506020400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GB" sz="1600" b="1" dirty="0">
                <a:latin typeface="XCCW Joined 1a" panose="030506020400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full weeks</a:t>
            </a:r>
            <a:r>
              <a:rPr lang="en-GB" sz="1600" dirty="0">
                <a:latin typeface="XCCW Joined 1a" panose="030506020400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school a year. Over a school career, this adds up to over </a:t>
            </a:r>
            <a:r>
              <a:rPr lang="en-GB" sz="1600" b="1" dirty="0">
                <a:latin typeface="XCCW Joined 1a" panose="030506020400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full school year of missed learning</a:t>
            </a:r>
            <a:r>
              <a:rPr lang="en-GB" sz="1600" dirty="0">
                <a:latin typeface="XCCW Joined 1a" panose="030506020400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Your child will not be the strongest they can be. </a:t>
            </a:r>
            <a:endParaRPr lang="en-GB" sz="1400" dirty="0">
              <a:effectLst/>
              <a:latin typeface="XCCW Joined 1a" panose="030506020400000000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b="1" dirty="0">
                <a:latin typeface="XCCW Joined 1a" panose="030506020400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80% Attendance:</a:t>
            </a:r>
            <a:r>
              <a:rPr lang="en-GB" sz="1600" dirty="0">
                <a:latin typeface="XCCW Joined 1a" panose="030506020400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Equals missing </a:t>
            </a:r>
            <a:r>
              <a:rPr lang="en-GB" sz="1600" b="1" dirty="0">
                <a:latin typeface="XCCW Joined 1a" panose="030506020400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full day per week</a:t>
            </a:r>
            <a:r>
              <a:rPr lang="en-GB" sz="1600" dirty="0">
                <a:latin typeface="XCCW Joined 1a" panose="030506020400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GB" sz="1600" b="1" dirty="0">
                <a:latin typeface="XCCW Joined 1a" panose="030506020400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more than half a term</a:t>
            </a:r>
            <a:r>
              <a:rPr lang="en-GB" sz="1600" dirty="0">
                <a:latin typeface="XCCW Joined 1a" panose="030506020400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each year. </a:t>
            </a:r>
            <a:endParaRPr lang="en-GB" sz="1400" dirty="0">
              <a:effectLst/>
              <a:latin typeface="XCCW Joined 1a" panose="030506020400000000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600" b="1" dirty="0">
              <a:latin typeface="XCCW Joined 1a" panose="03050602040000000000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latin typeface="XCCW Joined 1a" panose="030506020400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Every Day Counts!</a:t>
            </a:r>
            <a:endParaRPr lang="en-GB" sz="1400" dirty="0">
              <a:effectLst/>
              <a:latin typeface="XCCW Joined 1a" panose="030506020400000000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dirty="0">
                <a:latin typeface="XCCW Joined 1a" panose="030506020400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Good attendance is directly linked to higher achievement, strong friendships, and confidence in the classroom.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400" dirty="0">
              <a:effectLst/>
              <a:latin typeface="XCCW Joined 1a" panose="030506020400000000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latin typeface="XCCW Joined 1a" panose="030506020400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parents can help:</a:t>
            </a:r>
            <a:endParaRPr lang="en-GB" sz="1400" dirty="0">
              <a:effectLst/>
              <a:latin typeface="XCCW Joined 1a" panose="030506020400000000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dirty="0">
                <a:latin typeface="XCCW Joined 1a" panose="030506020400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 consistent morning and bedtime routines.</a:t>
            </a:r>
            <a:endParaRPr lang="en-GB" sz="1400" dirty="0">
              <a:effectLst/>
              <a:latin typeface="XCCW Joined 1a" panose="030506020400000000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dirty="0">
                <a:latin typeface="XCCW Joined 1a" panose="030506020400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Schedule medical/dental appointments outside school hours whenever possible.</a:t>
            </a:r>
            <a:endParaRPr lang="en-GB" sz="1400" dirty="0">
              <a:effectLst/>
              <a:latin typeface="XCCW Joined 1a" panose="030506020400000000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dirty="0">
                <a:latin typeface="XCCW Joined 1a" panose="030506020400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Avoid booking family holidays during term time. If parents exceed five days for holidays or illness WSCC can and will fine you. </a:t>
            </a:r>
            <a:endParaRPr lang="en-GB" sz="1400" dirty="0">
              <a:effectLst/>
              <a:latin typeface="XCCW Joined 1a" panose="030506020400000000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600" dirty="0">
                <a:latin typeface="XCCW Joined 1a" panose="030506020400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Contact us immediately if your child is reluctant to attend so we can support them and get things in place early. </a:t>
            </a:r>
            <a:endParaRPr lang="en-GB" sz="1400" dirty="0">
              <a:effectLst/>
              <a:latin typeface="XCCW Joined 1a" panose="030506020400000000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84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205" y="182880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XCCW Joined 1a" panose="03050602040000000000" pitchFamily="66" charset="0"/>
              </a:rPr>
              <a:t>Our Topics</a:t>
            </a:r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208E272-0B66-4310-8058-F9E9ACF69E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275666"/>
              </p:ext>
            </p:extLst>
          </p:nvPr>
        </p:nvGraphicFramePr>
        <p:xfrm>
          <a:off x="1145474" y="2035452"/>
          <a:ext cx="10337966" cy="3474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11400">
                  <a:extLst>
                    <a:ext uri="{9D8B030D-6E8A-4147-A177-3AD203B41FA5}">
                      <a16:colId xmlns:a16="http://schemas.microsoft.com/office/drawing/2014/main" val="3095194882"/>
                    </a:ext>
                  </a:extLst>
                </a:gridCol>
                <a:gridCol w="7526566">
                  <a:extLst>
                    <a:ext uri="{9D8B030D-6E8A-4147-A177-3AD203B41FA5}">
                      <a16:colId xmlns:a16="http://schemas.microsoft.com/office/drawing/2014/main" val="3209422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320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Autumn 1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200" dirty="0">
                          <a:latin typeface="XCCW Joined 1a" panose="03050602040000000000" pitchFamily="66" charset="0"/>
                        </a:rPr>
                        <a:t>Superheroes!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062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20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Autumn 2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200" dirty="0">
                          <a:latin typeface="XCCW Joined 1a" panose="03050602040000000000" pitchFamily="66" charset="0"/>
                        </a:rPr>
                        <a:t>Journeys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655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20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Spring 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200" dirty="0">
                          <a:latin typeface="XCCW Joined 1a" panose="03050602040000000000" pitchFamily="66" charset="0"/>
                        </a:rPr>
                        <a:t>The Great Fire of London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771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20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Spring 2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200" dirty="0">
                          <a:latin typeface="XCCW Joined 1a" panose="03050602040000000000" pitchFamily="66" charset="0"/>
                        </a:rPr>
                        <a:t>Towers, Tunnels and Turrets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3912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20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Summer 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200" dirty="0">
                          <a:latin typeface="XCCW Joined 1a" panose="03050602040000000000" pitchFamily="66" charset="0"/>
                        </a:rPr>
                        <a:t>Our Wonderful World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280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20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Summer 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200" dirty="0">
                          <a:latin typeface="XCCW Joined 1a" panose="03050602040000000000" pitchFamily="66" charset="0"/>
                        </a:rPr>
                        <a:t>Land Ahoy!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6810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6274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012" y="7729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XCCW Joined 1a" panose="03050602040000000000" pitchFamily="66" charset="0"/>
                <a:ea typeface="+mn-ea"/>
                <a:cs typeface="+mn-cs"/>
              </a:rPr>
              <a:t>Typical Italy Class Timetable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D22FE5-3DD8-4DE3-B3F2-137412A04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" y="1191154"/>
            <a:ext cx="11040036" cy="538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274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57586"/>
              </p:ext>
            </p:extLst>
          </p:nvPr>
        </p:nvGraphicFramePr>
        <p:xfrm>
          <a:off x="391886" y="472734"/>
          <a:ext cx="11471562" cy="56388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870308">
                  <a:extLst>
                    <a:ext uri="{9D8B030D-6E8A-4147-A177-3AD203B41FA5}">
                      <a16:colId xmlns:a16="http://schemas.microsoft.com/office/drawing/2014/main" val="410778127"/>
                    </a:ext>
                  </a:extLst>
                </a:gridCol>
                <a:gridCol w="2777155">
                  <a:extLst>
                    <a:ext uri="{9D8B030D-6E8A-4147-A177-3AD203B41FA5}">
                      <a16:colId xmlns:a16="http://schemas.microsoft.com/office/drawing/2014/main" val="1983045071"/>
                    </a:ext>
                  </a:extLst>
                </a:gridCol>
                <a:gridCol w="3824099">
                  <a:extLst>
                    <a:ext uri="{9D8B030D-6E8A-4147-A177-3AD203B41FA5}">
                      <a16:colId xmlns:a16="http://schemas.microsoft.com/office/drawing/2014/main" val="2517981922"/>
                    </a:ext>
                  </a:extLst>
                </a:gridCol>
              </a:tblGrid>
              <a:tr h="55361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XCCW Joined 1a" panose="03050602040000000000" pitchFamily="66" charset="0"/>
                        </a:rPr>
                        <a:t>English –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XCCW Joined 1a" panose="03050602040000000000" pitchFamily="66" charset="0"/>
                        </a:rPr>
                        <a:t>Drawing Club!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XCCW Joined 1a" panose="03050602040000000000" pitchFamily="66" charset="0"/>
                        </a:rPr>
                        <a:t>Lots of high quality texts, such as: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GB" sz="1800" dirty="0">
                          <a:effectLst/>
                          <a:latin typeface="XCCW Joined 1a" panose="03050602040000000000" pitchFamily="66" charset="0"/>
                        </a:rPr>
                        <a:t>The Colour Monster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GB" sz="1800" dirty="0">
                          <a:effectLst/>
                          <a:latin typeface="XCCW Joined 1a" panose="03050602040000000000" pitchFamily="66" charset="0"/>
                        </a:rPr>
                        <a:t>A Superhero like You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GB" sz="1800" dirty="0">
                          <a:effectLst/>
                          <a:latin typeface="XCCW Joined 1a" panose="03050602040000000000" pitchFamily="66" charset="0"/>
                        </a:rPr>
                        <a:t>Only One You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Tx/>
                        <a:buChar char="-"/>
                      </a:pPr>
                      <a:endParaRPr lang="en-GB" sz="1800" dirty="0">
                        <a:effectLst/>
                        <a:latin typeface="XCCW Joined 1a" panose="03050602040000000000" pitchFamily="66" charset="0"/>
                      </a:endParaRPr>
                    </a:p>
                    <a:p>
                      <a:pPr marL="0" indent="0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GB" sz="1800" dirty="0">
                          <a:effectLst/>
                          <a:latin typeface="XCCW Joined 1a" panose="03050602040000000000" pitchFamily="66" charset="0"/>
                        </a:rPr>
                        <a:t>Small group work, encouraging creativity and a love for writing. </a:t>
                      </a:r>
                    </a:p>
                    <a:p>
                      <a:pPr marL="0" indent="0">
                        <a:spcAft>
                          <a:spcPts val="0"/>
                        </a:spcAft>
                        <a:buFontTx/>
                        <a:buNone/>
                      </a:pPr>
                      <a:endParaRPr lang="en-GB" sz="1800" dirty="0">
                        <a:effectLst/>
                        <a:latin typeface="XCCW Joined 1a" panose="03050602040000000000" pitchFamily="66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  <a:latin typeface="XCCW Joined 1a" panose="03050602040000000000" pitchFamily="66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XCCW Joined 1a" panose="03050602040000000000" pitchFamily="66" charset="0"/>
                        </a:rPr>
                        <a:t>As we move further into Year 1, we will begin to adopt Talk 4 Writing principles into our lessons. Our focus will still be on high quality texts!</a:t>
                      </a:r>
                      <a:endParaRPr lang="en-GB" sz="2800" dirty="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XCCW Joined 1a" panose="03050602040000000000" pitchFamily="66" charset="0"/>
                        </a:rPr>
                        <a:t>Maths –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2800" dirty="0">
                        <a:effectLst/>
                        <a:latin typeface="XCCW Joined 1a" panose="03050602040000000000" pitchFamily="66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XCCW Joined 1a" panose="03050602040000000000" pitchFamily="66" charset="0"/>
                        </a:rPr>
                        <a:t>1</a:t>
                      </a:r>
                      <a:r>
                        <a:rPr lang="en-GB" sz="1800" baseline="30000" dirty="0">
                          <a:effectLst/>
                          <a:latin typeface="XCCW Joined 1a" panose="03050602040000000000" pitchFamily="66" charset="0"/>
                        </a:rPr>
                        <a:t>st</a:t>
                      </a:r>
                      <a:r>
                        <a:rPr lang="en-GB" sz="1800" dirty="0">
                          <a:effectLst/>
                          <a:latin typeface="XCCW Joined 1a" panose="03050602040000000000" pitchFamily="66" charset="0"/>
                        </a:rPr>
                        <a:t> half term: </a:t>
                      </a:r>
                      <a:endParaRPr lang="en-GB" sz="2800" dirty="0">
                        <a:effectLst/>
                        <a:latin typeface="XCCW Joined 1a" panose="03050602040000000000" pitchFamily="66" charset="0"/>
                      </a:endParaRPr>
                    </a:p>
                    <a:p>
                      <a:pPr marL="457200" lvl="0" indent="-45720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Place Value</a:t>
                      </a:r>
                    </a:p>
                    <a:p>
                      <a:pPr marL="457200" lvl="0" indent="-45720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Addition and subtraction</a:t>
                      </a:r>
                    </a:p>
                    <a:p>
                      <a:pPr marL="0" lvl="0" indent="0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dirty="0">
                        <a:effectLst/>
                        <a:latin typeface="XCCW Joined 1a" panose="03050602040000000000" pitchFamily="66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XCCW Joined 1a" panose="03050602040000000000" pitchFamily="66" charset="0"/>
                        </a:rPr>
                        <a:t>2</a:t>
                      </a:r>
                      <a:r>
                        <a:rPr lang="en-GB" sz="1800" baseline="30000" dirty="0">
                          <a:effectLst/>
                          <a:latin typeface="XCCW Joined 1a" panose="03050602040000000000" pitchFamily="66" charset="0"/>
                        </a:rPr>
                        <a:t>nd</a:t>
                      </a:r>
                      <a:r>
                        <a:rPr lang="en-GB" sz="1800" dirty="0">
                          <a:effectLst/>
                          <a:latin typeface="XCCW Joined 1a" panose="03050602040000000000" pitchFamily="66" charset="0"/>
                        </a:rPr>
                        <a:t> half term:</a:t>
                      </a:r>
                      <a:endParaRPr lang="en-GB" sz="2800" baseline="0" dirty="0">
                        <a:effectLst/>
                        <a:latin typeface="XCCW Joined 1a" panose="03050602040000000000" pitchFamily="66" charset="0"/>
                      </a:endParaRPr>
                    </a:p>
                    <a:p>
                      <a:pPr marL="457200" lvl="0" indent="-45720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Addition and subtraction</a:t>
                      </a:r>
                    </a:p>
                    <a:p>
                      <a:pPr marL="457200" lvl="0" indent="-45720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Shape</a:t>
                      </a:r>
                    </a:p>
                    <a:p>
                      <a:pPr marL="457200" lvl="0" indent="-45720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GB" sz="2000" baseline="0" dirty="0">
                        <a:effectLst/>
                        <a:latin typeface="XCCW Joined 1a" panose="03050602040000000000" pitchFamily="66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000" baseline="0" dirty="0">
                          <a:effectLst/>
                          <a:latin typeface="XCCW Joined 1a" panose="03050602040000000000" pitchFamily="66" charset="0"/>
                        </a:rPr>
                        <a:t>Mastering Number –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Daily session to develop fluency and number sense. 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XCCW Joined 1a" panose="03050602040000000000" pitchFamily="66" charset="0"/>
                        </a:rPr>
                        <a:t>Science –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2800" dirty="0">
                        <a:effectLst/>
                        <a:latin typeface="XCCW Joined 1a" panose="03050602040000000000" pitchFamily="66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XCCW Joined 1a" panose="03050602040000000000" pitchFamily="66" charset="0"/>
                        </a:rPr>
                        <a:t>1</a:t>
                      </a:r>
                      <a:r>
                        <a:rPr lang="en-GB" sz="1800" baseline="30000" dirty="0">
                          <a:effectLst/>
                          <a:latin typeface="XCCW Joined 1a" panose="03050602040000000000" pitchFamily="66" charset="0"/>
                        </a:rPr>
                        <a:t>st</a:t>
                      </a:r>
                      <a:r>
                        <a:rPr lang="en-GB" sz="1800" dirty="0">
                          <a:effectLst/>
                          <a:latin typeface="XCCW Joined 1a" panose="03050602040000000000" pitchFamily="66" charset="0"/>
                        </a:rPr>
                        <a:t> half term: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Animals including Humans – We will be describing how animals grow, understand our basic needs to survive and discuss the importance of exercise and food. </a:t>
                      </a:r>
                    </a:p>
                    <a:p>
                      <a:pPr marL="0" indent="0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1800" kern="1200" dirty="0">
                        <a:solidFill>
                          <a:schemeClr val="tx1"/>
                        </a:solidFill>
                        <a:effectLst/>
                        <a:latin typeface="XCCW Joined 1a" panose="03050602040000000000" pitchFamily="66" charset="0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XCCW Joined 1a" panose="03050602040000000000" pitchFamily="66" charset="0"/>
                        </a:rPr>
                        <a:t>2</a:t>
                      </a:r>
                      <a:r>
                        <a:rPr lang="en-GB" sz="1800" baseline="30000" dirty="0">
                          <a:effectLst/>
                          <a:latin typeface="XCCW Joined 1a" panose="03050602040000000000" pitchFamily="66" charset="0"/>
                        </a:rPr>
                        <a:t>nd</a:t>
                      </a:r>
                      <a:r>
                        <a:rPr lang="en-GB" sz="1800" dirty="0">
                          <a:effectLst/>
                          <a:latin typeface="XCCW Joined 1a" panose="03050602040000000000" pitchFamily="66" charset="0"/>
                        </a:rPr>
                        <a:t> half term: </a:t>
                      </a:r>
                    </a:p>
                    <a:p>
                      <a:pPr lvl="0"/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Seasonal changes – We will observe changes across the four seasons, and </a:t>
                      </a:r>
                    </a:p>
                    <a:p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observe and describe weather associated with the seasons.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4662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8361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658145"/>
              </p:ext>
            </p:extLst>
          </p:nvPr>
        </p:nvGraphicFramePr>
        <p:xfrm>
          <a:off x="420188" y="152400"/>
          <a:ext cx="11351623" cy="67056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994952">
                  <a:extLst>
                    <a:ext uri="{9D8B030D-6E8A-4147-A177-3AD203B41FA5}">
                      <a16:colId xmlns:a16="http://schemas.microsoft.com/office/drawing/2014/main" val="451491106"/>
                    </a:ext>
                  </a:extLst>
                </a:gridCol>
                <a:gridCol w="3572555">
                  <a:extLst>
                    <a:ext uri="{9D8B030D-6E8A-4147-A177-3AD203B41FA5}">
                      <a16:colId xmlns:a16="http://schemas.microsoft.com/office/drawing/2014/main" val="3109325004"/>
                    </a:ext>
                  </a:extLst>
                </a:gridCol>
                <a:gridCol w="3784116">
                  <a:extLst>
                    <a:ext uri="{9D8B030D-6E8A-4147-A177-3AD203B41FA5}">
                      <a16:colId xmlns:a16="http://schemas.microsoft.com/office/drawing/2014/main" val="854963350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XCCW Joined 1a" panose="03050602040000000000" pitchFamily="66" charset="0"/>
                        </a:rPr>
                        <a:t>PE –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XCCW Joined 1a" panose="03050602040000000000" pitchFamily="66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XCCW Joined 1a" panose="03050602040000000000" pitchFamily="66" charset="0"/>
                        </a:rPr>
                        <a:t>1</a:t>
                      </a:r>
                      <a:r>
                        <a:rPr lang="en-GB" sz="2000" baseline="30000" dirty="0">
                          <a:effectLst/>
                          <a:latin typeface="XCCW Joined 1a" panose="03050602040000000000" pitchFamily="66" charset="0"/>
                        </a:rPr>
                        <a:t>st</a:t>
                      </a:r>
                      <a:r>
                        <a:rPr lang="en-GB" sz="2000" dirty="0">
                          <a:effectLst/>
                          <a:latin typeface="XCCW Joined 1a" panose="03050602040000000000" pitchFamily="66" charset="0"/>
                        </a:rPr>
                        <a:t> half term: </a:t>
                      </a:r>
                    </a:p>
                    <a:p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Inside PE (MONDAY) – Dance</a:t>
                      </a:r>
                    </a:p>
                    <a:p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Outdoor PE (TUESDAY)– Core strength and balance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XCCW Joined 1a" panose="03050602040000000000" pitchFamily="66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XCCW Joined 1a" panose="03050602040000000000" pitchFamily="66" charset="0"/>
                        </a:rPr>
                        <a:t>2</a:t>
                      </a:r>
                      <a:r>
                        <a:rPr lang="en-GB" sz="2000" baseline="30000" dirty="0">
                          <a:effectLst/>
                          <a:latin typeface="XCCW Joined 1a" panose="03050602040000000000" pitchFamily="66" charset="0"/>
                        </a:rPr>
                        <a:t>nd</a:t>
                      </a:r>
                      <a:r>
                        <a:rPr lang="en-GB" sz="2000" dirty="0">
                          <a:effectLst/>
                          <a:latin typeface="XCCW Joined 1a" panose="03050602040000000000" pitchFamily="66" charset="0"/>
                        </a:rPr>
                        <a:t> half term: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Inside PE (MONDAY) – Gymnastics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Outdoor PE (WEDNESDAY)– Traveling and agility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XCCW Joined 1a" panose="03050602040000000000" pitchFamily="66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XCCW Joined 1a" panose="03050602040000000000" pitchFamily="66" charset="0"/>
                        </a:rPr>
                        <a:t>History –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XCCW Joined 1a" panose="03050602040000000000" pitchFamily="66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XCCW Joined 1a" panose="03050602040000000000" pitchFamily="66" charset="0"/>
                        </a:rPr>
                        <a:t>1st half term: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XCCW Joined 1a" panose="03050602040000000000" pitchFamily="66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XCCW Joined 1a" panose="03050602040000000000" pitchFamily="66" charset="0"/>
                        </a:rPr>
                        <a:t>Superheroes – We will compare and contrast historical superheroes!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29127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XCCW Joined 1a" panose="03050602040000000000" pitchFamily="66" charset="0"/>
                        </a:rPr>
                        <a:t>Geography –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XCCW Joined 1a" panose="03050602040000000000" pitchFamily="66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XCCW Joined 1a" panose="03050602040000000000" pitchFamily="66" charset="0"/>
                        </a:rPr>
                        <a:t>2nd half term: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XCCW Joined 1a" panose="03050602040000000000" pitchFamily="66" charset="0"/>
                        </a:rPr>
                        <a:t>Journeys – We will explore our local area by asking and answering simple questions. We will also use books and other sources of information to help us. 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Art –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2000" kern="1200" dirty="0">
                        <a:solidFill>
                          <a:schemeClr val="tx1"/>
                        </a:solidFill>
                        <a:effectLst/>
                        <a:latin typeface="XCCW Joined 1a" panose="03050602040000000000" pitchFamily="66" charset="0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1st half term: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Pop Art – We will be generating art in the style of Andy Warhol and Roy Lichtenstein.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2000" kern="1200" dirty="0">
                        <a:solidFill>
                          <a:schemeClr val="tx1"/>
                        </a:solidFill>
                        <a:effectLst/>
                        <a:latin typeface="XCCW Joined 1a" panose="03050602040000000000" pitchFamily="66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D&amp;T –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2000" kern="1200" dirty="0">
                        <a:solidFill>
                          <a:schemeClr val="tx1"/>
                        </a:solidFill>
                        <a:effectLst/>
                        <a:latin typeface="XCCW Joined 1a" panose="03050602040000000000" pitchFamily="66" charset="0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2nd half term: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We will be designing and making our own bridges. 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500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0791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913405"/>
              </p:ext>
            </p:extLst>
          </p:nvPr>
        </p:nvGraphicFramePr>
        <p:xfrm>
          <a:off x="483326" y="578826"/>
          <a:ext cx="11064239" cy="43891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782388">
                  <a:extLst>
                    <a:ext uri="{9D8B030D-6E8A-4147-A177-3AD203B41FA5}">
                      <a16:colId xmlns:a16="http://schemas.microsoft.com/office/drawing/2014/main" val="4074549900"/>
                    </a:ext>
                  </a:extLst>
                </a:gridCol>
                <a:gridCol w="2547257">
                  <a:extLst>
                    <a:ext uri="{9D8B030D-6E8A-4147-A177-3AD203B41FA5}">
                      <a16:colId xmlns:a16="http://schemas.microsoft.com/office/drawing/2014/main" val="2037215519"/>
                    </a:ext>
                  </a:extLst>
                </a:gridCol>
                <a:gridCol w="2456061">
                  <a:extLst>
                    <a:ext uri="{9D8B030D-6E8A-4147-A177-3AD203B41FA5}">
                      <a16:colId xmlns:a16="http://schemas.microsoft.com/office/drawing/2014/main" val="1535422114"/>
                    </a:ext>
                  </a:extLst>
                </a:gridCol>
                <a:gridCol w="3278533">
                  <a:extLst>
                    <a:ext uri="{9D8B030D-6E8A-4147-A177-3AD203B41FA5}">
                      <a16:colId xmlns:a16="http://schemas.microsoft.com/office/drawing/2014/main" val="16638026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XCCW Joined 1a" panose="03050602040000000000" pitchFamily="66" charset="0"/>
                        </a:rPr>
                        <a:t>RE –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2400" dirty="0">
                        <a:effectLst/>
                        <a:latin typeface="XCCW Joined 1a" panose="03050602040000000000" pitchFamily="66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XCCW Joined 1a" panose="03050602040000000000" pitchFamily="66" charset="0"/>
                        </a:rPr>
                        <a:t>1</a:t>
                      </a:r>
                      <a:r>
                        <a:rPr lang="en-GB" sz="2400" baseline="30000" dirty="0">
                          <a:effectLst/>
                          <a:latin typeface="XCCW Joined 1a" panose="03050602040000000000" pitchFamily="66" charset="0"/>
                        </a:rPr>
                        <a:t>st</a:t>
                      </a:r>
                      <a:r>
                        <a:rPr lang="en-GB" sz="2400" dirty="0">
                          <a:effectLst/>
                          <a:latin typeface="XCCW Joined 1a" panose="03050602040000000000" pitchFamily="66" charset="0"/>
                        </a:rPr>
                        <a:t> half term: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XCCW Joined 1a" panose="03050602040000000000" pitchFamily="66" charset="0"/>
                        </a:rPr>
                        <a:t>Creation –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Who made the world?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2400" dirty="0">
                        <a:effectLst/>
                        <a:latin typeface="XCCW Joined 1a" panose="03050602040000000000" pitchFamily="66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400" dirty="0">
                          <a:effectLst/>
                          <a:latin typeface="XCCW Joined 1a" panose="03050602040000000000" pitchFamily="66" charset="0"/>
                        </a:rPr>
                        <a:t>2</a:t>
                      </a:r>
                      <a:r>
                        <a:rPr lang="en-GB" sz="2400" baseline="30000" dirty="0">
                          <a:effectLst/>
                          <a:latin typeface="XCCW Joined 1a" panose="03050602040000000000" pitchFamily="66" charset="0"/>
                        </a:rPr>
                        <a:t>nd</a:t>
                      </a:r>
                      <a:r>
                        <a:rPr lang="en-GB" sz="2400" dirty="0">
                          <a:effectLst/>
                          <a:latin typeface="XCCW Joined 1a" panose="03050602040000000000" pitchFamily="66" charset="0"/>
                        </a:rPr>
                        <a:t> half term: Incarnation -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Why does Christmas matter to Christians?</a:t>
                      </a:r>
                      <a:endParaRPr lang="en-GB" sz="1800" kern="1200" dirty="0">
                        <a:solidFill>
                          <a:schemeClr val="tx1"/>
                        </a:solidFill>
                        <a:effectLst/>
                        <a:latin typeface="XCCW Joined 1a" panose="03050602040000000000" pitchFamily="66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GB" sz="2400" dirty="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XCCW Joined 1a" panose="03050602040000000000" pitchFamily="66" charset="0"/>
                        </a:rPr>
                        <a:t>Music –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XCCW Joined 1a" panose="03050602040000000000" pitchFamily="66" charset="0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XCCW Joined 1a" panose="03050602040000000000" pitchFamily="66" charset="0"/>
                        </a:rPr>
                        <a:t>1</a:t>
                      </a:r>
                      <a:r>
                        <a:rPr lang="en-GB" sz="2400" baseline="30000" dirty="0">
                          <a:effectLst/>
                          <a:latin typeface="XCCW Joined 1a" panose="03050602040000000000" pitchFamily="66" charset="0"/>
                        </a:rPr>
                        <a:t>st</a:t>
                      </a:r>
                      <a:r>
                        <a:rPr lang="en-GB" sz="2400" dirty="0">
                          <a:effectLst/>
                          <a:latin typeface="XCCW Joined 1a" panose="03050602040000000000" pitchFamily="66" charset="0"/>
                        </a:rPr>
                        <a:t> half term: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2400" dirty="0">
                        <a:effectLst/>
                        <a:latin typeface="XCCW Joined 1a" panose="03050602040000000000" pitchFamily="66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XCCW Joined 1a" panose="03050602040000000000" pitchFamily="66" charset="0"/>
                        </a:rPr>
                        <a:t>2</a:t>
                      </a:r>
                      <a:r>
                        <a:rPr lang="en-GB" sz="2400" baseline="30000" dirty="0">
                          <a:effectLst/>
                          <a:latin typeface="XCCW Joined 1a" panose="03050602040000000000" pitchFamily="66" charset="0"/>
                        </a:rPr>
                        <a:t>nd</a:t>
                      </a:r>
                      <a:r>
                        <a:rPr lang="en-GB" sz="2400" dirty="0">
                          <a:effectLst/>
                          <a:latin typeface="XCCW Joined 1a" panose="03050602040000000000" pitchFamily="66" charset="0"/>
                        </a:rPr>
                        <a:t> half term: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We will be practising and performing our songs for our Christmas performance!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XCCW Joined 1a" panose="03050602040000000000" pitchFamily="66" charset="0"/>
                        </a:rPr>
                        <a:t>Computing –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2400" dirty="0">
                        <a:effectLst/>
                        <a:latin typeface="XCCW Joined 1a" panose="03050602040000000000" pitchFamily="66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effectLst/>
                          <a:latin typeface="XCCW Joined 1a" panose="03050602040000000000" pitchFamily="66" charset="0"/>
                        </a:rPr>
                        <a:t>1</a:t>
                      </a:r>
                      <a:r>
                        <a:rPr lang="en-GB" sz="2400" baseline="30000" dirty="0">
                          <a:effectLst/>
                          <a:latin typeface="XCCW Joined 1a" panose="03050602040000000000" pitchFamily="66" charset="0"/>
                        </a:rPr>
                        <a:t>st</a:t>
                      </a:r>
                      <a:r>
                        <a:rPr lang="en-GB" sz="2400" dirty="0">
                          <a:effectLst/>
                          <a:latin typeface="XCCW Joined 1a" panose="03050602040000000000" pitchFamily="66" charset="0"/>
                        </a:rPr>
                        <a:t> half term: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Online safety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kern="1200" dirty="0">
                        <a:solidFill>
                          <a:schemeClr val="tx1"/>
                        </a:solidFill>
                        <a:effectLst/>
                        <a:latin typeface="XCCW Joined 1a" panose="03050602040000000000" pitchFamily="66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effectLst/>
                          <a:latin typeface="XCCW Joined 1a" panose="03050602040000000000" pitchFamily="66" charset="0"/>
                        </a:rPr>
                        <a:t>2</a:t>
                      </a:r>
                      <a:r>
                        <a:rPr lang="en-GB" sz="2400" baseline="30000" dirty="0">
                          <a:effectLst/>
                          <a:latin typeface="XCCW Joined 1a" panose="03050602040000000000" pitchFamily="66" charset="0"/>
                        </a:rPr>
                        <a:t>nd</a:t>
                      </a:r>
                      <a:r>
                        <a:rPr lang="en-GB" sz="2400" dirty="0">
                          <a:effectLst/>
                          <a:latin typeface="XCCW Joined 1a" panose="03050602040000000000" pitchFamily="66" charset="0"/>
                        </a:rPr>
                        <a:t> half term: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Coding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2400" dirty="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kern="1200" dirty="0">
                          <a:effectLst/>
                          <a:latin typeface="XCCW Joined 1a" panose="03050602040000000000" pitchFamily="66" charset="0"/>
                        </a:rPr>
                        <a:t>RHE</a:t>
                      </a:r>
                      <a:r>
                        <a:rPr lang="en-GB" sz="2400" kern="1200" baseline="0" dirty="0">
                          <a:effectLst/>
                          <a:latin typeface="XCCW Joined 1a" panose="03050602040000000000" pitchFamily="66" charset="0"/>
                        </a:rPr>
                        <a:t> – </a:t>
                      </a:r>
                    </a:p>
                    <a:p>
                      <a:endParaRPr lang="en-GB" sz="2400" kern="1200" baseline="0" dirty="0">
                        <a:effectLst/>
                        <a:latin typeface="XCCW Joined 1a" panose="03050602040000000000" pitchFamily="66" charset="0"/>
                      </a:endParaRPr>
                    </a:p>
                    <a:p>
                      <a:r>
                        <a:rPr lang="en-GB" sz="2400" kern="1200" dirty="0">
                          <a:effectLst/>
                          <a:latin typeface="XCCW Joined 1a" panose="03050602040000000000" pitchFamily="66" charset="0"/>
                        </a:rPr>
                        <a:t>1</a:t>
                      </a:r>
                      <a:r>
                        <a:rPr lang="en-GB" sz="2400" kern="1200" baseline="30000" dirty="0">
                          <a:effectLst/>
                          <a:latin typeface="XCCW Joined 1a" panose="03050602040000000000" pitchFamily="66" charset="0"/>
                        </a:rPr>
                        <a:t>st</a:t>
                      </a:r>
                      <a:r>
                        <a:rPr lang="en-GB" sz="2400" kern="1200" dirty="0">
                          <a:effectLst/>
                          <a:latin typeface="XCCW Joined 1a" panose="03050602040000000000" pitchFamily="66" charset="0"/>
                        </a:rPr>
                        <a:t> half term: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Physical health and wellbeing – Fun times</a:t>
                      </a:r>
                    </a:p>
                    <a:p>
                      <a:endParaRPr lang="en-GB" sz="2400" kern="1200" dirty="0">
                        <a:effectLst/>
                        <a:latin typeface="XCCW Joined 1a" panose="03050602040000000000" pitchFamily="66" charset="0"/>
                      </a:endParaRPr>
                    </a:p>
                    <a:p>
                      <a:r>
                        <a:rPr lang="en-GB" sz="2400" kern="1200" dirty="0">
                          <a:effectLst/>
                          <a:latin typeface="XCCW Joined 1a" panose="03050602040000000000" pitchFamily="66" charset="0"/>
                        </a:rPr>
                        <a:t>2</a:t>
                      </a:r>
                      <a:r>
                        <a:rPr lang="en-GB" sz="2400" kern="1200" baseline="30000" dirty="0">
                          <a:effectLst/>
                          <a:latin typeface="XCCW Joined 1a" panose="03050602040000000000" pitchFamily="66" charset="0"/>
                        </a:rPr>
                        <a:t>nd</a:t>
                      </a:r>
                      <a:r>
                        <a:rPr lang="en-GB" sz="2400" kern="1200" dirty="0">
                          <a:effectLst/>
                          <a:latin typeface="XCCW Joined 1a" panose="03050602040000000000" pitchFamily="66" charset="0"/>
                        </a:rPr>
                        <a:t> half term: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Keeping safe and managing risk</a:t>
                      </a:r>
                    </a:p>
                    <a:p>
                      <a:endParaRPr lang="en-GB" sz="2400" kern="1200" dirty="0">
                        <a:effectLst/>
                        <a:latin typeface="XCCW Joined 1a" panose="03050602040000000000" pitchFamily="66" charset="0"/>
                      </a:endParaRP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Please note that all RHE lessons follow our curriculum and 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are age-appropriate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6174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0111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22366" y="0"/>
            <a:ext cx="10515600" cy="1325563"/>
          </a:xfrm>
        </p:spPr>
        <p:txBody>
          <a:bodyPr/>
          <a:lstStyle/>
          <a:p>
            <a:pPr algn="ctr"/>
            <a:r>
              <a:rPr lang="en-GB" sz="45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XCCW Joined 1a" panose="03050602040000000000" pitchFamily="66" charset="0"/>
                <a:ea typeface="+mn-ea"/>
                <a:cs typeface="+mn-cs"/>
              </a:rPr>
              <a:t>Routines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177398"/>
              </p:ext>
            </p:extLst>
          </p:nvPr>
        </p:nvGraphicFramePr>
        <p:xfrm>
          <a:off x="423949" y="909320"/>
          <a:ext cx="11312433" cy="58044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61114">
                  <a:extLst>
                    <a:ext uri="{9D8B030D-6E8A-4147-A177-3AD203B41FA5}">
                      <a16:colId xmlns:a16="http://schemas.microsoft.com/office/drawing/2014/main" val="81210435"/>
                    </a:ext>
                  </a:extLst>
                </a:gridCol>
                <a:gridCol w="3380508">
                  <a:extLst>
                    <a:ext uri="{9D8B030D-6E8A-4147-A177-3AD203B41FA5}">
                      <a16:colId xmlns:a16="http://schemas.microsoft.com/office/drawing/2014/main" val="1973247733"/>
                    </a:ext>
                  </a:extLst>
                </a:gridCol>
                <a:gridCol w="3770811">
                  <a:extLst>
                    <a:ext uri="{9D8B030D-6E8A-4147-A177-3AD203B41FA5}">
                      <a16:colId xmlns:a16="http://schemas.microsoft.com/office/drawing/2014/main" val="3000991530"/>
                    </a:ext>
                  </a:extLst>
                </a:gridCol>
              </a:tblGrid>
              <a:tr h="356636">
                <a:tc>
                  <a:txBody>
                    <a:bodyPr/>
                    <a:lstStyle/>
                    <a:p>
                      <a:r>
                        <a:rPr lang="en-GB" dirty="0" err="1">
                          <a:latin typeface="XCCW Joined 1a" panose="03050602040000000000" pitchFamily="66" charset="0"/>
                        </a:rPr>
                        <a:t>Numbots</a:t>
                      </a:r>
                      <a:endParaRPr lang="en-GB" dirty="0">
                        <a:latin typeface="XCCW Joined 1a" panose="03050602040000000000" pitchFamily="66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XCCW Joined 1a" panose="03050602040000000000" pitchFamily="66" charset="0"/>
                        </a:rPr>
                        <a:t>Reading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XCCW Joined 1a" panose="03050602040000000000" pitchFamily="66" charset="0"/>
                        </a:rPr>
                        <a:t>Reading Logs</a:t>
                      </a:r>
                      <a:endParaRPr lang="en-GB" dirty="0">
                        <a:latin typeface="XCCW Joined 1a" panose="03050602040000000000" pitchFamily="66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955372"/>
                  </a:ext>
                </a:extLst>
              </a:tr>
              <a:tr h="5438704">
                <a:tc>
                  <a:txBody>
                    <a:bodyPr/>
                    <a:lstStyle/>
                    <a:p>
                      <a:r>
                        <a:rPr lang="en-GB" dirty="0">
                          <a:latin typeface="XCCW Joined 1a" panose="03050602040000000000" pitchFamily="66" charset="0"/>
                        </a:rPr>
                        <a:t>There will be an increased focus on number facts this year. </a:t>
                      </a:r>
                    </a:p>
                    <a:p>
                      <a:endParaRPr lang="en-GB" baseline="0" dirty="0">
                        <a:latin typeface="XCCW Joined 1a" panose="03050602040000000000" pitchFamily="66" charset="0"/>
                      </a:endParaRPr>
                    </a:p>
                    <a:p>
                      <a:r>
                        <a:rPr lang="en-GB" baseline="0" dirty="0">
                          <a:latin typeface="XCCW Joined 1a" panose="03050602040000000000" pitchFamily="66" charset="0"/>
                        </a:rPr>
                        <a:t>We will be participating in daily fluency sessions, called Mastering Number. </a:t>
                      </a:r>
                    </a:p>
                    <a:p>
                      <a:endParaRPr lang="en-GB" baseline="0" dirty="0">
                        <a:latin typeface="XCCW Joined 1a" panose="03050602040000000000" pitchFamily="66" charset="0"/>
                      </a:endParaRPr>
                    </a:p>
                    <a:p>
                      <a:endParaRPr lang="en-GB" baseline="0" dirty="0">
                        <a:latin typeface="XCCW Joined 1a" panose="03050602040000000000" pitchFamily="66" charset="0"/>
                      </a:endParaRPr>
                    </a:p>
                    <a:p>
                      <a:r>
                        <a:rPr lang="en-GB" baseline="0" dirty="0">
                          <a:latin typeface="XCCW Joined 1a" panose="03050602040000000000" pitchFamily="66" charset="0"/>
                        </a:rPr>
                        <a:t>Please practise </a:t>
                      </a:r>
                      <a:r>
                        <a:rPr lang="en-GB" baseline="0" dirty="0" err="1">
                          <a:latin typeface="XCCW Joined 1a" panose="03050602040000000000" pitchFamily="66" charset="0"/>
                        </a:rPr>
                        <a:t>Numbots</a:t>
                      </a:r>
                      <a:r>
                        <a:rPr lang="en-GB" baseline="0" dirty="0">
                          <a:latin typeface="XCCW Joined 1a" panose="03050602040000000000" pitchFamily="66" charset="0"/>
                        </a:rPr>
                        <a:t> with your children at home, so that they can earn certificates and move up on our leader board!</a:t>
                      </a:r>
                    </a:p>
                    <a:p>
                      <a:endParaRPr lang="en-GB" dirty="0">
                        <a:latin typeface="XCCW Joined 1a" panose="03050602040000000000" pitchFamily="66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XCCW Joined 1a" panose="03050602040000000000" pitchFamily="66" charset="0"/>
                        </a:rPr>
                        <a:t>Please ensure that you are reading with you child at least</a:t>
                      </a:r>
                      <a:r>
                        <a:rPr lang="en-GB" baseline="0" dirty="0">
                          <a:latin typeface="XCCW Joined 1a" panose="03050602040000000000" pitchFamily="66" charset="0"/>
                        </a:rPr>
                        <a:t> 3 times a week. </a:t>
                      </a:r>
                    </a:p>
                    <a:p>
                      <a:endParaRPr lang="en-GB" baseline="0" dirty="0">
                        <a:latin typeface="XCCW Joined 1a" panose="03050602040000000000" pitchFamily="66" charset="0"/>
                      </a:endParaRPr>
                    </a:p>
                    <a:p>
                      <a:r>
                        <a:rPr lang="en-GB" baseline="0" dirty="0">
                          <a:latin typeface="XCCW Joined 1a" panose="03050602040000000000" pitchFamily="66" charset="0"/>
                        </a:rPr>
                        <a:t>It is so important that they are practising their reading at home, as well as at school.</a:t>
                      </a:r>
                      <a:endParaRPr lang="en-GB" dirty="0">
                        <a:latin typeface="XCCW Joined 1a" panose="03050602040000000000" pitchFamily="66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XCCW Joined 1a" panose="03050602040000000000" pitchFamily="66" charset="0"/>
                        </a:rPr>
                        <a:t>Reading logs will be collected in and</a:t>
                      </a:r>
                      <a:r>
                        <a:rPr lang="en-GB" baseline="0" dirty="0">
                          <a:latin typeface="XCCW Joined 1a" panose="03050602040000000000" pitchFamily="66" charset="0"/>
                        </a:rPr>
                        <a:t> checked everyday. </a:t>
                      </a:r>
                    </a:p>
                    <a:p>
                      <a:endParaRPr lang="en-GB" baseline="0" dirty="0">
                        <a:latin typeface="XCCW Joined 1a" panose="03050602040000000000" pitchFamily="66" charset="0"/>
                      </a:endParaRPr>
                    </a:p>
                    <a:p>
                      <a:r>
                        <a:rPr lang="en-GB" baseline="0" dirty="0">
                          <a:latin typeface="XCCW Joined 1a" panose="03050602040000000000" pitchFamily="66" charset="0"/>
                        </a:rPr>
                        <a:t>Dojos will be awarded for children who are reading at home. </a:t>
                      </a:r>
                    </a:p>
                    <a:p>
                      <a:endParaRPr lang="en-GB" baseline="0" dirty="0">
                        <a:latin typeface="XCCW Joined 1a" panose="03050602040000000000" pitchFamily="66" charset="0"/>
                      </a:endParaRPr>
                    </a:p>
                    <a:p>
                      <a:r>
                        <a:rPr lang="en-GB" baseline="0" dirty="0">
                          <a:latin typeface="XCCW Joined 1a" panose="03050602040000000000" pitchFamily="66" charset="0"/>
                        </a:rPr>
                        <a:t>Please ensure that reading is recorded in logs. </a:t>
                      </a:r>
                      <a:endParaRPr lang="en-GB" dirty="0">
                        <a:latin typeface="XCCW Joined 1a" panose="03050602040000000000" pitchFamily="66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654246"/>
                  </a:ext>
                </a:extLst>
              </a:tr>
            </a:tbl>
          </a:graphicData>
        </a:graphic>
      </p:graphicFrame>
      <p:pic>
        <p:nvPicPr>
          <p:cNvPr id="1030" name="Picture 6" descr="Benefits of Reading - My Pen My Frie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7076" y="5504256"/>
            <a:ext cx="1914064" cy="117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794" y="5346952"/>
            <a:ext cx="2831059" cy="96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37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82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XCCW Joined 1a" panose="03050602040000000000" pitchFamily="66" charset="0"/>
              </a:rPr>
              <a:t>Routines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459249"/>
              </p:ext>
            </p:extLst>
          </p:nvPr>
        </p:nvGraphicFramePr>
        <p:xfrm>
          <a:off x="627017" y="1507808"/>
          <a:ext cx="11430000" cy="3444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51314">
                  <a:extLst>
                    <a:ext uri="{9D8B030D-6E8A-4147-A177-3AD203B41FA5}">
                      <a16:colId xmlns:a16="http://schemas.microsoft.com/office/drawing/2014/main" val="2103358280"/>
                    </a:ext>
                  </a:extLst>
                </a:gridCol>
                <a:gridCol w="2935581">
                  <a:extLst>
                    <a:ext uri="{9D8B030D-6E8A-4147-A177-3AD203B41FA5}">
                      <a16:colId xmlns:a16="http://schemas.microsoft.com/office/drawing/2014/main" val="1246799607"/>
                    </a:ext>
                  </a:extLst>
                </a:gridCol>
                <a:gridCol w="6143105">
                  <a:extLst>
                    <a:ext uri="{9D8B030D-6E8A-4147-A177-3AD203B41FA5}">
                      <a16:colId xmlns:a16="http://schemas.microsoft.com/office/drawing/2014/main" val="1706604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 b="1" dirty="0">
                          <a:latin typeface="XCCW Joined 1a" panose="03050602040000000000" pitchFamily="66" charset="0"/>
                        </a:rPr>
                        <a:t>Water</a:t>
                      </a:r>
                      <a:r>
                        <a:rPr lang="en-GB" sz="2000" b="1" baseline="0" dirty="0">
                          <a:latin typeface="XCCW Joined 1a" panose="03050602040000000000" pitchFamily="66" charset="0"/>
                        </a:rPr>
                        <a:t> Bottle</a:t>
                      </a:r>
                    </a:p>
                    <a:p>
                      <a:r>
                        <a:rPr lang="en-GB" sz="2000" baseline="0" dirty="0">
                          <a:latin typeface="XCCW Joined 1a" panose="03050602040000000000" pitchFamily="66" charset="0"/>
                        </a:rPr>
                        <a:t>Please ensure that your child has their water bottle with them each day. </a:t>
                      </a:r>
                      <a:endParaRPr lang="en-GB" sz="2000" dirty="0">
                        <a:latin typeface="XCCW Joined 1a" panose="03050602040000000000" pitchFamily="66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latin typeface="XCCW Joined 1a" panose="03050602040000000000" pitchFamily="66" charset="0"/>
                        </a:rPr>
                        <a:t>Snack</a:t>
                      </a:r>
                      <a:r>
                        <a:rPr lang="en-GB" sz="2000" dirty="0">
                          <a:latin typeface="XCCW Joined 1a" panose="03050602040000000000" pitchFamily="66" charset="0"/>
                        </a:rPr>
                        <a:t> </a:t>
                      </a:r>
                    </a:p>
                    <a:p>
                      <a:r>
                        <a:rPr lang="en-GB" sz="2000" dirty="0">
                          <a:latin typeface="XCCW Joined 1a" panose="03050602040000000000" pitchFamily="66" charset="0"/>
                        </a:rPr>
                        <a:t>Please ensure</a:t>
                      </a:r>
                      <a:r>
                        <a:rPr lang="en-GB" sz="2000" baseline="0" dirty="0">
                          <a:latin typeface="XCCW Joined 1a" panose="03050602040000000000" pitchFamily="66" charset="0"/>
                        </a:rPr>
                        <a:t> that your child comes to school with a piece of fruit or vegetable or a cereal bar. </a:t>
                      </a:r>
                    </a:p>
                    <a:p>
                      <a:endParaRPr lang="en-GB" sz="2000" baseline="0" dirty="0">
                        <a:latin typeface="XCCW Joined 1a" panose="03050602040000000000" pitchFamily="66" charset="0"/>
                      </a:endParaRPr>
                    </a:p>
                    <a:p>
                      <a:r>
                        <a:rPr lang="en-GB" sz="2000" baseline="0" dirty="0">
                          <a:latin typeface="XCCW Joined 1a" panose="03050602040000000000" pitchFamily="66" charset="0"/>
                        </a:rPr>
                        <a:t>Please also note that we are a nut-free school. </a:t>
                      </a:r>
                      <a:endParaRPr lang="en-GB" sz="2000" dirty="0">
                        <a:latin typeface="XCCW Joined 1a" panose="03050602040000000000" pitchFamily="66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latin typeface="XCCW Joined 1a" panose="03050602040000000000" pitchFamily="66" charset="0"/>
                        </a:rPr>
                        <a:t>Homework</a:t>
                      </a:r>
                    </a:p>
                    <a:p>
                      <a:r>
                        <a:rPr lang="en-GB" sz="2000" dirty="0">
                          <a:latin typeface="XCCW Joined 1a" panose="03050602040000000000" pitchFamily="66" charset="0"/>
                        </a:rPr>
                        <a:t>The</a:t>
                      </a:r>
                      <a:r>
                        <a:rPr lang="en-GB" sz="2000" baseline="0" dirty="0">
                          <a:latin typeface="XCCW Joined 1a" panose="03050602040000000000" pitchFamily="66" charset="0"/>
                        </a:rPr>
                        <a:t> homework grid will be available through Google Classroom. </a:t>
                      </a:r>
                    </a:p>
                    <a:p>
                      <a:endParaRPr lang="en-GB" sz="2000" baseline="0" dirty="0">
                        <a:latin typeface="XCCW Joined 1a" panose="03050602040000000000" pitchFamily="66" charset="0"/>
                      </a:endParaRPr>
                    </a:p>
                    <a:p>
                      <a:r>
                        <a:rPr lang="en-GB" sz="2000" baseline="0" dirty="0">
                          <a:latin typeface="XCCW Joined 1a" panose="03050602040000000000" pitchFamily="66" charset="0"/>
                        </a:rPr>
                        <a:t>I have also sent out a hard copy. </a:t>
                      </a:r>
                    </a:p>
                    <a:p>
                      <a:endParaRPr lang="en-GB" sz="2000" baseline="0" dirty="0">
                        <a:latin typeface="XCCW Joined 1a" panose="03050602040000000000" pitchFamily="66" charset="0"/>
                      </a:endParaRPr>
                    </a:p>
                    <a:p>
                      <a:r>
                        <a:rPr lang="en-GB" sz="2000" baseline="0" dirty="0">
                          <a:latin typeface="XCCW Joined 1a" panose="03050602040000000000" pitchFamily="66" charset="0"/>
                        </a:rPr>
                        <a:t>Please submit your child’s learning through GC or through the class email:</a:t>
                      </a:r>
                    </a:p>
                    <a:p>
                      <a:endParaRPr lang="en-GB" sz="2000" baseline="0" dirty="0">
                        <a:latin typeface="XCCW Joined 1a" panose="03050602040000000000" pitchFamily="66" charset="0"/>
                      </a:endParaRPr>
                    </a:p>
                    <a:p>
                      <a:r>
                        <a:rPr lang="en-GB" sz="2000" baseline="0" dirty="0">
                          <a:latin typeface="XCCW Joined 1a" panose="03050602040000000000" pitchFamily="66" charset="0"/>
                        </a:rPr>
                        <a:t>italy@stmarysprimarypulborough.co.uk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9794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020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3749367" y="567006"/>
            <a:ext cx="10515600" cy="5915855"/>
          </a:xfrm>
        </p:spPr>
        <p:txBody>
          <a:bodyPr vert="vert270">
            <a:normAutofit/>
          </a:bodyPr>
          <a:lstStyle/>
          <a:p>
            <a:pPr algn="ctr"/>
            <a:r>
              <a:rPr lang="en-GB" sz="49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XCCW Joined 1a" panose="03050602040000000000" pitchFamily="66" charset="0"/>
              </a:rPr>
              <a:t>Homework</a:t>
            </a:r>
            <a:br>
              <a:rPr lang="en-GB" sz="49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XCCW Joined 1a" panose="03050602040000000000" pitchFamily="66" charset="0"/>
              </a:rPr>
            </a:br>
            <a:endParaRPr lang="en-GB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430216"/>
            <a:ext cx="10626969" cy="5052646"/>
          </a:xfrm>
        </p:spPr>
        <p:txBody>
          <a:bodyPr>
            <a:normAutofit/>
          </a:bodyPr>
          <a:lstStyle/>
          <a:p>
            <a:pPr marL="137160" indent="0">
              <a:lnSpc>
                <a:spcPct val="80000"/>
              </a:lnSpc>
              <a:buClr>
                <a:schemeClr val="tx1">
                  <a:shade val="95000"/>
                </a:schemeClr>
              </a:buClr>
              <a:buNone/>
              <a:defRPr/>
            </a:pPr>
            <a:endParaRPr lang="en-GB" altLang="en-US" dirty="0">
              <a:latin typeface="Calibri" pitchFamily="34" charset="0"/>
            </a:endParaRPr>
          </a:p>
          <a:p>
            <a:pPr marL="137160" indent="0">
              <a:lnSpc>
                <a:spcPct val="80000"/>
              </a:lnSpc>
              <a:buClr>
                <a:schemeClr val="tx1">
                  <a:shade val="95000"/>
                </a:schemeClr>
              </a:buClr>
              <a:buNone/>
              <a:defRPr/>
            </a:pPr>
            <a:endParaRPr lang="en-GB" altLang="en-US" dirty="0">
              <a:latin typeface="Calibri" pitchFamily="34" charset="0"/>
            </a:endParaRP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CF4197-25CF-4085-A814-0B961A5C2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8820" y="567005"/>
            <a:ext cx="9994825" cy="591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619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304" y="0"/>
            <a:ext cx="10515600" cy="1325563"/>
          </a:xfrm>
        </p:spPr>
        <p:txBody>
          <a:bodyPr/>
          <a:lstStyle/>
          <a:p>
            <a:pPr algn="ctr"/>
            <a:r>
              <a:rPr lang="en-GB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XCCW Joined 1a" panose="03050602040000000000" pitchFamily="66" charset="0"/>
              </a:rPr>
              <a:t>Behaviour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993173"/>
              </p:ext>
            </p:extLst>
          </p:nvPr>
        </p:nvGraphicFramePr>
        <p:xfrm>
          <a:off x="596536" y="2008163"/>
          <a:ext cx="10998928" cy="3474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9732">
                  <a:extLst>
                    <a:ext uri="{9D8B030D-6E8A-4147-A177-3AD203B41FA5}">
                      <a16:colId xmlns:a16="http://schemas.microsoft.com/office/drawing/2014/main" val="141311240"/>
                    </a:ext>
                  </a:extLst>
                </a:gridCol>
                <a:gridCol w="2749732">
                  <a:extLst>
                    <a:ext uri="{9D8B030D-6E8A-4147-A177-3AD203B41FA5}">
                      <a16:colId xmlns:a16="http://schemas.microsoft.com/office/drawing/2014/main" val="3110292203"/>
                    </a:ext>
                  </a:extLst>
                </a:gridCol>
                <a:gridCol w="2749732">
                  <a:extLst>
                    <a:ext uri="{9D8B030D-6E8A-4147-A177-3AD203B41FA5}">
                      <a16:colId xmlns:a16="http://schemas.microsoft.com/office/drawing/2014/main" val="491030618"/>
                    </a:ext>
                  </a:extLst>
                </a:gridCol>
                <a:gridCol w="2749732">
                  <a:extLst>
                    <a:ext uri="{9D8B030D-6E8A-4147-A177-3AD203B41FA5}">
                      <a16:colId xmlns:a16="http://schemas.microsoft.com/office/drawing/2014/main" val="3103956874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en-GB" sz="2400" dirty="0">
                          <a:latin typeface="XCCW Joined 1a" panose="03050602040000000000"/>
                        </a:rPr>
                        <a:t>Positive behaviour management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742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XCCW Joined 1a" panose="03050602040000000000"/>
                        </a:rPr>
                        <a:t>Lots</a:t>
                      </a:r>
                      <a:r>
                        <a:rPr lang="en-GB" sz="2400" baseline="0" dirty="0">
                          <a:latin typeface="XCCW Joined 1a" panose="03050602040000000000"/>
                        </a:rPr>
                        <a:t> of praise!</a:t>
                      </a:r>
                    </a:p>
                    <a:p>
                      <a:endParaRPr lang="en-GB" sz="2400" baseline="0" dirty="0">
                        <a:latin typeface="XCCW Joined 1a" panose="03050602040000000000"/>
                      </a:endParaRPr>
                    </a:p>
                    <a:p>
                      <a:r>
                        <a:rPr lang="en-GB" sz="2400" baseline="0" dirty="0">
                          <a:latin typeface="XCCW Joined 1a" panose="03050602040000000000"/>
                        </a:rPr>
                        <a:t>Verbal and rewards – dojos, stickers and raffle tickets. </a:t>
                      </a:r>
                      <a:endParaRPr lang="en-GB" sz="2400" dirty="0">
                        <a:latin typeface="XCCW Joined 1a" panose="0305060204000000000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XCCW Joined 1a" panose="03050602040000000000"/>
                        </a:rPr>
                        <a:t>End of week</a:t>
                      </a:r>
                      <a:r>
                        <a:rPr lang="en-GB" sz="2400" baseline="0" dirty="0">
                          <a:latin typeface="XCCW Joined 1a" panose="03050602040000000000"/>
                        </a:rPr>
                        <a:t> certificates – </a:t>
                      </a:r>
                    </a:p>
                    <a:p>
                      <a:endParaRPr lang="en-GB" sz="2400" baseline="0" dirty="0">
                        <a:latin typeface="XCCW Joined 1a" panose="03050602040000000000"/>
                      </a:endParaRPr>
                    </a:p>
                    <a:p>
                      <a:r>
                        <a:rPr lang="en-GB" sz="2400" baseline="0" dirty="0">
                          <a:latin typeface="XCCW Joined 1a" panose="03050602040000000000"/>
                        </a:rPr>
                        <a:t>Dojo champion</a:t>
                      </a:r>
                    </a:p>
                    <a:p>
                      <a:r>
                        <a:rPr lang="en-GB" sz="2400" baseline="0" dirty="0">
                          <a:latin typeface="XCCW Joined 1a" panose="03050602040000000000"/>
                        </a:rPr>
                        <a:t>Star of the week</a:t>
                      </a:r>
                      <a:endParaRPr lang="en-GB" sz="2400" dirty="0">
                        <a:latin typeface="XCCW Joined 1a" panose="0305060204000000000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XCCW Joined 1a" panose="03050602040000000000"/>
                        </a:rPr>
                        <a:t>Badges – </a:t>
                      </a:r>
                    </a:p>
                    <a:p>
                      <a:endParaRPr lang="en-GB" sz="2400" dirty="0">
                        <a:latin typeface="XCCW Joined 1a" panose="03050602040000000000"/>
                      </a:endParaRPr>
                    </a:p>
                    <a:p>
                      <a:r>
                        <a:rPr lang="en-GB" sz="2400" dirty="0">
                          <a:latin typeface="XCCW Joined 1a" panose="03050602040000000000"/>
                        </a:rPr>
                        <a:t>Bronze, Silver and Gold.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XCCW Joined 1a" panose="03050602040000000000"/>
                        </a:rPr>
                        <a:t>Head teacher awards</a:t>
                      </a:r>
                    </a:p>
                    <a:p>
                      <a:endParaRPr lang="en-GB" sz="2400" dirty="0">
                        <a:latin typeface="XCCW Joined 1a" panose="03050602040000000000"/>
                      </a:endParaRPr>
                    </a:p>
                    <a:p>
                      <a:r>
                        <a:rPr lang="en-GB" sz="2400" dirty="0">
                          <a:latin typeface="XCCW Joined 1a" panose="03050602040000000000"/>
                        </a:rPr>
                        <a:t>Recognition in newsletter – vine leaves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2137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2619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XCCW Joined 1a" panose="03050602040000000000" pitchFamily="66" charset="0"/>
              </a:rPr>
              <a:t>Behaviour continued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055475"/>
              </p:ext>
            </p:extLst>
          </p:nvPr>
        </p:nvGraphicFramePr>
        <p:xfrm>
          <a:off x="439784" y="1325563"/>
          <a:ext cx="11312432" cy="45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28108">
                  <a:extLst>
                    <a:ext uri="{9D8B030D-6E8A-4147-A177-3AD203B41FA5}">
                      <a16:colId xmlns:a16="http://schemas.microsoft.com/office/drawing/2014/main" val="2189757793"/>
                    </a:ext>
                  </a:extLst>
                </a:gridCol>
                <a:gridCol w="2828108">
                  <a:extLst>
                    <a:ext uri="{9D8B030D-6E8A-4147-A177-3AD203B41FA5}">
                      <a16:colId xmlns:a16="http://schemas.microsoft.com/office/drawing/2014/main" val="32530289"/>
                    </a:ext>
                  </a:extLst>
                </a:gridCol>
                <a:gridCol w="2828108">
                  <a:extLst>
                    <a:ext uri="{9D8B030D-6E8A-4147-A177-3AD203B41FA5}">
                      <a16:colId xmlns:a16="http://schemas.microsoft.com/office/drawing/2014/main" val="2841183541"/>
                    </a:ext>
                  </a:extLst>
                </a:gridCol>
                <a:gridCol w="2828108">
                  <a:extLst>
                    <a:ext uri="{9D8B030D-6E8A-4147-A177-3AD203B41FA5}">
                      <a16:colId xmlns:a16="http://schemas.microsoft.com/office/drawing/2014/main" val="2025185667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en-GB" sz="2400" dirty="0">
                          <a:latin typeface="XCCW Joined 1a" panose="03050602040000000000"/>
                        </a:rPr>
                        <a:t>Behaviour management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516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XCCW Joined 1a" panose="03050602040000000000"/>
                        </a:rPr>
                        <a:t>We must follow our Golden</a:t>
                      </a:r>
                      <a:r>
                        <a:rPr lang="en-GB" sz="2400" baseline="0" dirty="0">
                          <a:latin typeface="XCCW Joined 1a" panose="03050602040000000000"/>
                        </a:rPr>
                        <a:t> Rules. These are up in the classroom and are often referred to. </a:t>
                      </a:r>
                      <a:endParaRPr lang="en-GB" sz="2400" dirty="0">
                        <a:latin typeface="XCCW Joined 1a" panose="0305060204000000000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XCCW Joined 1a" panose="03050602040000000000"/>
                        </a:rPr>
                        <a:t>If your child does not follow the golden rules, they will lose minutes</a:t>
                      </a:r>
                      <a:r>
                        <a:rPr lang="en-GB" sz="2400" baseline="0" dirty="0">
                          <a:latin typeface="XCCW Joined 1a" panose="03050602040000000000"/>
                        </a:rPr>
                        <a:t> from their break or lunch time. </a:t>
                      </a:r>
                      <a:endParaRPr lang="en-GB" sz="2400" dirty="0">
                        <a:latin typeface="XCCW Joined 1a" panose="0305060204000000000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XCCW Joined 1a" panose="03050602040000000000"/>
                        </a:rPr>
                        <a:t>This will result in a conversation with myself in person or over the</a:t>
                      </a:r>
                      <a:r>
                        <a:rPr lang="en-GB" sz="2400" baseline="0" dirty="0">
                          <a:latin typeface="XCCW Joined 1a" panose="03050602040000000000"/>
                        </a:rPr>
                        <a:t> phone</a:t>
                      </a:r>
                      <a:r>
                        <a:rPr lang="en-GB" sz="2400" dirty="0">
                          <a:latin typeface="XCCW Joined 1a" panose="03050602040000000000"/>
                        </a:rPr>
                        <a:t>.</a:t>
                      </a:r>
                      <a:r>
                        <a:rPr lang="en-GB" sz="2400" baseline="0" dirty="0">
                          <a:latin typeface="XCCW Joined 1a" panose="03050602040000000000"/>
                        </a:rPr>
                        <a:t> </a:t>
                      </a:r>
                      <a:endParaRPr lang="en-GB" sz="2400" dirty="0">
                        <a:latin typeface="XCCW Joined 1a" panose="0305060204000000000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atin typeface="XCCW Joined 1a" panose="03050602040000000000"/>
                        </a:rPr>
                        <a:t>If your child continues to not follow the golden rules, there</a:t>
                      </a:r>
                      <a:r>
                        <a:rPr lang="en-GB" sz="2400" baseline="0" dirty="0">
                          <a:latin typeface="XCCW Joined 1a" panose="03050602040000000000"/>
                        </a:rPr>
                        <a:t> will be a meeting with myself and a member of the senior leadership team. </a:t>
                      </a:r>
                      <a:endParaRPr lang="en-GB" sz="2400" dirty="0">
                        <a:latin typeface="XCCW Joined 1a" panose="0305060204000000000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659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6153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50498"/>
            <a:ext cx="4988334" cy="54719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50497"/>
            <a:ext cx="4842125" cy="451837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1DB5DFE-A145-4170-B3DE-720B935C5DF1}"/>
              </a:ext>
            </a:extLst>
          </p:cNvPr>
          <p:cNvSpPr txBox="1">
            <a:spLocks/>
          </p:cNvSpPr>
          <p:nvPr/>
        </p:nvSpPr>
        <p:spPr>
          <a:xfrm>
            <a:off x="0" y="88488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XCCW Joined 1a" panose="03050602040000000000" pitchFamily="66" charset="0"/>
              </a:rPr>
              <a:t>Expectations for the end of the year:</a:t>
            </a:r>
            <a:endParaRPr lang="en-GB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XCCW Joined 1a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287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8488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XCCW Joined 1a" panose="03050602040000000000" pitchFamily="66" charset="0"/>
              </a:rPr>
              <a:t>Expectations for the end of the year: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57361"/>
            <a:ext cx="4884944" cy="467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581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GB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XCCW Joined 1a" panose="03050602040000000000" pitchFamily="66" charset="0"/>
              </a:rPr>
              <a:t>Key dates and 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590" y="1134268"/>
            <a:ext cx="11732820" cy="5460275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GB" altLang="en-US" sz="2900" dirty="0">
                <a:latin typeface="XCCW Joined 1a" panose="03050602040000000000" pitchFamily="66" charset="0"/>
              </a:rPr>
              <a:t>Key dates:</a:t>
            </a:r>
          </a:p>
        </p:txBody>
      </p:sp>
      <p:pic>
        <p:nvPicPr>
          <p:cNvPr id="1026" name="Picture 2" descr="Question Mark What Sticker for iOS &amp; Android | GIPHY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2868" y="5656111"/>
            <a:ext cx="1378867" cy="1378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290EB87-2CBE-41C7-A514-8A0A384438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050381"/>
              </p:ext>
            </p:extLst>
          </p:nvPr>
        </p:nvGraphicFramePr>
        <p:xfrm>
          <a:off x="609601" y="1909011"/>
          <a:ext cx="11004884" cy="35132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39670">
                  <a:extLst>
                    <a:ext uri="{9D8B030D-6E8A-4147-A177-3AD203B41FA5}">
                      <a16:colId xmlns:a16="http://schemas.microsoft.com/office/drawing/2014/main" val="4274212272"/>
                    </a:ext>
                  </a:extLst>
                </a:gridCol>
                <a:gridCol w="3854873">
                  <a:extLst>
                    <a:ext uri="{9D8B030D-6E8A-4147-A177-3AD203B41FA5}">
                      <a16:colId xmlns:a16="http://schemas.microsoft.com/office/drawing/2014/main" val="565653314"/>
                    </a:ext>
                  </a:extLst>
                </a:gridCol>
                <a:gridCol w="3510341">
                  <a:extLst>
                    <a:ext uri="{9D8B030D-6E8A-4147-A177-3AD203B41FA5}">
                      <a16:colId xmlns:a16="http://schemas.microsoft.com/office/drawing/2014/main" val="3995295110"/>
                    </a:ext>
                  </a:extLst>
                </a:gridCol>
              </a:tblGrid>
              <a:tr h="3513221">
                <a:tc>
                  <a:txBody>
                    <a:bodyPr/>
                    <a:lstStyle/>
                    <a:p>
                      <a:pPr algn="just"/>
                      <a:r>
                        <a:rPr lang="en-GB" sz="1600" b="1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October</a:t>
                      </a:r>
                    </a:p>
                    <a:p>
                      <a:pPr algn="just"/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Black History Month</a:t>
                      </a:r>
                    </a:p>
                    <a:p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9th – World Mental Health Day</a:t>
                      </a:r>
                    </a:p>
                    <a:p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16th – Individual School Photos</a:t>
                      </a:r>
                    </a:p>
                    <a:p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22</a:t>
                      </a:r>
                      <a:r>
                        <a:rPr lang="en-GB" sz="1600" b="0" kern="1200" baseline="300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nd</a:t>
                      </a:r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 – Superhero Day!</a:t>
                      </a:r>
                    </a:p>
                    <a:p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23rd – INSET day</a:t>
                      </a:r>
                    </a:p>
                    <a:p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26th – 30th – Half Term</a:t>
                      </a:r>
                    </a:p>
                    <a:p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600" b="1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November</a:t>
                      </a:r>
                    </a:p>
                    <a:p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3rd – Parents’ Evening</a:t>
                      </a:r>
                    </a:p>
                    <a:p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5th Parents’ Evening</a:t>
                      </a:r>
                    </a:p>
                    <a:p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6th – Fireworks</a:t>
                      </a:r>
                    </a:p>
                    <a:p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13th – Children in Need</a:t>
                      </a:r>
                    </a:p>
                    <a:p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16th – Odd socks for Mental Health</a:t>
                      </a:r>
                    </a:p>
                    <a:p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16th – 20th – Anti-bullying week</a:t>
                      </a:r>
                    </a:p>
                    <a:p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19th – Italy Class Assembly</a:t>
                      </a:r>
                    </a:p>
                    <a:p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27th – Christingle and Advent Eucharist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600" b="1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December</a:t>
                      </a:r>
                    </a:p>
                    <a:p>
                      <a:pPr>
                        <a:lnSpc>
                          <a:spcPct val="102000"/>
                        </a:lnSpc>
                      </a:pPr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8th – Nativity performance</a:t>
                      </a:r>
                    </a:p>
                    <a:p>
                      <a:pPr>
                        <a:lnSpc>
                          <a:spcPct val="102000"/>
                        </a:lnSpc>
                      </a:pPr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9th – Nativity performance</a:t>
                      </a:r>
                    </a:p>
                    <a:p>
                      <a:pPr>
                        <a:lnSpc>
                          <a:spcPct val="102000"/>
                        </a:lnSpc>
                      </a:pPr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16th – Disco</a:t>
                      </a:r>
                    </a:p>
                    <a:p>
                      <a:pPr>
                        <a:lnSpc>
                          <a:spcPct val="102000"/>
                        </a:lnSpc>
                      </a:pPr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17th – Pantomime</a:t>
                      </a:r>
                    </a:p>
                    <a:p>
                      <a:pPr>
                        <a:lnSpc>
                          <a:spcPct val="102000"/>
                        </a:lnSpc>
                      </a:pPr>
                      <a:r>
                        <a:rPr lang="en-GB" sz="1600" b="0" kern="1200" dirty="0">
                          <a:solidFill>
                            <a:schemeClr val="tx1"/>
                          </a:solidFill>
                          <a:latin typeface="XCCW Joined 1a" panose="03050602040000000000" pitchFamily="66" charset="0"/>
                          <a:ea typeface="+mn-ea"/>
                          <a:cs typeface="+mn-cs"/>
                        </a:rPr>
                        <a:t>18th – Last day of term – Eucharist, Christmas jumper day, Class party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429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6130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1062</TotalTime>
  <Words>1257</Words>
  <Application>Microsoft Office PowerPoint</Application>
  <PresentationFormat>Widescreen</PresentationFormat>
  <Paragraphs>216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Symbol</vt:lpstr>
      <vt:lpstr>XCCW Joined 1a</vt:lpstr>
      <vt:lpstr>Office Theme</vt:lpstr>
      <vt:lpstr>     </vt:lpstr>
      <vt:lpstr>PowerPoint Presentation</vt:lpstr>
      <vt:lpstr>PowerPoint Presentation</vt:lpstr>
      <vt:lpstr>PowerPoint Presentation</vt:lpstr>
      <vt:lpstr>Our Topics</vt:lpstr>
      <vt:lpstr>Typical Italy Class Timetable</vt:lpstr>
      <vt:lpstr>PowerPoint Presentation</vt:lpstr>
      <vt:lpstr>PowerPoint Presentation</vt:lpstr>
      <vt:lpstr>PowerPoint Presentation</vt:lpstr>
      <vt:lpstr>Routines</vt:lpstr>
      <vt:lpstr>Routines</vt:lpstr>
      <vt:lpstr>Homework </vt:lpstr>
      <vt:lpstr>Behaviour</vt:lpstr>
      <vt:lpstr>Behaviour continued</vt:lpstr>
      <vt:lpstr>PowerPoint Presentation</vt:lpstr>
      <vt:lpstr>Expectations for the end of the year:</vt:lpstr>
      <vt:lpstr>Key dates and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China Class</dc:title>
  <dc:creator>Max Benson</dc:creator>
  <cp:lastModifiedBy>Emily Heasman</cp:lastModifiedBy>
  <cp:revision>70</cp:revision>
  <dcterms:created xsi:type="dcterms:W3CDTF">2017-09-24T14:48:25Z</dcterms:created>
  <dcterms:modified xsi:type="dcterms:W3CDTF">2026-09-30T07:11:24Z</dcterms:modified>
</cp:coreProperties>
</file>