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57" r:id="rId2"/>
    <p:sldId id="258" r:id="rId3"/>
    <p:sldId id="266" r:id="rId4"/>
    <p:sldId id="267" r:id="rId5"/>
    <p:sldId id="265" r:id="rId6"/>
    <p:sldId id="261" r:id="rId7"/>
    <p:sldId id="259" r:id="rId8"/>
    <p:sldId id="268" r:id="rId9"/>
    <p:sldId id="260" r:id="rId10"/>
    <p:sldId id="262" r:id="rId11"/>
    <p:sldId id="263"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8" autoAdjust="0"/>
    <p:restoredTop sz="94660"/>
  </p:normalViewPr>
  <p:slideViewPr>
    <p:cSldViewPr snapToGrid="0">
      <p:cViewPr varScale="1">
        <p:scale>
          <a:sx n="87" d="100"/>
          <a:sy n="87" d="100"/>
        </p:scale>
        <p:origin x="298"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02006A-00A3-4D82-BF02-250C5B3F0A71}" type="datetimeFigureOut">
              <a:rPr lang="en-GB" smtClean="0"/>
              <a:t>24/09/2026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21F301-D14F-45A5-B72F-B8D0D993B83F}" type="slidenum">
              <a:rPr lang="en-GB" smtClean="0"/>
              <a:t>‹#›</a:t>
            </a:fld>
            <a:endParaRPr lang="en-GB"/>
          </a:p>
        </p:txBody>
      </p:sp>
    </p:spTree>
    <p:extLst>
      <p:ext uri="{BB962C8B-B14F-4D97-AF65-F5344CB8AC3E}">
        <p14:creationId xmlns:p14="http://schemas.microsoft.com/office/powerpoint/2010/main" val="219931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7477DFFA-EBF2-42D4-8C7E-AE38D0CF49CF}" type="datetimeFigureOut">
              <a:rPr lang="en-GB" smtClean="0"/>
              <a:t>24/09/2026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CD5215B-0152-4E90-88FA-6A142D4B96FB}" type="slidenum">
              <a:rPr lang="en-GB" smtClean="0"/>
              <a:t>‹#›</a:t>
            </a:fld>
            <a:endParaRPr lang="en-GB"/>
          </a:p>
        </p:txBody>
      </p:sp>
    </p:spTree>
    <p:extLst>
      <p:ext uri="{BB962C8B-B14F-4D97-AF65-F5344CB8AC3E}">
        <p14:creationId xmlns:p14="http://schemas.microsoft.com/office/powerpoint/2010/main" val="118277549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477DFFA-EBF2-42D4-8C7E-AE38D0CF49CF}" type="datetimeFigureOut">
              <a:rPr lang="en-GB" smtClean="0"/>
              <a:t>24/09/2026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CD5215B-0152-4E90-88FA-6A142D4B96FB}" type="slidenum">
              <a:rPr lang="en-GB" smtClean="0"/>
              <a:t>‹#›</a:t>
            </a:fld>
            <a:endParaRPr lang="en-GB"/>
          </a:p>
        </p:txBody>
      </p:sp>
    </p:spTree>
    <p:extLst>
      <p:ext uri="{BB962C8B-B14F-4D97-AF65-F5344CB8AC3E}">
        <p14:creationId xmlns:p14="http://schemas.microsoft.com/office/powerpoint/2010/main" val="895240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7477DFFA-EBF2-42D4-8C7E-AE38D0CF49CF}" type="datetimeFigureOut">
              <a:rPr lang="en-GB" smtClean="0"/>
              <a:t>24/09/2026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CD5215B-0152-4E90-88FA-6A142D4B96FB}" type="slidenum">
              <a:rPr lang="en-GB" smtClean="0"/>
              <a:t>‹#›</a:t>
            </a:fld>
            <a:endParaRPr lang="en-GB"/>
          </a:p>
        </p:txBody>
      </p:sp>
    </p:spTree>
    <p:extLst>
      <p:ext uri="{BB962C8B-B14F-4D97-AF65-F5344CB8AC3E}">
        <p14:creationId xmlns:p14="http://schemas.microsoft.com/office/powerpoint/2010/main" val="166539051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7477DFFA-EBF2-42D4-8C7E-AE38D0CF49CF}" type="datetimeFigureOut">
              <a:rPr lang="en-GB" smtClean="0"/>
              <a:t>24/09/2026</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ACD5215B-0152-4E90-88FA-6A142D4B96FB}" type="slidenum">
              <a:rPr lang="en-GB" smtClean="0"/>
              <a:t>‹#›</a:t>
            </a:fld>
            <a:endParaRPr lang="en-GB"/>
          </a:p>
        </p:txBody>
      </p:sp>
    </p:spTree>
    <p:extLst>
      <p:ext uri="{BB962C8B-B14F-4D97-AF65-F5344CB8AC3E}">
        <p14:creationId xmlns:p14="http://schemas.microsoft.com/office/powerpoint/2010/main" val="2340066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7477DFFA-EBF2-42D4-8C7E-AE38D0CF49CF}" type="datetimeFigureOut">
              <a:rPr lang="en-GB" smtClean="0"/>
              <a:t>24/09/2026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CD5215B-0152-4E90-88FA-6A142D4B96FB}" type="slidenum">
              <a:rPr lang="en-GB" smtClean="0"/>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196913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477DFFA-EBF2-42D4-8C7E-AE38D0CF49CF}"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CD5215B-0152-4E90-88FA-6A142D4B96FB}" type="slidenum">
              <a:rPr lang="en-GB" smtClean="0"/>
              <a:t>‹#›</a:t>
            </a:fld>
            <a:endParaRPr lang="en-GB"/>
          </a:p>
        </p:txBody>
      </p:sp>
    </p:spTree>
    <p:extLst>
      <p:ext uri="{BB962C8B-B14F-4D97-AF65-F5344CB8AC3E}">
        <p14:creationId xmlns:p14="http://schemas.microsoft.com/office/powerpoint/2010/main" val="3135631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77DFFA-EBF2-42D4-8C7E-AE38D0CF49CF}" type="datetimeFigureOut">
              <a:rPr lang="en-GB" smtClean="0"/>
              <a:t>24/09/2026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CD5215B-0152-4E90-88FA-6A142D4B96FB}" type="slidenum">
              <a:rPr lang="en-GB" smtClean="0"/>
              <a:t>‹#›</a:t>
            </a:fld>
            <a:endParaRPr lang="en-GB"/>
          </a:p>
        </p:txBody>
      </p:sp>
    </p:spTree>
    <p:extLst>
      <p:ext uri="{BB962C8B-B14F-4D97-AF65-F5344CB8AC3E}">
        <p14:creationId xmlns:p14="http://schemas.microsoft.com/office/powerpoint/2010/main" val="778417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fld id="{7477DFFA-EBF2-42D4-8C7E-AE38D0CF49CF}" type="datetimeFigureOut">
              <a:rPr lang="en-GB" smtClean="0"/>
              <a:t>24/09/2026</a:t>
            </a:fld>
            <a:endParaRPr lang="en-GB"/>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1" name="Slide Number Placeholder 10"/>
          <p:cNvSpPr>
            <a:spLocks noGrp="1"/>
          </p:cNvSpPr>
          <p:nvPr>
            <p:ph type="sldNum" sz="quarter" idx="12"/>
          </p:nvPr>
        </p:nvSpPr>
        <p:spPr/>
        <p:txBody>
          <a:bodyPr/>
          <a:lstStyle/>
          <a:p>
            <a:fld id="{ACD5215B-0152-4E90-88FA-6A142D4B96FB}" type="slidenum">
              <a:rPr lang="en-GB" smtClean="0"/>
              <a:t>‹#›</a:t>
            </a:fld>
            <a:endParaRPr lang="en-GB"/>
          </a:p>
        </p:txBody>
      </p:sp>
    </p:spTree>
    <p:extLst>
      <p:ext uri="{BB962C8B-B14F-4D97-AF65-F5344CB8AC3E}">
        <p14:creationId xmlns:p14="http://schemas.microsoft.com/office/powerpoint/2010/main" val="3581605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7477DFFA-EBF2-42D4-8C7E-AE38D0CF49CF}" type="datetimeFigureOut">
              <a:rPr lang="en-GB" smtClean="0"/>
              <a:t>24/09/2026</a:t>
            </a:fld>
            <a:endParaRPr lang="en-GB"/>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0" name="Slide Number Placeholder 9"/>
          <p:cNvSpPr>
            <a:spLocks noGrp="1"/>
          </p:cNvSpPr>
          <p:nvPr>
            <p:ph type="sldNum" sz="quarter" idx="12"/>
          </p:nvPr>
        </p:nvSpPr>
        <p:spPr/>
        <p:txBody>
          <a:bodyPr/>
          <a:lstStyle/>
          <a:p>
            <a:fld id="{ACD5215B-0152-4E90-88FA-6A142D4B96FB}" type="slidenum">
              <a:rPr lang="en-GB" smtClean="0"/>
              <a:t>‹#›</a:t>
            </a:fld>
            <a:endParaRPr lang="en-GB"/>
          </a:p>
        </p:txBody>
      </p:sp>
    </p:spTree>
    <p:extLst>
      <p:ext uri="{BB962C8B-B14F-4D97-AF65-F5344CB8AC3E}">
        <p14:creationId xmlns:p14="http://schemas.microsoft.com/office/powerpoint/2010/main" val="2622361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77DFFA-EBF2-42D4-8C7E-AE38D0CF49CF}"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D5215B-0152-4E90-88FA-6A142D4B96FB}" type="slidenum">
              <a:rPr lang="en-GB" smtClean="0"/>
              <a:t>‹#›</a:t>
            </a:fld>
            <a:endParaRPr lang="en-GB"/>
          </a:p>
        </p:txBody>
      </p:sp>
    </p:spTree>
    <p:extLst>
      <p:ext uri="{BB962C8B-B14F-4D97-AF65-F5344CB8AC3E}">
        <p14:creationId xmlns:p14="http://schemas.microsoft.com/office/powerpoint/2010/main" val="2193233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477DFFA-EBF2-42D4-8C7E-AE38D0CF49CF}"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D5215B-0152-4E90-88FA-6A142D4B96FB}" type="slidenum">
              <a:rPr lang="en-GB" smtClean="0"/>
              <a:t>‹#›</a:t>
            </a:fld>
            <a:endParaRPr lang="en-GB"/>
          </a:p>
        </p:txBody>
      </p:sp>
    </p:spTree>
    <p:extLst>
      <p:ext uri="{BB962C8B-B14F-4D97-AF65-F5344CB8AC3E}">
        <p14:creationId xmlns:p14="http://schemas.microsoft.com/office/powerpoint/2010/main" val="1575379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7477DFFA-EBF2-42D4-8C7E-AE38D0CF49CF}" type="datetimeFigureOut">
              <a:rPr lang="en-GB" smtClean="0"/>
              <a:t>24/09/2026</a:t>
            </a:fld>
            <a:endParaRPr lang="en-GB"/>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ACD5215B-0152-4E90-88FA-6A142D4B96FB}" type="slidenum">
              <a:rPr lang="en-GB" smtClean="0"/>
              <a:t>‹#›</a:t>
            </a:fld>
            <a:endParaRPr lang="en-GB"/>
          </a:p>
        </p:txBody>
      </p:sp>
    </p:spTree>
    <p:extLst>
      <p:ext uri="{BB962C8B-B14F-4D97-AF65-F5344CB8AC3E}">
        <p14:creationId xmlns:p14="http://schemas.microsoft.com/office/powerpoint/2010/main" val="44098534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stmarysprimarypulborough.co.uk"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85669" y="317502"/>
            <a:ext cx="11403106" cy="2708434"/>
          </a:xfrm>
          <a:prstGeom prst="rect">
            <a:avLst/>
          </a:prstGeom>
          <a:noFill/>
        </p:spPr>
        <p:txBody>
          <a:bodyPr wrap="square" rtlCol="0">
            <a:spAutoFit/>
          </a:bodyPr>
          <a:lstStyle/>
          <a:p>
            <a:pPr algn="ctr"/>
            <a:r>
              <a:rPr lang="en-US" sz="6000" dirty="0">
                <a:latin typeface="Lucida Calligraphy" panose="03010101010101010101" pitchFamily="66" charset="0"/>
              </a:rPr>
              <a:t>Meet the Teacher</a:t>
            </a:r>
          </a:p>
          <a:p>
            <a:pPr algn="ctr"/>
            <a:endParaRPr lang="en-US" sz="2000" dirty="0">
              <a:latin typeface="Lucida Calligraphy" panose="03010101010101010101" pitchFamily="66" charset="0"/>
            </a:endParaRPr>
          </a:p>
          <a:p>
            <a:pPr algn="ctr"/>
            <a:r>
              <a:rPr lang="en-US" sz="4000" dirty="0">
                <a:latin typeface="Lucida Calligraphy" panose="03010101010101010101" pitchFamily="66" charset="0"/>
              </a:rPr>
              <a:t>South Africa Class </a:t>
            </a:r>
          </a:p>
          <a:p>
            <a:pPr algn="ctr"/>
            <a:endParaRPr lang="en-US" sz="1000" dirty="0">
              <a:latin typeface="Lucida Calligraphy" panose="03010101010101010101" pitchFamily="66" charset="0"/>
            </a:endParaRPr>
          </a:p>
          <a:p>
            <a:pPr algn="ctr"/>
            <a:r>
              <a:rPr lang="en-US" sz="4000" dirty="0">
                <a:latin typeface="Lucida Calligraphy" panose="03010101010101010101" pitchFamily="66" charset="0"/>
              </a:rPr>
              <a:t>September 2026</a:t>
            </a:r>
            <a:endParaRPr lang="en-GB" sz="4000" dirty="0">
              <a:latin typeface="Lucida Calligraphy" panose="03010101010101010101" pitchFamily="66" charset="0"/>
            </a:endParaRPr>
          </a:p>
        </p:txBody>
      </p:sp>
      <p:pic>
        <p:nvPicPr>
          <p:cNvPr id="3"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268" y="1436587"/>
            <a:ext cx="21605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7456" y="1436586"/>
            <a:ext cx="21605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798046" y="3297346"/>
            <a:ext cx="10595908" cy="830997"/>
          </a:xfrm>
          <a:prstGeom prst="rect">
            <a:avLst/>
          </a:prstGeom>
          <a:noFill/>
        </p:spPr>
        <p:txBody>
          <a:bodyPr wrap="square" rtlCol="0">
            <a:spAutoFit/>
          </a:bodyPr>
          <a:lstStyle/>
          <a:p>
            <a:r>
              <a:rPr lang="en-US" sz="2400" dirty="0">
                <a:latin typeface="Lucida Calligraphy" panose="03010101010101010101" pitchFamily="66" charset="0"/>
              </a:rPr>
              <a:t>Miss Turner – South Africa Class</a:t>
            </a:r>
          </a:p>
          <a:p>
            <a:r>
              <a:rPr lang="en-US" sz="2400" dirty="0">
                <a:latin typeface="Lucida Calligraphy" panose="03010101010101010101" pitchFamily="66" charset="0"/>
              </a:rPr>
              <a:t>                        </a:t>
            </a:r>
            <a:r>
              <a:rPr lang="en-US" sz="2400" dirty="0">
                <a:solidFill>
                  <a:srgbClr val="0070C0"/>
                </a:solidFill>
                <a:latin typeface="Lucida Calligraphy" panose="03010101010101010101" pitchFamily="66" charset="0"/>
                <a:hlinkClick r:id="rId3">
                  <a:extLst>
                    <a:ext uri="{A12FA001-AC4F-418D-AE19-62706E023703}">
                      <ahyp:hlinkClr xmlns:ahyp="http://schemas.microsoft.com/office/drawing/2018/hyperlinkcolor" xmlns="" val="tx"/>
                    </a:ext>
                  </a:extLst>
                </a:hlinkClick>
              </a:rPr>
              <a:t>sa@stmarysprimarypulborough.co.uk</a:t>
            </a:r>
            <a:endParaRPr lang="en-US" sz="2400" dirty="0">
              <a:solidFill>
                <a:srgbClr val="0070C0"/>
              </a:solidFill>
              <a:latin typeface="Lucida Calligraphy" panose="03010101010101010101" pitchFamily="66" charset="0"/>
            </a:endParaRPr>
          </a:p>
        </p:txBody>
      </p:sp>
      <p:sp>
        <p:nvSpPr>
          <p:cNvPr id="6" name="TextBox 5">
            <a:extLst>
              <a:ext uri="{FF2B5EF4-FFF2-40B4-BE49-F238E27FC236}">
                <a16:creationId xmlns:a16="http://schemas.microsoft.com/office/drawing/2014/main" id="{F0253D9B-E9D9-443A-8643-543A39800BD1}"/>
              </a:ext>
            </a:extLst>
          </p:cNvPr>
          <p:cNvSpPr txBox="1"/>
          <p:nvPr/>
        </p:nvSpPr>
        <p:spPr>
          <a:xfrm>
            <a:off x="6543740" y="4377578"/>
            <a:ext cx="5667431" cy="2585323"/>
          </a:xfrm>
          <a:prstGeom prst="rect">
            <a:avLst/>
          </a:prstGeom>
          <a:noFill/>
        </p:spPr>
        <p:txBody>
          <a:bodyPr wrap="square" rtlCol="0">
            <a:spAutoFit/>
          </a:bodyPr>
          <a:lstStyle/>
          <a:p>
            <a:r>
              <a:rPr lang="en-US" sz="2400" dirty="0">
                <a:latin typeface="Lucida Calligraphy" panose="03010101010101010101" pitchFamily="66" charset="0"/>
              </a:rPr>
              <a:t>PPA Teachers (Thursday):</a:t>
            </a:r>
          </a:p>
          <a:p>
            <a:r>
              <a:rPr lang="en-US" sz="2400" dirty="0" err="1">
                <a:latin typeface="Lucida Calligraphy" panose="03010101010101010101" pitchFamily="66" charset="0"/>
              </a:rPr>
              <a:t>Mrs</a:t>
            </a:r>
            <a:r>
              <a:rPr lang="en-US" sz="2400" dirty="0">
                <a:latin typeface="Lucida Calligraphy" panose="03010101010101010101" pitchFamily="66" charset="0"/>
              </a:rPr>
              <a:t> Burbidge – Outdoor PE </a:t>
            </a:r>
          </a:p>
          <a:p>
            <a:r>
              <a:rPr lang="en-US" sz="2400" dirty="0">
                <a:latin typeface="Lucida Calligraphy" panose="03010101010101010101" pitchFamily="66" charset="0"/>
              </a:rPr>
              <a:t>                     (Games/Athletics)</a:t>
            </a:r>
          </a:p>
          <a:p>
            <a:r>
              <a:rPr lang="en-US" sz="2400" dirty="0">
                <a:latin typeface="Lucida Calligraphy" panose="03010101010101010101" pitchFamily="66" charset="0"/>
              </a:rPr>
              <a:t>Miss Bell – Spanish  </a:t>
            </a:r>
          </a:p>
          <a:p>
            <a:endParaRPr lang="en-US" sz="2400" dirty="0">
              <a:latin typeface="Lucida Calligraphy" panose="03010101010101010101" pitchFamily="66" charset="0"/>
            </a:endParaRPr>
          </a:p>
          <a:p>
            <a:r>
              <a:rPr lang="en-US" sz="2400" dirty="0" err="1">
                <a:latin typeface="Lucida Calligraphy" panose="03010101010101010101" pitchFamily="66" charset="0"/>
              </a:rPr>
              <a:t>Mrs</a:t>
            </a:r>
            <a:r>
              <a:rPr lang="en-US" sz="2400" dirty="0">
                <a:latin typeface="Lucida Calligraphy" panose="03010101010101010101" pitchFamily="66" charset="0"/>
              </a:rPr>
              <a:t> Flinders – Pastoral support</a:t>
            </a:r>
            <a:endParaRPr lang="en-GB" sz="2400" dirty="0">
              <a:latin typeface="Lucida Calligraphy" panose="03010101010101010101" pitchFamily="66" charset="0"/>
            </a:endParaRPr>
          </a:p>
          <a:p>
            <a:endParaRPr lang="en-GB" dirty="0"/>
          </a:p>
        </p:txBody>
      </p:sp>
      <p:sp>
        <p:nvSpPr>
          <p:cNvPr id="7" name="TextBox 6">
            <a:extLst>
              <a:ext uri="{FF2B5EF4-FFF2-40B4-BE49-F238E27FC236}">
                <a16:creationId xmlns:a16="http://schemas.microsoft.com/office/drawing/2014/main" id="{91EF1DC9-B651-478C-9274-CFE246ECECB9}"/>
              </a:ext>
            </a:extLst>
          </p:cNvPr>
          <p:cNvSpPr txBox="1"/>
          <p:nvPr/>
        </p:nvSpPr>
        <p:spPr>
          <a:xfrm>
            <a:off x="116910" y="4402868"/>
            <a:ext cx="7175141" cy="2308324"/>
          </a:xfrm>
          <a:prstGeom prst="rect">
            <a:avLst/>
          </a:prstGeom>
          <a:noFill/>
        </p:spPr>
        <p:txBody>
          <a:bodyPr wrap="square" rtlCol="0">
            <a:spAutoFit/>
          </a:bodyPr>
          <a:lstStyle/>
          <a:p>
            <a:r>
              <a:rPr lang="en-US" sz="2400" dirty="0">
                <a:latin typeface="Lucida Calligraphy" panose="03010101010101010101" pitchFamily="66" charset="0"/>
              </a:rPr>
              <a:t>TA support: </a:t>
            </a:r>
            <a:r>
              <a:rPr lang="en-US" sz="2400" dirty="0" err="1">
                <a:latin typeface="Lucida Calligraphy" panose="03010101010101010101" pitchFamily="66" charset="0"/>
              </a:rPr>
              <a:t>Mrs</a:t>
            </a:r>
            <a:r>
              <a:rPr lang="en-US" sz="2400" dirty="0">
                <a:latin typeface="Lucida Calligraphy" panose="03010101010101010101" pitchFamily="66" charset="0"/>
              </a:rPr>
              <a:t> Bryan, </a:t>
            </a:r>
            <a:r>
              <a:rPr lang="en-US" sz="2400" dirty="0" err="1">
                <a:latin typeface="Lucida Calligraphy" panose="03010101010101010101" pitchFamily="66" charset="0"/>
              </a:rPr>
              <a:t>Mrs</a:t>
            </a:r>
            <a:r>
              <a:rPr lang="en-US" sz="2400" dirty="0">
                <a:latin typeface="Lucida Calligraphy" panose="03010101010101010101" pitchFamily="66" charset="0"/>
              </a:rPr>
              <a:t> Dona,</a:t>
            </a:r>
          </a:p>
          <a:p>
            <a:r>
              <a:rPr lang="en-US" sz="2400" dirty="0">
                <a:latin typeface="Lucida Calligraphy" panose="03010101010101010101" pitchFamily="66" charset="0"/>
              </a:rPr>
              <a:t>                    </a:t>
            </a:r>
            <a:r>
              <a:rPr lang="en-US" sz="2400" dirty="0" err="1">
                <a:latin typeface="Lucida Calligraphy" panose="03010101010101010101" pitchFamily="66" charset="0"/>
              </a:rPr>
              <a:t>Mrs</a:t>
            </a:r>
            <a:r>
              <a:rPr lang="en-US" sz="2400" dirty="0">
                <a:latin typeface="Lucida Calligraphy" panose="03010101010101010101" pitchFamily="66" charset="0"/>
              </a:rPr>
              <a:t> Hayes</a:t>
            </a:r>
          </a:p>
          <a:p>
            <a:endParaRPr lang="en-US" sz="2400" dirty="0">
              <a:latin typeface="Lucida Calligraphy" panose="03010101010101010101" pitchFamily="66" charset="0"/>
            </a:endParaRPr>
          </a:p>
          <a:p>
            <a:r>
              <a:rPr lang="en-US" sz="2400" dirty="0">
                <a:latin typeface="Lucida Calligraphy" panose="03010101010101010101" pitchFamily="66" charset="0"/>
              </a:rPr>
              <a:t>SEND support: </a:t>
            </a:r>
            <a:r>
              <a:rPr lang="en-US" sz="2400" dirty="0" err="1">
                <a:latin typeface="Lucida Calligraphy" panose="03010101010101010101" pitchFamily="66" charset="0"/>
              </a:rPr>
              <a:t>Mrs</a:t>
            </a:r>
            <a:r>
              <a:rPr lang="en-US" sz="2400" dirty="0">
                <a:latin typeface="Lucida Calligraphy" panose="03010101010101010101" pitchFamily="66" charset="0"/>
              </a:rPr>
              <a:t> Crosbie, </a:t>
            </a:r>
          </a:p>
          <a:p>
            <a:r>
              <a:rPr lang="en-US" sz="2400" dirty="0">
                <a:latin typeface="Lucida Calligraphy" panose="03010101010101010101" pitchFamily="66" charset="0"/>
              </a:rPr>
              <a:t>                        </a:t>
            </a:r>
            <a:r>
              <a:rPr lang="en-US" sz="2400" dirty="0" err="1">
                <a:latin typeface="Lucida Calligraphy" panose="03010101010101010101" pitchFamily="66" charset="0"/>
              </a:rPr>
              <a:t>Mr</a:t>
            </a:r>
            <a:r>
              <a:rPr lang="en-US" sz="2400" dirty="0">
                <a:latin typeface="Lucida Calligraphy" panose="03010101010101010101" pitchFamily="66" charset="0"/>
              </a:rPr>
              <a:t> </a:t>
            </a:r>
            <a:r>
              <a:rPr lang="en-US" sz="2400" dirty="0" err="1">
                <a:latin typeface="Lucida Calligraphy" panose="03010101010101010101" pitchFamily="66" charset="0"/>
              </a:rPr>
              <a:t>Chinery</a:t>
            </a:r>
            <a:r>
              <a:rPr lang="en-US" sz="2400" dirty="0">
                <a:latin typeface="Lucida Calligraphy" panose="03010101010101010101" pitchFamily="66" charset="0"/>
              </a:rPr>
              <a:t>, </a:t>
            </a:r>
          </a:p>
          <a:p>
            <a:r>
              <a:rPr lang="en-US" sz="2400" dirty="0">
                <a:latin typeface="Lucida Calligraphy" panose="03010101010101010101" pitchFamily="66" charset="0"/>
              </a:rPr>
              <a:t>                       </a:t>
            </a:r>
            <a:r>
              <a:rPr lang="en-US" sz="2400" dirty="0" err="1">
                <a:latin typeface="Lucida Calligraphy" panose="03010101010101010101" pitchFamily="66" charset="0"/>
              </a:rPr>
              <a:t>Mr</a:t>
            </a:r>
            <a:r>
              <a:rPr lang="en-US" sz="2400" dirty="0">
                <a:latin typeface="Lucida Calligraphy" panose="03010101010101010101" pitchFamily="66" charset="0"/>
              </a:rPr>
              <a:t> Barrett-Garlick</a:t>
            </a:r>
          </a:p>
        </p:txBody>
      </p:sp>
    </p:spTree>
    <p:extLst>
      <p:ext uri="{BB962C8B-B14F-4D97-AF65-F5344CB8AC3E}">
        <p14:creationId xmlns:p14="http://schemas.microsoft.com/office/powerpoint/2010/main" val="2650079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58645" y="347470"/>
            <a:ext cx="9308592" cy="1138773"/>
          </a:xfrm>
          <a:prstGeom prst="rect">
            <a:avLst/>
          </a:prstGeom>
          <a:noFill/>
        </p:spPr>
        <p:txBody>
          <a:bodyPr wrap="square" rtlCol="0">
            <a:spAutoFit/>
          </a:bodyPr>
          <a:lstStyle/>
          <a:p>
            <a:r>
              <a:rPr lang="en-US" sz="5000" dirty="0">
                <a:latin typeface="Lucida Calligraphy" panose="03010101010101010101" pitchFamily="66" charset="0"/>
              </a:rPr>
              <a:t>Attendance</a:t>
            </a:r>
          </a:p>
          <a:p>
            <a:endParaRPr lang="en-GB" dirty="0"/>
          </a:p>
        </p:txBody>
      </p:sp>
      <p:pic>
        <p:nvPicPr>
          <p:cNvPr id="3"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4619" y="197720"/>
            <a:ext cx="21605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96389" y="1685324"/>
            <a:ext cx="11077303" cy="3293209"/>
          </a:xfrm>
          <a:prstGeom prst="rect">
            <a:avLst/>
          </a:prstGeom>
          <a:noFill/>
        </p:spPr>
        <p:txBody>
          <a:bodyPr wrap="square" rtlCol="0">
            <a:spAutoFit/>
          </a:bodyPr>
          <a:lstStyle/>
          <a:p>
            <a:pPr marL="457200" indent="-457200">
              <a:buFont typeface="Arial" panose="020B0604020202020204" pitchFamily="34" charset="0"/>
              <a:buChar char="•"/>
            </a:pPr>
            <a:r>
              <a:rPr lang="en-GB" sz="2800" dirty="0">
                <a:latin typeface="Lucida Calligraphy" panose="03010101010101010101" pitchFamily="66" charset="0"/>
              </a:rPr>
              <a:t>Under Section 7 of the Education Act 1996 (in England and Wales), parents of children aged 5 to 11 are legally responsible for ensuring their child receives an efficient, full-time education suitable to their age, ability and aptitude.</a:t>
            </a:r>
          </a:p>
          <a:p>
            <a:endParaRPr lang="en-GB" sz="1200" dirty="0">
              <a:latin typeface="Lucida Calligraphy" panose="03010101010101010101" pitchFamily="66" charset="0"/>
            </a:endParaRPr>
          </a:p>
          <a:p>
            <a:pPr marL="457200" indent="-457200">
              <a:buFont typeface="Arial" panose="020B0604020202020204" pitchFamily="34" charset="0"/>
              <a:buChar char="•"/>
            </a:pPr>
            <a:r>
              <a:rPr lang="en-GB" sz="2800" dirty="0">
                <a:latin typeface="Lucida Calligraphy" panose="03010101010101010101" pitchFamily="66" charset="0"/>
              </a:rPr>
              <a:t>We track attendance carefully in line with the Department for Education.</a:t>
            </a:r>
          </a:p>
        </p:txBody>
      </p:sp>
    </p:spTree>
    <p:extLst>
      <p:ext uri="{BB962C8B-B14F-4D97-AF65-F5344CB8AC3E}">
        <p14:creationId xmlns:p14="http://schemas.microsoft.com/office/powerpoint/2010/main" val="2863299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58645" y="347470"/>
            <a:ext cx="9308592" cy="1138773"/>
          </a:xfrm>
          <a:prstGeom prst="rect">
            <a:avLst/>
          </a:prstGeom>
          <a:noFill/>
        </p:spPr>
        <p:txBody>
          <a:bodyPr wrap="square" rtlCol="0">
            <a:spAutoFit/>
          </a:bodyPr>
          <a:lstStyle/>
          <a:p>
            <a:r>
              <a:rPr lang="en-US" sz="5000" dirty="0">
                <a:latin typeface="Lucida Calligraphy" panose="03010101010101010101" pitchFamily="66" charset="0"/>
              </a:rPr>
              <a:t>Attendance</a:t>
            </a:r>
          </a:p>
          <a:p>
            <a:endParaRPr lang="en-GB" dirty="0"/>
          </a:p>
        </p:txBody>
      </p:sp>
      <p:pic>
        <p:nvPicPr>
          <p:cNvPr id="3"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6538" y="197720"/>
            <a:ext cx="1935629" cy="128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51D3A9D3-36B1-43A4-AE2C-BEB0E94B146B}"/>
              </a:ext>
            </a:extLst>
          </p:cNvPr>
          <p:cNvPicPr>
            <a:picLocks noChangeAspect="1"/>
          </p:cNvPicPr>
          <p:nvPr/>
        </p:nvPicPr>
        <p:blipFill>
          <a:blip r:embed="rId3"/>
          <a:stretch>
            <a:fillRect/>
          </a:stretch>
        </p:blipFill>
        <p:spPr>
          <a:xfrm>
            <a:off x="258645" y="1374883"/>
            <a:ext cx="9634825" cy="5135647"/>
          </a:xfrm>
          <a:prstGeom prst="rect">
            <a:avLst/>
          </a:prstGeom>
        </p:spPr>
      </p:pic>
    </p:spTree>
    <p:extLst>
      <p:ext uri="{BB962C8B-B14F-4D97-AF65-F5344CB8AC3E}">
        <p14:creationId xmlns:p14="http://schemas.microsoft.com/office/powerpoint/2010/main" val="3717800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58645" y="347470"/>
            <a:ext cx="9308592" cy="1138773"/>
          </a:xfrm>
          <a:prstGeom prst="rect">
            <a:avLst/>
          </a:prstGeom>
          <a:noFill/>
        </p:spPr>
        <p:txBody>
          <a:bodyPr wrap="square" rtlCol="0">
            <a:spAutoFit/>
          </a:bodyPr>
          <a:lstStyle/>
          <a:p>
            <a:r>
              <a:rPr lang="en-US" sz="5000" dirty="0">
                <a:latin typeface="Lucida Calligraphy" panose="03010101010101010101" pitchFamily="66" charset="0"/>
              </a:rPr>
              <a:t>Attendance</a:t>
            </a:r>
          </a:p>
          <a:p>
            <a:endParaRPr lang="en-GB" dirty="0"/>
          </a:p>
        </p:txBody>
      </p:sp>
      <p:pic>
        <p:nvPicPr>
          <p:cNvPr id="3"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8914" y="166569"/>
            <a:ext cx="1935629" cy="128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2E396AE-A8AD-4973-850E-FFB63D3CF4A0}"/>
              </a:ext>
            </a:extLst>
          </p:cNvPr>
          <p:cNvSpPr txBox="1"/>
          <p:nvPr/>
        </p:nvSpPr>
        <p:spPr>
          <a:xfrm>
            <a:off x="307457" y="1274190"/>
            <a:ext cx="11674710" cy="5386090"/>
          </a:xfrm>
          <a:prstGeom prst="rect">
            <a:avLst/>
          </a:prstGeom>
          <a:noFill/>
        </p:spPr>
        <p:txBody>
          <a:bodyPr wrap="square" rtlCol="0">
            <a:spAutoFit/>
          </a:bodyPr>
          <a:lstStyle/>
          <a:p>
            <a:r>
              <a:rPr lang="en-GB" b="1" dirty="0">
                <a:latin typeface="Lucida Calligraphy" panose="03010101010101010101" pitchFamily="66" charset="0"/>
              </a:rPr>
              <a:t>Quick Attendance Impact Guide</a:t>
            </a:r>
          </a:p>
          <a:p>
            <a:endParaRPr lang="en-GB" sz="1000" b="1" dirty="0">
              <a:latin typeface="Lucida Calligraphy" panose="03010101010101010101" pitchFamily="66" charset="0"/>
            </a:endParaRPr>
          </a:p>
          <a:p>
            <a:pPr marL="285750" indent="-285750">
              <a:buFont typeface="Arial" panose="020B0604020202020204" pitchFamily="34" charset="0"/>
              <a:buChar char="•"/>
            </a:pPr>
            <a:r>
              <a:rPr lang="en-GB" b="1" dirty="0">
                <a:latin typeface="Lucida Calligraphy" panose="03010101010101010101" pitchFamily="66" charset="0"/>
              </a:rPr>
              <a:t>90% attendance: </a:t>
            </a:r>
            <a:r>
              <a:rPr lang="en-GB" dirty="0">
                <a:latin typeface="Lucida Calligraphy" panose="03010101010101010101" pitchFamily="66" charset="0"/>
              </a:rPr>
              <a:t>Equals missing </a:t>
            </a:r>
            <a:r>
              <a:rPr lang="en-GB" b="1" dirty="0">
                <a:solidFill>
                  <a:srgbClr val="002060"/>
                </a:solidFill>
                <a:latin typeface="Lucida Calligraphy" panose="03010101010101010101" pitchFamily="66" charset="0"/>
              </a:rPr>
              <a:t>½ day per week or 4 full weeks </a:t>
            </a:r>
            <a:r>
              <a:rPr lang="en-GB" dirty="0">
                <a:latin typeface="Lucida Calligraphy" panose="03010101010101010101" pitchFamily="66" charset="0"/>
              </a:rPr>
              <a:t>of school in a year. Over a school career, this adds up to over </a:t>
            </a:r>
            <a:r>
              <a:rPr lang="en-GB" b="1" dirty="0">
                <a:solidFill>
                  <a:srgbClr val="002060"/>
                </a:solidFill>
                <a:latin typeface="Lucida Calligraphy" panose="03010101010101010101" pitchFamily="66" charset="0"/>
              </a:rPr>
              <a:t>a full school year of missed learning. </a:t>
            </a:r>
            <a:r>
              <a:rPr lang="en-GB" dirty="0">
                <a:latin typeface="Lucida Calligraphy" panose="03010101010101010101" pitchFamily="66" charset="0"/>
              </a:rPr>
              <a:t>Your child will not be the strongest they can be.</a:t>
            </a:r>
          </a:p>
          <a:p>
            <a:pPr marL="285750" indent="-285750">
              <a:buFont typeface="Arial" panose="020B0604020202020204" pitchFamily="34" charset="0"/>
              <a:buChar char="•"/>
            </a:pPr>
            <a:r>
              <a:rPr lang="en-GB" b="1" dirty="0">
                <a:latin typeface="Lucida Calligraphy" panose="03010101010101010101" pitchFamily="66" charset="0"/>
              </a:rPr>
              <a:t>80% attendance: </a:t>
            </a:r>
            <a:r>
              <a:rPr lang="en-GB" dirty="0">
                <a:latin typeface="Lucida Calligraphy" panose="03010101010101010101" pitchFamily="66" charset="0"/>
              </a:rPr>
              <a:t>Equals missing </a:t>
            </a:r>
            <a:r>
              <a:rPr lang="en-GB" b="1" dirty="0">
                <a:solidFill>
                  <a:srgbClr val="002060"/>
                </a:solidFill>
                <a:latin typeface="Lucida Calligraphy" panose="03010101010101010101" pitchFamily="66" charset="0"/>
              </a:rPr>
              <a:t>1 full day per week </a:t>
            </a:r>
            <a:r>
              <a:rPr lang="en-GB" dirty="0">
                <a:latin typeface="Lucida Calligraphy" panose="03010101010101010101" pitchFamily="66" charset="0"/>
              </a:rPr>
              <a:t>or </a:t>
            </a:r>
            <a:r>
              <a:rPr lang="en-GB" b="1" dirty="0">
                <a:solidFill>
                  <a:srgbClr val="002060"/>
                </a:solidFill>
                <a:latin typeface="Lucida Calligraphy" panose="03010101010101010101" pitchFamily="66" charset="0"/>
              </a:rPr>
              <a:t>more than half a term </a:t>
            </a:r>
            <a:r>
              <a:rPr lang="en-GB" dirty="0">
                <a:latin typeface="Lucida Calligraphy" panose="03010101010101010101" pitchFamily="66" charset="0"/>
              </a:rPr>
              <a:t>each year.</a:t>
            </a:r>
          </a:p>
          <a:p>
            <a:pPr marL="285750" indent="-285750">
              <a:buFont typeface="Arial" panose="020B0604020202020204" pitchFamily="34" charset="0"/>
              <a:buChar char="•"/>
            </a:pPr>
            <a:endParaRPr lang="en-GB" dirty="0">
              <a:latin typeface="Lucida Calligraphy" panose="03010101010101010101" pitchFamily="66" charset="0"/>
            </a:endParaRPr>
          </a:p>
          <a:p>
            <a:r>
              <a:rPr lang="en-GB" b="1" dirty="0">
                <a:latin typeface="Lucida Calligraphy" panose="03010101010101010101" pitchFamily="66" charset="0"/>
              </a:rPr>
              <a:t>Every Day Counts!</a:t>
            </a:r>
          </a:p>
          <a:p>
            <a:endParaRPr lang="en-GB" sz="1000" dirty="0">
              <a:latin typeface="Lucida Calligraphy" panose="03010101010101010101" pitchFamily="66" charset="0"/>
            </a:endParaRPr>
          </a:p>
          <a:p>
            <a:r>
              <a:rPr lang="en-GB" dirty="0">
                <a:latin typeface="Lucida Calligraphy" panose="03010101010101010101" pitchFamily="66" charset="0"/>
              </a:rPr>
              <a:t>Good attendance is directly linked to higher achievement, strong friendships and confidence in the classroom.</a:t>
            </a:r>
          </a:p>
          <a:p>
            <a:endParaRPr lang="en-GB" dirty="0">
              <a:latin typeface="Lucida Calligraphy" panose="03010101010101010101" pitchFamily="66" charset="0"/>
            </a:endParaRPr>
          </a:p>
          <a:p>
            <a:r>
              <a:rPr lang="en-GB" b="1" dirty="0">
                <a:latin typeface="Lucida Calligraphy" panose="03010101010101010101" pitchFamily="66" charset="0"/>
              </a:rPr>
              <a:t>How parents can help:</a:t>
            </a:r>
          </a:p>
          <a:p>
            <a:endParaRPr lang="en-GB" sz="1000" dirty="0">
              <a:latin typeface="Lucida Calligraphy" panose="03010101010101010101" pitchFamily="66" charset="0"/>
            </a:endParaRPr>
          </a:p>
          <a:p>
            <a:pPr marL="285750" indent="-285750">
              <a:buFont typeface="Arial" panose="020B0604020202020204" pitchFamily="34" charset="0"/>
              <a:buChar char="•"/>
            </a:pPr>
            <a:r>
              <a:rPr lang="en-GB" dirty="0">
                <a:latin typeface="Lucida Calligraphy" panose="03010101010101010101" pitchFamily="66" charset="0"/>
              </a:rPr>
              <a:t>Set consistent morning and bedtime routines.</a:t>
            </a:r>
          </a:p>
          <a:p>
            <a:pPr marL="285750" indent="-285750">
              <a:buFont typeface="Arial" panose="020B0604020202020204" pitchFamily="34" charset="0"/>
              <a:buChar char="•"/>
            </a:pPr>
            <a:r>
              <a:rPr lang="en-GB" dirty="0">
                <a:latin typeface="Lucida Calligraphy" panose="03010101010101010101" pitchFamily="66" charset="0"/>
              </a:rPr>
              <a:t>Schedule medical/dental appointments outside school hours whenever possible.</a:t>
            </a:r>
          </a:p>
          <a:p>
            <a:pPr marL="285750" indent="-285750">
              <a:buFont typeface="Arial" panose="020B0604020202020204" pitchFamily="34" charset="0"/>
              <a:buChar char="•"/>
            </a:pPr>
            <a:r>
              <a:rPr lang="en-GB" dirty="0">
                <a:latin typeface="Lucida Calligraphy" panose="03010101010101010101" pitchFamily="66" charset="0"/>
              </a:rPr>
              <a:t>Avoid booking family holidays during term time. If parents exceed five days for holidays or illness, WSCC can and will fine you.</a:t>
            </a:r>
          </a:p>
          <a:p>
            <a:pPr marL="285750" indent="-285750">
              <a:buFont typeface="Arial" panose="020B0604020202020204" pitchFamily="34" charset="0"/>
              <a:buChar char="•"/>
            </a:pPr>
            <a:r>
              <a:rPr lang="en-GB" dirty="0">
                <a:latin typeface="Lucida Calligraphy" panose="03010101010101010101" pitchFamily="66" charset="0"/>
              </a:rPr>
              <a:t>Contact us immediately if your child is reluctant to attend so we can support them and get things in place early.</a:t>
            </a:r>
          </a:p>
        </p:txBody>
      </p:sp>
    </p:spTree>
    <p:extLst>
      <p:ext uri="{BB962C8B-B14F-4D97-AF65-F5344CB8AC3E}">
        <p14:creationId xmlns:p14="http://schemas.microsoft.com/office/powerpoint/2010/main" val="4208386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58645" y="347470"/>
            <a:ext cx="9308592" cy="1138773"/>
          </a:xfrm>
          <a:prstGeom prst="rect">
            <a:avLst/>
          </a:prstGeom>
          <a:noFill/>
        </p:spPr>
        <p:txBody>
          <a:bodyPr wrap="square" rtlCol="0">
            <a:spAutoFit/>
          </a:bodyPr>
          <a:lstStyle/>
          <a:p>
            <a:r>
              <a:rPr lang="en-US" sz="5000" dirty="0">
                <a:latin typeface="Lucida Calligraphy" panose="03010101010101010101" pitchFamily="66" charset="0"/>
              </a:rPr>
              <a:t>Lunches, snacks and water</a:t>
            </a:r>
          </a:p>
          <a:p>
            <a:endParaRPr lang="en-GB" dirty="0"/>
          </a:p>
        </p:txBody>
      </p:sp>
      <p:pic>
        <p:nvPicPr>
          <p:cNvPr id="3"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4619" y="197720"/>
            <a:ext cx="21605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96389" y="1685324"/>
            <a:ext cx="11077303" cy="3539430"/>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Lucida Calligraphy" panose="03010101010101010101" pitchFamily="66" charset="0"/>
              </a:rPr>
              <a:t>Sign up for hot school meals at the office</a:t>
            </a:r>
          </a:p>
          <a:p>
            <a:pPr marL="457200" indent="-457200">
              <a:buFont typeface="Arial" panose="020B0604020202020204" pitchFamily="34" charset="0"/>
              <a:buChar char="•"/>
            </a:pPr>
            <a:endParaRPr lang="en-US" sz="2800" dirty="0">
              <a:latin typeface="Lucida Calligraphy" panose="03010101010101010101" pitchFamily="66" charset="0"/>
            </a:endParaRPr>
          </a:p>
          <a:p>
            <a:pPr marL="457200" indent="-457200">
              <a:buFont typeface="Arial" panose="020B0604020202020204" pitchFamily="34" charset="0"/>
              <a:buChar char="•"/>
            </a:pPr>
            <a:r>
              <a:rPr lang="en-US" sz="2800" dirty="0">
                <a:latin typeface="Lucida Calligraphy" panose="03010101010101010101" pitchFamily="66" charset="0"/>
              </a:rPr>
              <a:t>Please bring in fruit or a healthy snack for break times</a:t>
            </a:r>
          </a:p>
          <a:p>
            <a:pPr marL="457200" indent="-457200">
              <a:buFont typeface="Arial" panose="020B0604020202020204" pitchFamily="34" charset="0"/>
              <a:buChar char="•"/>
            </a:pPr>
            <a:endParaRPr lang="en-US" sz="2800" dirty="0">
              <a:latin typeface="Lucida Calligraphy" panose="03010101010101010101" pitchFamily="66" charset="0"/>
            </a:endParaRPr>
          </a:p>
          <a:p>
            <a:pPr marL="457200" indent="-457200">
              <a:buFont typeface="Arial" panose="020B0604020202020204" pitchFamily="34" charset="0"/>
              <a:buChar char="•"/>
            </a:pPr>
            <a:r>
              <a:rPr lang="en-US" sz="2800" dirty="0">
                <a:latin typeface="Lucida Calligraphy" panose="03010101010101010101" pitchFamily="66" charset="0"/>
              </a:rPr>
              <a:t>Please note that we are a nut free school</a:t>
            </a:r>
          </a:p>
          <a:p>
            <a:pPr marL="457200" indent="-457200">
              <a:buFont typeface="Arial" panose="020B0604020202020204" pitchFamily="34" charset="0"/>
              <a:buChar char="•"/>
            </a:pPr>
            <a:endParaRPr lang="en-US" sz="2800" dirty="0">
              <a:latin typeface="Lucida Calligraphy" panose="03010101010101010101" pitchFamily="66" charset="0"/>
            </a:endParaRPr>
          </a:p>
          <a:p>
            <a:pPr marL="457200" indent="-457200">
              <a:buFont typeface="Arial" panose="020B0604020202020204" pitchFamily="34" charset="0"/>
              <a:buChar char="•"/>
            </a:pPr>
            <a:r>
              <a:rPr lang="en-US" sz="2800" dirty="0">
                <a:latin typeface="Lucida Calligraphy" panose="03010101010101010101" pitchFamily="66" charset="0"/>
              </a:rPr>
              <a:t>Water bottles are kept in the classroom and can be accessed at all times – please ensure these are named</a:t>
            </a:r>
            <a:endParaRPr lang="en-GB" sz="2800" dirty="0">
              <a:latin typeface="Lucida Calligraphy" panose="03010101010101010101" pitchFamily="66" charset="0"/>
            </a:endParaRPr>
          </a:p>
        </p:txBody>
      </p:sp>
    </p:spTree>
    <p:extLst>
      <p:ext uri="{BB962C8B-B14F-4D97-AF65-F5344CB8AC3E}">
        <p14:creationId xmlns:p14="http://schemas.microsoft.com/office/powerpoint/2010/main" val="1996684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45582" y="241714"/>
            <a:ext cx="9308592" cy="1138773"/>
          </a:xfrm>
          <a:prstGeom prst="rect">
            <a:avLst/>
          </a:prstGeom>
          <a:noFill/>
        </p:spPr>
        <p:txBody>
          <a:bodyPr wrap="square" rtlCol="0">
            <a:spAutoFit/>
          </a:bodyPr>
          <a:lstStyle/>
          <a:p>
            <a:r>
              <a:rPr lang="en-US" sz="5000" dirty="0">
                <a:latin typeface="Lucida Calligraphy" panose="03010101010101010101" pitchFamily="66" charset="0"/>
              </a:rPr>
              <a:t>Year 5/6 Curriculum</a:t>
            </a:r>
          </a:p>
          <a:p>
            <a:endParaRPr lang="en-GB" dirty="0"/>
          </a:p>
        </p:txBody>
      </p:sp>
      <p:pic>
        <p:nvPicPr>
          <p:cNvPr id="3"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4619" y="197720"/>
            <a:ext cx="21605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44138" y="1572256"/>
            <a:ext cx="11077303" cy="4832092"/>
          </a:xfrm>
          <a:prstGeom prst="rect">
            <a:avLst/>
          </a:prstGeom>
          <a:noFill/>
        </p:spPr>
        <p:txBody>
          <a:bodyPr wrap="square" rtlCol="0">
            <a:spAutoFit/>
          </a:bodyPr>
          <a:lstStyle/>
          <a:p>
            <a:r>
              <a:rPr lang="en-US" sz="2800" u="sng" dirty="0">
                <a:latin typeface="Lucida Calligraphy" panose="03010101010101010101" pitchFamily="66" charset="0"/>
              </a:rPr>
              <a:t>Autumn:</a:t>
            </a:r>
            <a:r>
              <a:rPr lang="en-US" sz="2800" dirty="0">
                <a:latin typeface="Lucida Calligraphy" panose="03010101010101010101" pitchFamily="66" charset="0"/>
              </a:rPr>
              <a:t/>
            </a:r>
            <a:br>
              <a:rPr lang="en-US" sz="2800" dirty="0">
                <a:latin typeface="Lucida Calligraphy" panose="03010101010101010101" pitchFamily="66" charset="0"/>
              </a:rPr>
            </a:br>
            <a:r>
              <a:rPr lang="en-US" sz="2800" dirty="0">
                <a:latin typeface="Lucida Calligraphy" panose="03010101010101010101" pitchFamily="66" charset="0"/>
              </a:rPr>
              <a:t>The World at War</a:t>
            </a:r>
          </a:p>
          <a:p>
            <a:r>
              <a:rPr lang="en-US" sz="2800" dirty="0">
                <a:latin typeface="Lucida Calligraphy" panose="03010101010101010101" pitchFamily="66" charset="0"/>
              </a:rPr>
              <a:t>Frozen Kingdom</a:t>
            </a:r>
          </a:p>
          <a:p>
            <a:endParaRPr lang="en-US" sz="2800" dirty="0">
              <a:latin typeface="Lucida Calligraphy" panose="03010101010101010101" pitchFamily="66" charset="0"/>
            </a:endParaRPr>
          </a:p>
          <a:p>
            <a:r>
              <a:rPr lang="en-US" sz="2800" u="sng" dirty="0">
                <a:latin typeface="Lucida Calligraphy" panose="03010101010101010101" pitchFamily="66" charset="0"/>
              </a:rPr>
              <a:t>Spring:</a:t>
            </a:r>
          </a:p>
          <a:p>
            <a:r>
              <a:rPr lang="en-US" sz="2800" dirty="0">
                <a:latin typeface="Lucida Calligraphy" panose="03010101010101010101" pitchFamily="66" charset="0"/>
              </a:rPr>
              <a:t>Explorers and Adventurers</a:t>
            </a:r>
          </a:p>
          <a:p>
            <a:r>
              <a:rPr lang="en-US" sz="2800" dirty="0">
                <a:latin typeface="Lucida Calligraphy" panose="03010101010101010101" pitchFamily="66" charset="0"/>
              </a:rPr>
              <a:t>Exploring Africa</a:t>
            </a:r>
          </a:p>
          <a:p>
            <a:endParaRPr lang="en-US" sz="2800" dirty="0">
              <a:latin typeface="Lucida Calligraphy" panose="03010101010101010101" pitchFamily="66" charset="0"/>
            </a:endParaRPr>
          </a:p>
          <a:p>
            <a:r>
              <a:rPr lang="en-US" sz="2800" u="sng" dirty="0">
                <a:latin typeface="Lucida Calligraphy" panose="03010101010101010101" pitchFamily="66" charset="0"/>
              </a:rPr>
              <a:t>Summer:</a:t>
            </a:r>
          </a:p>
          <a:p>
            <a:r>
              <a:rPr lang="en-US" sz="2800" dirty="0">
                <a:latin typeface="Lucida Calligraphy" panose="03010101010101010101" pitchFamily="66" charset="0"/>
              </a:rPr>
              <a:t>Shakespeare</a:t>
            </a:r>
          </a:p>
          <a:p>
            <a:r>
              <a:rPr lang="en-US" sz="2800" dirty="0">
                <a:latin typeface="Lucida Calligraphy" panose="03010101010101010101" pitchFamily="66" charset="0"/>
              </a:rPr>
              <a:t>Me, Myself and I</a:t>
            </a:r>
            <a:endParaRPr lang="en-GB" sz="2800" dirty="0">
              <a:latin typeface="Lucida Calligraphy" panose="03010101010101010101" pitchFamily="66"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9428" b="39048"/>
          <a:stretch/>
        </p:blipFill>
        <p:spPr>
          <a:xfrm>
            <a:off x="5227705" y="1204832"/>
            <a:ext cx="3895033" cy="1815738"/>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40952" b="41143"/>
          <a:stretch/>
        </p:blipFill>
        <p:spPr>
          <a:xfrm>
            <a:off x="7601935" y="3228452"/>
            <a:ext cx="4166389" cy="1615664"/>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41203" b="41457"/>
          <a:stretch/>
        </p:blipFill>
        <p:spPr>
          <a:xfrm>
            <a:off x="4656457" y="5107577"/>
            <a:ext cx="4069531" cy="1528354"/>
          </a:xfrm>
          <a:prstGeom prst="rect">
            <a:avLst/>
          </a:prstGeom>
        </p:spPr>
      </p:pic>
    </p:spTree>
    <p:extLst>
      <p:ext uri="{BB962C8B-B14F-4D97-AF65-F5344CB8AC3E}">
        <p14:creationId xmlns:p14="http://schemas.microsoft.com/office/powerpoint/2010/main" val="721222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33548" y="238686"/>
            <a:ext cx="8693405" cy="861774"/>
          </a:xfrm>
          <a:prstGeom prst="rect">
            <a:avLst/>
          </a:prstGeom>
          <a:noFill/>
        </p:spPr>
        <p:txBody>
          <a:bodyPr wrap="none" rtlCol="0">
            <a:spAutoFit/>
          </a:bodyPr>
          <a:lstStyle/>
          <a:p>
            <a:r>
              <a:rPr lang="en-US" sz="5000" dirty="0">
                <a:latin typeface="Lucida Calligraphy" panose="03010101010101010101" pitchFamily="66" charset="0"/>
              </a:rPr>
              <a:t>End of year expectations</a:t>
            </a:r>
            <a:endParaRPr lang="en-GB" sz="5000" dirty="0"/>
          </a:p>
        </p:txBody>
      </p:sp>
      <p:pic>
        <p:nvPicPr>
          <p:cNvPr id="4"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7864" y="238686"/>
            <a:ext cx="21605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EF98693D-2A3B-43A3-AC5A-D740EEDC1A4D}"/>
              </a:ext>
            </a:extLst>
          </p:cNvPr>
          <p:cNvSpPr txBox="1"/>
          <p:nvPr/>
        </p:nvSpPr>
        <p:spPr>
          <a:xfrm>
            <a:off x="333548" y="1208313"/>
            <a:ext cx="3331029" cy="584775"/>
          </a:xfrm>
          <a:prstGeom prst="rect">
            <a:avLst/>
          </a:prstGeom>
          <a:noFill/>
        </p:spPr>
        <p:txBody>
          <a:bodyPr wrap="square" rtlCol="0">
            <a:spAutoFit/>
          </a:bodyPr>
          <a:lstStyle/>
          <a:p>
            <a:r>
              <a:rPr lang="en-GB" sz="3200" dirty="0">
                <a:latin typeface="Lucida Calligraphy" panose="03010101010101010101" pitchFamily="66" charset="0"/>
              </a:rPr>
              <a:t>Year 5:</a:t>
            </a:r>
          </a:p>
        </p:txBody>
      </p:sp>
      <p:pic>
        <p:nvPicPr>
          <p:cNvPr id="6" name="Picture 5">
            <a:extLst>
              <a:ext uri="{FF2B5EF4-FFF2-40B4-BE49-F238E27FC236}">
                <a16:creationId xmlns:a16="http://schemas.microsoft.com/office/drawing/2014/main" id="{DFC7C657-1B51-4961-A2DF-22FED0C132AA}"/>
              </a:ext>
            </a:extLst>
          </p:cNvPr>
          <p:cNvPicPr>
            <a:picLocks noChangeAspect="1"/>
          </p:cNvPicPr>
          <p:nvPr/>
        </p:nvPicPr>
        <p:blipFill>
          <a:blip r:embed="rId3"/>
          <a:stretch>
            <a:fillRect/>
          </a:stretch>
        </p:blipFill>
        <p:spPr>
          <a:xfrm>
            <a:off x="333549" y="2156358"/>
            <a:ext cx="3488934" cy="3183085"/>
          </a:xfrm>
          <a:prstGeom prst="rect">
            <a:avLst/>
          </a:prstGeom>
        </p:spPr>
      </p:pic>
      <p:pic>
        <p:nvPicPr>
          <p:cNvPr id="11" name="Picture 10">
            <a:extLst>
              <a:ext uri="{FF2B5EF4-FFF2-40B4-BE49-F238E27FC236}">
                <a16:creationId xmlns:a16="http://schemas.microsoft.com/office/drawing/2014/main" id="{DE8DEDB0-3CEC-4727-A609-FF35770EB0B7}"/>
              </a:ext>
            </a:extLst>
          </p:cNvPr>
          <p:cNvPicPr>
            <a:picLocks noChangeAspect="1"/>
          </p:cNvPicPr>
          <p:nvPr/>
        </p:nvPicPr>
        <p:blipFill>
          <a:blip r:embed="rId4"/>
          <a:stretch>
            <a:fillRect/>
          </a:stretch>
        </p:blipFill>
        <p:spPr>
          <a:xfrm>
            <a:off x="4263500" y="2127428"/>
            <a:ext cx="3536830" cy="4224386"/>
          </a:xfrm>
          <a:prstGeom prst="rect">
            <a:avLst/>
          </a:prstGeom>
        </p:spPr>
      </p:pic>
      <p:pic>
        <p:nvPicPr>
          <p:cNvPr id="13" name="Picture 12">
            <a:extLst>
              <a:ext uri="{FF2B5EF4-FFF2-40B4-BE49-F238E27FC236}">
                <a16:creationId xmlns:a16="http://schemas.microsoft.com/office/drawing/2014/main" id="{F21A0103-4260-409D-9172-E0F905500B33}"/>
              </a:ext>
            </a:extLst>
          </p:cNvPr>
          <p:cNvPicPr>
            <a:picLocks noChangeAspect="1"/>
          </p:cNvPicPr>
          <p:nvPr/>
        </p:nvPicPr>
        <p:blipFill>
          <a:blip r:embed="rId5"/>
          <a:stretch>
            <a:fillRect/>
          </a:stretch>
        </p:blipFill>
        <p:spPr>
          <a:xfrm>
            <a:off x="8241347" y="2127428"/>
            <a:ext cx="3430579" cy="4224386"/>
          </a:xfrm>
          <a:prstGeom prst="rect">
            <a:avLst/>
          </a:prstGeom>
        </p:spPr>
      </p:pic>
    </p:spTree>
    <p:extLst>
      <p:ext uri="{BB962C8B-B14F-4D97-AF65-F5344CB8AC3E}">
        <p14:creationId xmlns:p14="http://schemas.microsoft.com/office/powerpoint/2010/main" val="3840846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87383" y="289469"/>
            <a:ext cx="8693405" cy="861774"/>
          </a:xfrm>
          <a:prstGeom prst="rect">
            <a:avLst/>
          </a:prstGeom>
          <a:noFill/>
        </p:spPr>
        <p:txBody>
          <a:bodyPr wrap="none" rtlCol="0">
            <a:spAutoFit/>
          </a:bodyPr>
          <a:lstStyle/>
          <a:p>
            <a:r>
              <a:rPr lang="en-US" sz="5000" dirty="0">
                <a:latin typeface="Lucida Calligraphy" panose="03010101010101010101" pitchFamily="66" charset="0"/>
              </a:rPr>
              <a:t>End of year expectations</a:t>
            </a:r>
            <a:endParaRPr lang="en-GB" sz="5000" dirty="0"/>
          </a:p>
        </p:txBody>
      </p:sp>
      <p:pic>
        <p:nvPicPr>
          <p:cNvPr id="4"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7864" y="238686"/>
            <a:ext cx="21605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p:nvPr/>
        </p:nvPicPr>
        <p:blipFill rotWithShape="1">
          <a:blip r:embed="rId3"/>
          <a:srcRect l="6267" t="24649" r="70938" b="39892"/>
          <a:stretch/>
        </p:blipFill>
        <p:spPr bwMode="auto">
          <a:xfrm>
            <a:off x="287383" y="2076994"/>
            <a:ext cx="3454162" cy="3028683"/>
          </a:xfrm>
          <a:prstGeom prst="rect">
            <a:avLst/>
          </a:prstGeom>
          <a:ln>
            <a:noFill/>
          </a:ln>
          <a:extLst>
            <a:ext uri="{53640926-AAD7-44D8-BBD7-CCE9431645EC}">
              <a14:shadowObscured xmlns:a14="http://schemas.microsoft.com/office/drawing/2010/main"/>
            </a:ext>
          </a:extLst>
        </p:spPr>
      </p:pic>
      <p:pic>
        <p:nvPicPr>
          <p:cNvPr id="8" name="Picture 7"/>
          <p:cNvPicPr/>
          <p:nvPr/>
        </p:nvPicPr>
        <p:blipFill rotWithShape="1">
          <a:blip r:embed="rId4"/>
          <a:srcRect l="26210" t="24649" r="49855" b="26383"/>
          <a:stretch/>
        </p:blipFill>
        <p:spPr bwMode="auto">
          <a:xfrm>
            <a:off x="4185682" y="2076994"/>
            <a:ext cx="3573653" cy="4060650"/>
          </a:xfrm>
          <a:prstGeom prst="rect">
            <a:avLst/>
          </a:prstGeom>
          <a:ln>
            <a:noFill/>
          </a:ln>
          <a:extLst>
            <a:ext uri="{53640926-AAD7-44D8-BBD7-CCE9431645EC}">
              <a14:shadowObscured xmlns:a14="http://schemas.microsoft.com/office/drawing/2010/main"/>
            </a:ext>
          </a:extLst>
        </p:spPr>
      </p:pic>
      <p:pic>
        <p:nvPicPr>
          <p:cNvPr id="9" name="Picture 8"/>
          <p:cNvPicPr/>
          <p:nvPr/>
        </p:nvPicPr>
        <p:blipFill rotWithShape="1">
          <a:blip r:embed="rId5"/>
          <a:srcRect l="16523" t="29714" r="60492" b="26723"/>
          <a:stretch/>
        </p:blipFill>
        <p:spPr bwMode="auto">
          <a:xfrm>
            <a:off x="8203473" y="2076994"/>
            <a:ext cx="3553097" cy="3421827"/>
          </a:xfrm>
          <a:prstGeom prst="rect">
            <a:avLst/>
          </a:prstGeom>
          <a:ln>
            <a:noFill/>
          </a:ln>
          <a:extLst>
            <a:ext uri="{53640926-AAD7-44D8-BBD7-CCE9431645EC}">
              <a14:shadowObscured xmlns:a14="http://schemas.microsoft.com/office/drawing/2010/main"/>
            </a:ext>
          </a:extLst>
        </p:spPr>
      </p:pic>
      <p:sp>
        <p:nvSpPr>
          <p:cNvPr id="3" name="TextBox 2">
            <a:extLst>
              <a:ext uri="{FF2B5EF4-FFF2-40B4-BE49-F238E27FC236}">
                <a16:creationId xmlns:a16="http://schemas.microsoft.com/office/drawing/2014/main" id="{6B015272-A326-47DF-8F8E-A78D5FBBC8F6}"/>
              </a:ext>
            </a:extLst>
          </p:cNvPr>
          <p:cNvSpPr txBox="1"/>
          <p:nvPr/>
        </p:nvSpPr>
        <p:spPr>
          <a:xfrm>
            <a:off x="431074" y="1309380"/>
            <a:ext cx="2785655" cy="861774"/>
          </a:xfrm>
          <a:prstGeom prst="rect">
            <a:avLst/>
          </a:prstGeom>
          <a:noFill/>
        </p:spPr>
        <p:txBody>
          <a:bodyPr wrap="square" rtlCol="0">
            <a:spAutoFit/>
          </a:bodyPr>
          <a:lstStyle/>
          <a:p>
            <a:r>
              <a:rPr lang="en-GB" sz="3200" dirty="0">
                <a:latin typeface="Lucida Calligraphy" panose="03010101010101010101" pitchFamily="66" charset="0"/>
              </a:rPr>
              <a:t>Year 6:</a:t>
            </a:r>
          </a:p>
          <a:p>
            <a:endParaRPr lang="en-GB" dirty="0"/>
          </a:p>
        </p:txBody>
      </p:sp>
    </p:spTree>
    <p:extLst>
      <p:ext uri="{BB962C8B-B14F-4D97-AF65-F5344CB8AC3E}">
        <p14:creationId xmlns:p14="http://schemas.microsoft.com/office/powerpoint/2010/main" val="3903185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61257" y="326571"/>
            <a:ext cx="4911634" cy="861774"/>
          </a:xfrm>
          <a:prstGeom prst="rect">
            <a:avLst/>
          </a:prstGeom>
          <a:noFill/>
        </p:spPr>
        <p:txBody>
          <a:bodyPr wrap="square" rtlCol="0">
            <a:spAutoFit/>
          </a:bodyPr>
          <a:lstStyle/>
          <a:p>
            <a:r>
              <a:rPr lang="en-US" sz="5000" dirty="0">
                <a:latin typeface="Lucida Calligraphy" panose="03010101010101010101" pitchFamily="66" charset="0"/>
              </a:rPr>
              <a:t>Homework</a:t>
            </a:r>
            <a:endParaRPr lang="en-GB" sz="5000" dirty="0"/>
          </a:p>
        </p:txBody>
      </p:sp>
      <p:pic>
        <p:nvPicPr>
          <p:cNvPr id="3"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9304" y="326571"/>
            <a:ext cx="21605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261257" y="1384663"/>
            <a:ext cx="9307286" cy="769441"/>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Lucida Calligraphy" panose="03010101010101010101" pitchFamily="66" charset="0"/>
              </a:rPr>
              <a:t>Log in details for all online learning platforms have been shared via email.</a:t>
            </a:r>
            <a:endParaRPr lang="en-GB" sz="2200" dirty="0">
              <a:latin typeface="Lucida Calligraphy" panose="03010101010101010101" pitchFamily="66" charset="0"/>
            </a:endParaRPr>
          </a:p>
        </p:txBody>
      </p:sp>
      <p:sp>
        <p:nvSpPr>
          <p:cNvPr id="5" name="TextBox 4"/>
          <p:cNvSpPr txBox="1"/>
          <p:nvPr/>
        </p:nvSpPr>
        <p:spPr>
          <a:xfrm>
            <a:off x="251682" y="2233487"/>
            <a:ext cx="11688635" cy="430887"/>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Lucida Calligraphy" panose="03010101010101010101" pitchFamily="66" charset="0"/>
              </a:rPr>
              <a:t>Homework grids will be shared on Google Classroom half termly.</a:t>
            </a:r>
          </a:p>
        </p:txBody>
      </p:sp>
      <p:sp>
        <p:nvSpPr>
          <p:cNvPr id="6" name="TextBox 5"/>
          <p:cNvSpPr txBox="1"/>
          <p:nvPr/>
        </p:nvSpPr>
        <p:spPr>
          <a:xfrm>
            <a:off x="261257" y="2809988"/>
            <a:ext cx="11930743" cy="3816429"/>
          </a:xfrm>
          <a:prstGeom prst="rect">
            <a:avLst/>
          </a:prstGeom>
          <a:noFill/>
        </p:spPr>
        <p:txBody>
          <a:bodyPr wrap="square" rtlCol="0">
            <a:spAutoFit/>
          </a:bodyPr>
          <a:lstStyle/>
          <a:p>
            <a:pPr marL="342900" indent="-342900">
              <a:buFont typeface="Arial" panose="020B0604020202020204" pitchFamily="34" charset="0"/>
              <a:buChar char="•"/>
            </a:pPr>
            <a:r>
              <a:rPr lang="en-US" sz="2200" dirty="0">
                <a:latin typeface="Lucida Calligraphy" panose="03010101010101010101" pitchFamily="66" charset="0"/>
              </a:rPr>
              <a:t>Reading logs will be checked daily – please ensure they are in school. </a:t>
            </a:r>
          </a:p>
          <a:p>
            <a:r>
              <a:rPr lang="en-US" sz="2200" dirty="0">
                <a:latin typeface="Lucida Calligraphy" panose="03010101010101010101" pitchFamily="66" charset="0"/>
              </a:rPr>
              <a:t>	Our expectation is that the children will read at least 3 times per week – 	preferably daily. Children should respond to feedback and record their 	personal comments about books they have read.</a:t>
            </a:r>
          </a:p>
          <a:p>
            <a:endParaRPr lang="en-US" sz="2200" dirty="0">
              <a:latin typeface="Lucida Calligraphy" panose="03010101010101010101" pitchFamily="66" charset="0"/>
            </a:endParaRPr>
          </a:p>
          <a:p>
            <a:pPr marL="342900" indent="-342900">
              <a:buFont typeface="Arial" panose="020B0604020202020204" pitchFamily="34" charset="0"/>
              <a:buChar char="•"/>
            </a:pPr>
            <a:r>
              <a:rPr lang="en-US" sz="2200" dirty="0">
                <a:latin typeface="Lucida Calligraphy" panose="03010101010101010101" pitchFamily="66" charset="0"/>
              </a:rPr>
              <a:t>Spellings will be set and tested on Mondays. Spelling books remain in school. Word lists will be uploaded to Google Classroom each week. This year, we will be using Spelling Shed, a new online platform for the teaching of spelling. Children can log in to </a:t>
            </a:r>
            <a:r>
              <a:rPr lang="en-US" sz="2200" dirty="0" err="1">
                <a:latin typeface="Lucida Calligraphy" panose="03010101010101010101" pitchFamily="66" charset="0"/>
              </a:rPr>
              <a:t>practise</a:t>
            </a:r>
            <a:r>
              <a:rPr lang="en-US" sz="2200" dirty="0">
                <a:latin typeface="Lucida Calligraphy" panose="03010101010101010101" pitchFamily="66" charset="0"/>
              </a:rPr>
              <a:t> spelling activities at home.</a:t>
            </a:r>
          </a:p>
          <a:p>
            <a:pPr marL="342900" indent="-342900">
              <a:buFont typeface="Arial" panose="020B0604020202020204" pitchFamily="34" charset="0"/>
              <a:buChar char="•"/>
            </a:pPr>
            <a:endParaRPr lang="en-US" sz="2200" dirty="0">
              <a:latin typeface="Lucida Calligraphy" panose="03010101010101010101" pitchFamily="66" charset="0"/>
            </a:endParaRPr>
          </a:p>
          <a:p>
            <a:pPr marL="342900" indent="-342900">
              <a:buFont typeface="Arial" panose="020B0604020202020204" pitchFamily="34" charset="0"/>
              <a:buChar char="•"/>
            </a:pPr>
            <a:r>
              <a:rPr lang="en-US" sz="2200" dirty="0" err="1">
                <a:latin typeface="Lucida Calligraphy" panose="03010101010101010101" pitchFamily="66" charset="0"/>
              </a:rPr>
              <a:t>Maths</a:t>
            </a:r>
            <a:r>
              <a:rPr lang="en-US" sz="2200" dirty="0">
                <a:latin typeface="Lucida Calligraphy" panose="03010101010101010101" pitchFamily="66" charset="0"/>
              </a:rPr>
              <a:t>: TT </a:t>
            </a:r>
            <a:r>
              <a:rPr lang="en-US" sz="2200" dirty="0" err="1">
                <a:latin typeface="Lucida Calligraphy" panose="03010101010101010101" pitchFamily="66" charset="0"/>
              </a:rPr>
              <a:t>Rockstars</a:t>
            </a:r>
            <a:r>
              <a:rPr lang="en-US" sz="2200" dirty="0">
                <a:latin typeface="Lucida Calligraphy" panose="03010101010101010101" pitchFamily="66" charset="0"/>
              </a:rPr>
              <a:t>, Fluent in Five, </a:t>
            </a:r>
            <a:r>
              <a:rPr lang="en-US" sz="2200" dirty="0" err="1">
                <a:latin typeface="Lucida Calligraphy" panose="03010101010101010101" pitchFamily="66" charset="0"/>
              </a:rPr>
              <a:t>Maths</a:t>
            </a:r>
            <a:r>
              <a:rPr lang="en-US" sz="2200" dirty="0">
                <a:latin typeface="Lucida Calligraphy" panose="03010101010101010101" pitchFamily="66" charset="0"/>
              </a:rPr>
              <a:t> with a Mouse.</a:t>
            </a:r>
            <a:endParaRPr lang="en-GB" sz="2200" dirty="0"/>
          </a:p>
        </p:txBody>
      </p:sp>
    </p:spTree>
    <p:extLst>
      <p:ext uri="{BB962C8B-B14F-4D97-AF65-F5344CB8AC3E}">
        <p14:creationId xmlns:p14="http://schemas.microsoft.com/office/powerpoint/2010/main" val="4104795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8" name="Rectangle 7"/>
          <p:cNvSpPr/>
          <p:nvPr/>
        </p:nvSpPr>
        <p:spPr>
          <a:xfrm>
            <a:off x="6204854" y="5669190"/>
            <a:ext cx="5745037" cy="10464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p:cNvSpPr txBox="1"/>
          <p:nvPr/>
        </p:nvSpPr>
        <p:spPr>
          <a:xfrm>
            <a:off x="261257" y="278714"/>
            <a:ext cx="4911634" cy="861774"/>
          </a:xfrm>
          <a:prstGeom prst="rect">
            <a:avLst/>
          </a:prstGeom>
          <a:noFill/>
        </p:spPr>
        <p:txBody>
          <a:bodyPr wrap="square" rtlCol="0">
            <a:spAutoFit/>
          </a:bodyPr>
          <a:lstStyle/>
          <a:p>
            <a:r>
              <a:rPr lang="en-US" sz="5000" dirty="0" err="1">
                <a:latin typeface="Lucida Calligraphy" panose="03010101010101010101" pitchFamily="66" charset="0"/>
              </a:rPr>
              <a:t>Behaviour</a:t>
            </a:r>
            <a:endParaRPr lang="en-GB" sz="5000" dirty="0"/>
          </a:p>
        </p:txBody>
      </p:sp>
      <p:pic>
        <p:nvPicPr>
          <p:cNvPr id="3"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9304" y="326571"/>
            <a:ext cx="21605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261257" y="1122135"/>
            <a:ext cx="9117874" cy="2308324"/>
          </a:xfrm>
          <a:prstGeom prst="rect">
            <a:avLst/>
          </a:prstGeom>
          <a:noFill/>
        </p:spPr>
        <p:txBody>
          <a:bodyPr wrap="square" rtlCol="0">
            <a:spAutoFit/>
          </a:bodyPr>
          <a:lstStyle/>
          <a:p>
            <a:r>
              <a:rPr lang="en-US" sz="2400" dirty="0">
                <a:latin typeface="Lucida Calligraphy" panose="03010101010101010101" pitchFamily="66" charset="0"/>
              </a:rPr>
              <a:t>Our three core expectations at St Mary’s are:</a:t>
            </a:r>
          </a:p>
          <a:p>
            <a:pPr marL="342900" indent="-342900">
              <a:buFont typeface="Arial" panose="020B0604020202020204" pitchFamily="34" charset="0"/>
              <a:buChar char="•"/>
            </a:pPr>
            <a:r>
              <a:rPr lang="en-US" sz="2400" dirty="0">
                <a:latin typeface="Lucida Calligraphy" panose="03010101010101010101" pitchFamily="66" charset="0"/>
              </a:rPr>
              <a:t>Be Ready</a:t>
            </a:r>
          </a:p>
          <a:p>
            <a:pPr marL="342900" indent="-342900">
              <a:buFont typeface="Arial" panose="020B0604020202020204" pitchFamily="34" charset="0"/>
              <a:buChar char="•"/>
            </a:pPr>
            <a:r>
              <a:rPr lang="en-US" sz="2400" dirty="0">
                <a:latin typeface="Lucida Calligraphy" panose="03010101010101010101" pitchFamily="66" charset="0"/>
              </a:rPr>
              <a:t>Be Respectful</a:t>
            </a:r>
          </a:p>
          <a:p>
            <a:pPr marL="342900" indent="-342900">
              <a:buFont typeface="Arial" panose="020B0604020202020204" pitchFamily="34" charset="0"/>
              <a:buChar char="•"/>
            </a:pPr>
            <a:r>
              <a:rPr lang="en-US" sz="2400" dirty="0">
                <a:latin typeface="Lucida Calligraphy" panose="03010101010101010101" pitchFamily="66" charset="0"/>
              </a:rPr>
              <a:t>Be Safe</a:t>
            </a:r>
          </a:p>
          <a:p>
            <a:endParaRPr lang="en-US" sz="2400" dirty="0">
              <a:latin typeface="Lucida Calligraphy" panose="03010101010101010101" pitchFamily="66" charset="0"/>
            </a:endParaRPr>
          </a:p>
          <a:p>
            <a:endParaRPr lang="en-US" sz="2400" dirty="0">
              <a:latin typeface="Lucida Calligraphy" panose="03010101010101010101" pitchFamily="66" charset="0"/>
            </a:endParaRPr>
          </a:p>
        </p:txBody>
      </p:sp>
      <p:sp>
        <p:nvSpPr>
          <p:cNvPr id="5" name="TextBox 4"/>
          <p:cNvSpPr txBox="1"/>
          <p:nvPr/>
        </p:nvSpPr>
        <p:spPr>
          <a:xfrm>
            <a:off x="391884" y="3832568"/>
            <a:ext cx="5812971" cy="2616101"/>
          </a:xfrm>
          <a:prstGeom prst="rect">
            <a:avLst/>
          </a:prstGeom>
          <a:noFill/>
        </p:spPr>
        <p:txBody>
          <a:bodyPr wrap="square" rtlCol="0">
            <a:spAutoFit/>
          </a:bodyPr>
          <a:lstStyle/>
          <a:p>
            <a:r>
              <a:rPr lang="en-US" sz="2200" u="sng" dirty="0">
                <a:latin typeface="Lucida Calligraphy" panose="03010101010101010101" pitchFamily="66" charset="0"/>
              </a:rPr>
              <a:t>Rewards:</a:t>
            </a:r>
          </a:p>
          <a:p>
            <a:endParaRPr lang="en-US" sz="1000" dirty="0">
              <a:latin typeface="Lucida Calligraphy" panose="03010101010101010101" pitchFamily="66" charset="0"/>
            </a:endParaRPr>
          </a:p>
          <a:p>
            <a:pPr marL="342900" indent="-342900">
              <a:buFont typeface="Arial" panose="020B0604020202020204" pitchFamily="34" charset="0"/>
              <a:buChar char="•"/>
            </a:pPr>
            <a:r>
              <a:rPr lang="en-US" sz="2200" dirty="0">
                <a:latin typeface="Lucida Calligraphy" panose="03010101010101010101" pitchFamily="66" charset="0"/>
              </a:rPr>
              <a:t>Dojo points</a:t>
            </a:r>
          </a:p>
          <a:p>
            <a:pPr marL="342900" indent="-342900">
              <a:buFont typeface="Arial" panose="020B0604020202020204" pitchFamily="34" charset="0"/>
              <a:buChar char="•"/>
            </a:pPr>
            <a:r>
              <a:rPr lang="en-US" sz="2200" dirty="0">
                <a:latin typeface="Lucida Calligraphy" panose="03010101010101010101" pitchFamily="66" charset="0"/>
              </a:rPr>
              <a:t>Gold, Silver, Bronze badges</a:t>
            </a:r>
          </a:p>
          <a:p>
            <a:pPr marL="342900" indent="-342900">
              <a:buFont typeface="Arial" panose="020B0604020202020204" pitchFamily="34" charset="0"/>
              <a:buChar char="•"/>
            </a:pPr>
            <a:r>
              <a:rPr lang="en-US" sz="2200" dirty="0">
                <a:latin typeface="Lucida Calligraphy" panose="03010101010101010101" pitchFamily="66" charset="0"/>
              </a:rPr>
              <a:t>Vine leaves</a:t>
            </a:r>
          </a:p>
          <a:p>
            <a:pPr marL="342900" indent="-342900">
              <a:buFont typeface="Arial" panose="020B0604020202020204" pitchFamily="34" charset="0"/>
              <a:buChar char="•"/>
            </a:pPr>
            <a:r>
              <a:rPr lang="en-US" sz="2200" dirty="0">
                <a:latin typeface="Lucida Calligraphy" panose="03010101010101010101" pitchFamily="66" charset="0"/>
              </a:rPr>
              <a:t>Happy Book certificates</a:t>
            </a:r>
          </a:p>
          <a:p>
            <a:pPr marL="342900" indent="-342900">
              <a:buFont typeface="Arial" panose="020B0604020202020204" pitchFamily="34" charset="0"/>
              <a:buChar char="•"/>
            </a:pPr>
            <a:r>
              <a:rPr lang="en-US" sz="2200" dirty="0">
                <a:latin typeface="Lucida Calligraphy" panose="03010101010101010101" pitchFamily="66" charset="0"/>
              </a:rPr>
              <a:t>Class awards: Star of the Week/</a:t>
            </a:r>
          </a:p>
          <a:p>
            <a:r>
              <a:rPr lang="en-US" sz="2200" dirty="0">
                <a:latin typeface="Lucida Calligraphy" panose="03010101010101010101" pitchFamily="66" charset="0"/>
              </a:rPr>
              <a:t>   Dojo Champion</a:t>
            </a:r>
            <a:endParaRPr lang="en-GB" sz="2200" dirty="0">
              <a:latin typeface="Lucida Calligraphy" panose="03010101010101010101" pitchFamily="66" charset="0"/>
            </a:endParaRPr>
          </a:p>
        </p:txBody>
      </p:sp>
      <p:sp>
        <p:nvSpPr>
          <p:cNvPr id="6" name="TextBox 5"/>
          <p:cNvSpPr txBox="1"/>
          <p:nvPr/>
        </p:nvSpPr>
        <p:spPr>
          <a:xfrm>
            <a:off x="6948127" y="1784854"/>
            <a:ext cx="5303521" cy="3693319"/>
          </a:xfrm>
          <a:prstGeom prst="rect">
            <a:avLst/>
          </a:prstGeom>
          <a:noFill/>
        </p:spPr>
        <p:txBody>
          <a:bodyPr wrap="square" rtlCol="0">
            <a:spAutoFit/>
          </a:bodyPr>
          <a:lstStyle/>
          <a:p>
            <a:r>
              <a:rPr lang="en-US" sz="2200" u="sng" dirty="0">
                <a:latin typeface="Lucida Calligraphy" panose="03010101010101010101" pitchFamily="66" charset="0"/>
              </a:rPr>
              <a:t>Sanctions:</a:t>
            </a:r>
          </a:p>
          <a:p>
            <a:endParaRPr lang="en-US" sz="1400" dirty="0">
              <a:latin typeface="Lucida Calligraphy" panose="03010101010101010101" pitchFamily="66" charset="0"/>
            </a:endParaRPr>
          </a:p>
          <a:p>
            <a:pPr marL="342900" indent="-342900">
              <a:buFont typeface="Arial" panose="020B0604020202020204" pitchFamily="34" charset="0"/>
              <a:buChar char="•"/>
            </a:pPr>
            <a:r>
              <a:rPr lang="en-US" sz="2200" dirty="0">
                <a:latin typeface="Lucida Calligraphy" panose="03010101010101010101" pitchFamily="66" charset="0"/>
              </a:rPr>
              <a:t>Verbal warning</a:t>
            </a:r>
          </a:p>
          <a:p>
            <a:pPr marL="342900" indent="-342900">
              <a:buFont typeface="Arial" panose="020B0604020202020204" pitchFamily="34" charset="0"/>
              <a:buChar char="•"/>
            </a:pPr>
            <a:r>
              <a:rPr lang="en-US" sz="2200" dirty="0">
                <a:latin typeface="Lucida Calligraphy" panose="03010101010101010101" pitchFamily="66" charset="0"/>
              </a:rPr>
              <a:t>Minutes lost from break time</a:t>
            </a:r>
          </a:p>
          <a:p>
            <a:pPr marL="342900" indent="-342900">
              <a:buFont typeface="Arial" panose="020B0604020202020204" pitchFamily="34" charset="0"/>
              <a:buChar char="•"/>
            </a:pPr>
            <a:r>
              <a:rPr lang="en-US" sz="2200" dirty="0">
                <a:latin typeface="Lucida Calligraphy" panose="03010101010101010101" pitchFamily="66" charset="0"/>
              </a:rPr>
              <a:t>Restorative conversation</a:t>
            </a:r>
          </a:p>
          <a:p>
            <a:pPr marL="342900" indent="-342900">
              <a:buFont typeface="Arial" panose="020B0604020202020204" pitchFamily="34" charset="0"/>
              <a:buChar char="•"/>
            </a:pPr>
            <a:r>
              <a:rPr lang="en-US" sz="2200" dirty="0">
                <a:latin typeface="Lucida Calligraphy" panose="03010101010101010101" pitchFamily="66" charset="0"/>
              </a:rPr>
              <a:t>Time out</a:t>
            </a:r>
          </a:p>
          <a:p>
            <a:endParaRPr lang="en-US" sz="2200" dirty="0">
              <a:latin typeface="Lucida Calligraphy" panose="03010101010101010101" pitchFamily="66" charset="0"/>
            </a:endParaRPr>
          </a:p>
          <a:p>
            <a:r>
              <a:rPr lang="en-US" sz="2200" dirty="0">
                <a:latin typeface="Lucida Calligraphy" panose="03010101010101010101" pitchFamily="66" charset="0"/>
              </a:rPr>
              <a:t>We will communicate with parents to inform you of any </a:t>
            </a:r>
            <a:r>
              <a:rPr lang="en-US" sz="2200" dirty="0" err="1">
                <a:latin typeface="Lucida Calligraphy" panose="03010101010101010101" pitchFamily="66" charset="0"/>
              </a:rPr>
              <a:t>behaviour</a:t>
            </a:r>
            <a:r>
              <a:rPr lang="en-US" sz="2200" dirty="0">
                <a:latin typeface="Lucida Calligraphy" panose="03010101010101010101" pitchFamily="66" charset="0"/>
              </a:rPr>
              <a:t> that does not follow our school expectations.</a:t>
            </a:r>
            <a:endParaRPr lang="en-GB" sz="2200" dirty="0">
              <a:latin typeface="Lucida Calligraphy" panose="03010101010101010101" pitchFamily="66" charset="0"/>
            </a:endParaRPr>
          </a:p>
        </p:txBody>
      </p:sp>
      <p:sp>
        <p:nvSpPr>
          <p:cNvPr id="7" name="TextBox 6"/>
          <p:cNvSpPr txBox="1"/>
          <p:nvPr/>
        </p:nvSpPr>
        <p:spPr>
          <a:xfrm>
            <a:off x="6204853" y="5764179"/>
            <a:ext cx="5812971" cy="923330"/>
          </a:xfrm>
          <a:prstGeom prst="rect">
            <a:avLst/>
          </a:prstGeom>
          <a:noFill/>
        </p:spPr>
        <p:txBody>
          <a:bodyPr wrap="square" rtlCol="0">
            <a:spAutoFit/>
          </a:bodyPr>
          <a:lstStyle/>
          <a:p>
            <a:r>
              <a:rPr lang="en-US" dirty="0">
                <a:latin typeface="Lucida Calligraphy" panose="03010101010101010101" pitchFamily="66" charset="0"/>
              </a:rPr>
              <a:t>E-Safety is covered as part of our Computing curriculum, but please be aware of – and monitor – use of devices at home.</a:t>
            </a:r>
            <a:endParaRPr lang="en-GB" dirty="0">
              <a:latin typeface="Lucida Calligraphy" panose="03010101010101010101" pitchFamily="66" charset="0"/>
            </a:endParaRPr>
          </a:p>
        </p:txBody>
      </p:sp>
      <p:sp>
        <p:nvSpPr>
          <p:cNvPr id="9" name="TextBox 8">
            <a:extLst>
              <a:ext uri="{FF2B5EF4-FFF2-40B4-BE49-F238E27FC236}">
                <a16:creationId xmlns:a16="http://schemas.microsoft.com/office/drawing/2014/main" id="{930DDF47-F69D-4169-8D40-AEDA9D67877D}"/>
              </a:ext>
            </a:extLst>
          </p:cNvPr>
          <p:cNvSpPr txBox="1"/>
          <p:nvPr/>
        </p:nvSpPr>
        <p:spPr>
          <a:xfrm>
            <a:off x="276063" y="2866971"/>
            <a:ext cx="6876286" cy="1046440"/>
          </a:xfrm>
          <a:prstGeom prst="rect">
            <a:avLst/>
          </a:prstGeom>
          <a:noFill/>
        </p:spPr>
        <p:txBody>
          <a:bodyPr wrap="square" rtlCol="0">
            <a:spAutoFit/>
          </a:bodyPr>
          <a:lstStyle/>
          <a:p>
            <a:r>
              <a:rPr lang="en-US" sz="2200" dirty="0">
                <a:latin typeface="Lucida Calligraphy" panose="03010101010101010101" pitchFamily="66" charset="0"/>
              </a:rPr>
              <a:t>We believe in </a:t>
            </a:r>
            <a:r>
              <a:rPr lang="en-US" sz="2200" dirty="0" err="1">
                <a:latin typeface="Lucida Calligraphy" panose="03010101010101010101" pitchFamily="66" charset="0"/>
              </a:rPr>
              <a:t>recognising</a:t>
            </a:r>
            <a:r>
              <a:rPr lang="en-US" sz="2200" dirty="0">
                <a:latin typeface="Lucida Calligraphy" panose="03010101010101010101" pitchFamily="66" charset="0"/>
              </a:rPr>
              <a:t> and rewarding hard work and positive </a:t>
            </a:r>
            <a:r>
              <a:rPr lang="en-US" sz="2200" dirty="0" err="1">
                <a:latin typeface="Lucida Calligraphy" panose="03010101010101010101" pitchFamily="66" charset="0"/>
              </a:rPr>
              <a:t>behaviour</a:t>
            </a:r>
            <a:r>
              <a:rPr lang="en-US" sz="2200" dirty="0">
                <a:latin typeface="Lucida Calligraphy" panose="03010101010101010101" pitchFamily="66" charset="0"/>
              </a:rPr>
              <a:t>.</a:t>
            </a:r>
            <a:endParaRPr lang="en-GB" sz="2200" dirty="0">
              <a:latin typeface="Lucida Calligraphy" panose="03010101010101010101" pitchFamily="66" charset="0"/>
            </a:endParaRPr>
          </a:p>
          <a:p>
            <a:endParaRPr lang="en-GB" dirty="0"/>
          </a:p>
        </p:txBody>
      </p:sp>
    </p:spTree>
    <p:extLst>
      <p:ext uri="{BB962C8B-B14F-4D97-AF65-F5344CB8AC3E}">
        <p14:creationId xmlns:p14="http://schemas.microsoft.com/office/powerpoint/2010/main" val="1889331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61257" y="196996"/>
            <a:ext cx="4911634" cy="861774"/>
          </a:xfrm>
          <a:prstGeom prst="rect">
            <a:avLst/>
          </a:prstGeom>
          <a:noFill/>
        </p:spPr>
        <p:txBody>
          <a:bodyPr wrap="square" rtlCol="0">
            <a:spAutoFit/>
          </a:bodyPr>
          <a:lstStyle/>
          <a:p>
            <a:r>
              <a:rPr lang="en-US" sz="5000" dirty="0">
                <a:latin typeface="Lucida Calligraphy" panose="03010101010101010101" pitchFamily="66" charset="0"/>
              </a:rPr>
              <a:t>Year 6</a:t>
            </a:r>
            <a:endParaRPr lang="en-GB" sz="5000" dirty="0"/>
          </a:p>
        </p:txBody>
      </p:sp>
      <p:pic>
        <p:nvPicPr>
          <p:cNvPr id="3"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9304" y="326571"/>
            <a:ext cx="21605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59320" y="1211581"/>
            <a:ext cx="12032680" cy="5047536"/>
          </a:xfrm>
          <a:prstGeom prst="rect">
            <a:avLst/>
          </a:prstGeom>
          <a:noFill/>
        </p:spPr>
        <p:txBody>
          <a:bodyPr wrap="square" rtlCol="0">
            <a:spAutoFit/>
          </a:bodyPr>
          <a:lstStyle/>
          <a:p>
            <a:r>
              <a:rPr lang="en-US" sz="2400" dirty="0">
                <a:latin typeface="Lucida Calligraphy" panose="03010101010101010101" pitchFamily="66" charset="0"/>
              </a:rPr>
              <a:t>Key Stage 2 SATs – w/c Monday 10</a:t>
            </a:r>
            <a:r>
              <a:rPr lang="en-US" sz="2400" baseline="30000" dirty="0">
                <a:latin typeface="Lucida Calligraphy" panose="03010101010101010101" pitchFamily="66" charset="0"/>
              </a:rPr>
              <a:t>th</a:t>
            </a:r>
            <a:r>
              <a:rPr lang="en-US" sz="2400" dirty="0">
                <a:latin typeface="Lucida Calligraphy" panose="03010101010101010101" pitchFamily="66" charset="0"/>
              </a:rPr>
              <a:t> May 2027</a:t>
            </a:r>
          </a:p>
          <a:p>
            <a:endParaRPr lang="en-US" sz="1200" dirty="0">
              <a:latin typeface="Lucida Calligraphy" panose="03010101010101010101" pitchFamily="66" charset="0"/>
            </a:endParaRPr>
          </a:p>
          <a:p>
            <a:r>
              <a:rPr lang="en-US" sz="2400" dirty="0">
                <a:latin typeface="Lucida Calligraphy" panose="03010101010101010101" pitchFamily="66" charset="0"/>
              </a:rPr>
              <a:t>English: Reading</a:t>
            </a:r>
          </a:p>
          <a:p>
            <a:r>
              <a:rPr lang="en-US" sz="2400" dirty="0">
                <a:latin typeface="Lucida Calligraphy" panose="03010101010101010101" pitchFamily="66" charset="0"/>
              </a:rPr>
              <a:t>              Grammar, Punctuation and Spelling</a:t>
            </a:r>
          </a:p>
          <a:p>
            <a:endParaRPr lang="en-US" sz="1200" dirty="0">
              <a:latin typeface="Lucida Calligraphy" panose="03010101010101010101" pitchFamily="66" charset="0"/>
            </a:endParaRPr>
          </a:p>
          <a:p>
            <a:r>
              <a:rPr lang="en-US" sz="2400" dirty="0" err="1">
                <a:latin typeface="Lucida Calligraphy" panose="03010101010101010101" pitchFamily="66" charset="0"/>
              </a:rPr>
              <a:t>Maths</a:t>
            </a:r>
            <a:r>
              <a:rPr lang="en-US" sz="2400" dirty="0">
                <a:latin typeface="Lucida Calligraphy" panose="03010101010101010101" pitchFamily="66" charset="0"/>
              </a:rPr>
              <a:t>: Arithmetic (1 paper)</a:t>
            </a:r>
          </a:p>
          <a:p>
            <a:r>
              <a:rPr lang="en-US" sz="2400" dirty="0">
                <a:latin typeface="Lucida Calligraphy" panose="03010101010101010101" pitchFamily="66" charset="0"/>
              </a:rPr>
              <a:t>            Reasoning (2 papers)</a:t>
            </a:r>
          </a:p>
          <a:p>
            <a:endParaRPr lang="en-US" sz="1200" dirty="0">
              <a:latin typeface="Lucida Calligraphy" panose="03010101010101010101" pitchFamily="66" charset="0"/>
            </a:endParaRPr>
          </a:p>
          <a:p>
            <a:r>
              <a:rPr lang="en-US" sz="2400" dirty="0">
                <a:latin typeface="Lucida Calligraphy" panose="03010101010101010101" pitchFamily="66" charset="0"/>
              </a:rPr>
              <a:t>Writing is teacher assessed.</a:t>
            </a:r>
          </a:p>
          <a:p>
            <a:endParaRPr lang="en-US" sz="2400" dirty="0">
              <a:latin typeface="Lucida Calligraphy" panose="03010101010101010101" pitchFamily="66" charset="0"/>
            </a:endParaRPr>
          </a:p>
          <a:p>
            <a:r>
              <a:rPr lang="en-US" sz="2400" dirty="0">
                <a:latin typeface="Lucida Calligraphy" panose="03010101010101010101" pitchFamily="66" charset="0"/>
              </a:rPr>
              <a:t>SATs Information Meeting for parents will be held in the Spring term.</a:t>
            </a:r>
          </a:p>
          <a:p>
            <a:endParaRPr lang="en-US" sz="2400" dirty="0">
              <a:latin typeface="Lucida Calligraphy" panose="03010101010101010101" pitchFamily="66" charset="0"/>
            </a:endParaRPr>
          </a:p>
          <a:p>
            <a:r>
              <a:rPr lang="en-US" sz="2300" dirty="0">
                <a:latin typeface="Lucida Calligraphy" panose="03010101010101010101" pitchFamily="66" charset="0"/>
              </a:rPr>
              <a:t>RHE: Sex Education Information Meeting – Wednesday 30</a:t>
            </a:r>
            <a:r>
              <a:rPr lang="en-US" sz="2300" baseline="30000" dirty="0">
                <a:latin typeface="Lucida Calligraphy" panose="03010101010101010101" pitchFamily="66" charset="0"/>
              </a:rPr>
              <a:t>th</a:t>
            </a:r>
            <a:r>
              <a:rPr lang="en-US" sz="2300" dirty="0">
                <a:latin typeface="Lucida Calligraphy" panose="03010101010101010101" pitchFamily="66" charset="0"/>
              </a:rPr>
              <a:t> September 4:00pm</a:t>
            </a:r>
          </a:p>
          <a:p>
            <a:endParaRPr lang="en-US" sz="2400" dirty="0">
              <a:latin typeface="Lucida Calligraphy" panose="03010101010101010101" pitchFamily="66" charset="0"/>
            </a:endParaRPr>
          </a:p>
        </p:txBody>
      </p:sp>
    </p:spTree>
    <p:extLst>
      <p:ext uri="{BB962C8B-B14F-4D97-AF65-F5344CB8AC3E}">
        <p14:creationId xmlns:p14="http://schemas.microsoft.com/office/powerpoint/2010/main" val="1396141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242108" y="226414"/>
            <a:ext cx="9528047" cy="800219"/>
          </a:xfrm>
          <a:prstGeom prst="rect">
            <a:avLst/>
          </a:prstGeom>
          <a:noFill/>
        </p:spPr>
        <p:txBody>
          <a:bodyPr wrap="square" rtlCol="0">
            <a:spAutoFit/>
          </a:bodyPr>
          <a:lstStyle/>
          <a:p>
            <a:r>
              <a:rPr lang="en-US" sz="4600" dirty="0">
                <a:latin typeface="Lucida Calligraphy" panose="03010101010101010101" pitchFamily="66" charset="0"/>
              </a:rPr>
              <a:t>Autumn Term Diary Dates</a:t>
            </a:r>
            <a:endParaRPr lang="en-GB" sz="4600" dirty="0"/>
          </a:p>
        </p:txBody>
      </p:sp>
      <p:pic>
        <p:nvPicPr>
          <p:cNvPr id="3" name="Picture 6" descr="Flag of South Afric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89304" y="326571"/>
            <a:ext cx="2160588"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16996" y="1225689"/>
            <a:ext cx="11875003" cy="5539978"/>
          </a:xfrm>
          <a:prstGeom prst="rect">
            <a:avLst/>
          </a:prstGeom>
          <a:noFill/>
        </p:spPr>
        <p:txBody>
          <a:bodyPr wrap="square" rtlCol="0">
            <a:spAutoFit/>
          </a:bodyPr>
          <a:lstStyle/>
          <a:p>
            <a:r>
              <a:rPr lang="en-US" sz="2400" dirty="0" err="1">
                <a:latin typeface="Lucida Calligraphy" panose="03010101010101010101" pitchFamily="66" charset="0"/>
              </a:rPr>
              <a:t>Bikeability</a:t>
            </a:r>
            <a:r>
              <a:rPr lang="en-US" sz="2400" dirty="0">
                <a:latin typeface="Lucida Calligraphy" panose="03010101010101010101" pitchFamily="66" charset="0"/>
              </a:rPr>
              <a:t>: </a:t>
            </a:r>
          </a:p>
          <a:p>
            <a:r>
              <a:rPr lang="en-US" sz="2400" dirty="0">
                <a:latin typeface="Lucida Calligraphy" panose="03010101010101010101" pitchFamily="66" charset="0"/>
              </a:rPr>
              <a:t>Year 6: Monday 28</a:t>
            </a:r>
            <a:r>
              <a:rPr lang="en-US" sz="2400" baseline="30000" dirty="0">
                <a:latin typeface="Lucida Calligraphy" panose="03010101010101010101" pitchFamily="66" charset="0"/>
              </a:rPr>
              <a:t>th</a:t>
            </a:r>
            <a:r>
              <a:rPr lang="en-US" sz="2400" dirty="0">
                <a:latin typeface="Lucida Calligraphy" panose="03010101010101010101" pitchFamily="66" charset="0"/>
              </a:rPr>
              <a:t> September – Thursday 1</a:t>
            </a:r>
            <a:r>
              <a:rPr lang="en-US" sz="2400" baseline="30000" dirty="0">
                <a:latin typeface="Lucida Calligraphy" panose="03010101010101010101" pitchFamily="66" charset="0"/>
              </a:rPr>
              <a:t>st </a:t>
            </a:r>
            <a:r>
              <a:rPr lang="en-US" sz="2400" dirty="0">
                <a:latin typeface="Lucida Calligraphy" panose="03010101010101010101" pitchFamily="66" charset="0"/>
              </a:rPr>
              <a:t>October</a:t>
            </a:r>
          </a:p>
          <a:p>
            <a:r>
              <a:rPr lang="en-US" sz="2400" dirty="0">
                <a:latin typeface="Lucida Calligraphy" panose="03010101010101010101" pitchFamily="66" charset="0"/>
              </a:rPr>
              <a:t>Year 5: Friday 2</a:t>
            </a:r>
            <a:r>
              <a:rPr lang="en-US" sz="2400" baseline="30000" dirty="0">
                <a:latin typeface="Lucida Calligraphy" panose="03010101010101010101" pitchFamily="66" charset="0"/>
              </a:rPr>
              <a:t>nd</a:t>
            </a:r>
            <a:r>
              <a:rPr lang="en-US" sz="2400" dirty="0">
                <a:latin typeface="Lucida Calligraphy" panose="03010101010101010101" pitchFamily="66" charset="0"/>
              </a:rPr>
              <a:t> October</a:t>
            </a:r>
          </a:p>
          <a:p>
            <a:endParaRPr lang="en-US" sz="2400" dirty="0">
              <a:latin typeface="Lucida Calligraphy" panose="03010101010101010101" pitchFamily="66" charset="0"/>
            </a:endParaRPr>
          </a:p>
          <a:p>
            <a:r>
              <a:rPr lang="en-US" sz="2400" dirty="0">
                <a:latin typeface="Lucida Calligraphy" panose="03010101010101010101" pitchFamily="66" charset="0"/>
              </a:rPr>
              <a:t>South Africa Class Assembly – Thursday 1</a:t>
            </a:r>
            <a:r>
              <a:rPr lang="en-US" sz="2400" baseline="30000" dirty="0">
                <a:latin typeface="Lucida Calligraphy" panose="03010101010101010101" pitchFamily="66" charset="0"/>
              </a:rPr>
              <a:t>st</a:t>
            </a:r>
            <a:r>
              <a:rPr lang="en-US" sz="2400" dirty="0">
                <a:latin typeface="Lucida Calligraphy" panose="03010101010101010101" pitchFamily="66" charset="0"/>
              </a:rPr>
              <a:t> October</a:t>
            </a:r>
          </a:p>
          <a:p>
            <a:endParaRPr lang="en-US" sz="2400" dirty="0">
              <a:latin typeface="Lucida Calligraphy" panose="03010101010101010101" pitchFamily="66" charset="0"/>
            </a:endParaRPr>
          </a:p>
          <a:p>
            <a:r>
              <a:rPr lang="en-US" sz="2400" dirty="0">
                <a:latin typeface="Lucida Calligraphy" panose="03010101010101010101" pitchFamily="66" charset="0"/>
              </a:rPr>
              <a:t>Individual School Photographs – Friday 16</a:t>
            </a:r>
            <a:r>
              <a:rPr lang="en-US" sz="2400" baseline="30000" dirty="0">
                <a:latin typeface="Lucida Calligraphy" panose="03010101010101010101" pitchFamily="66" charset="0"/>
              </a:rPr>
              <a:t>th</a:t>
            </a:r>
            <a:r>
              <a:rPr lang="en-US" sz="2400" dirty="0">
                <a:latin typeface="Lucida Calligraphy" panose="03010101010101010101" pitchFamily="66" charset="0"/>
              </a:rPr>
              <a:t> October</a:t>
            </a:r>
          </a:p>
          <a:p>
            <a:endParaRPr lang="en-US" sz="2400" dirty="0">
              <a:latin typeface="Lucida Calligraphy" panose="03010101010101010101" pitchFamily="66" charset="0"/>
            </a:endParaRPr>
          </a:p>
          <a:p>
            <a:r>
              <a:rPr lang="en-US" sz="2400" dirty="0">
                <a:latin typeface="Lucida Calligraphy" panose="03010101010101010101" pitchFamily="66" charset="0"/>
              </a:rPr>
              <a:t>Half Term – Monday 26</a:t>
            </a:r>
            <a:r>
              <a:rPr lang="en-US" sz="2400" baseline="30000" dirty="0">
                <a:latin typeface="Lucida Calligraphy" panose="03010101010101010101" pitchFamily="66" charset="0"/>
              </a:rPr>
              <a:t>th</a:t>
            </a:r>
            <a:r>
              <a:rPr lang="en-US" sz="2400" dirty="0">
                <a:latin typeface="Lucida Calligraphy" panose="03010101010101010101" pitchFamily="66" charset="0"/>
              </a:rPr>
              <a:t> – Friday 30</a:t>
            </a:r>
            <a:r>
              <a:rPr lang="en-US" sz="2400" baseline="30000" dirty="0">
                <a:latin typeface="Lucida Calligraphy" panose="03010101010101010101" pitchFamily="66" charset="0"/>
              </a:rPr>
              <a:t>th</a:t>
            </a:r>
            <a:r>
              <a:rPr lang="en-US" sz="2400" dirty="0">
                <a:latin typeface="Lucida Calligraphy" panose="03010101010101010101" pitchFamily="66" charset="0"/>
              </a:rPr>
              <a:t> October</a:t>
            </a:r>
          </a:p>
          <a:p>
            <a:endParaRPr lang="en-US" sz="2400" dirty="0">
              <a:latin typeface="Lucida Calligraphy" panose="03010101010101010101" pitchFamily="66" charset="0"/>
            </a:endParaRPr>
          </a:p>
          <a:p>
            <a:r>
              <a:rPr lang="en-US" sz="2400" dirty="0">
                <a:latin typeface="Lucida Calligraphy" panose="03010101010101010101" pitchFamily="66" charset="0"/>
              </a:rPr>
              <a:t>Parents Evenings – Tuesday 3</a:t>
            </a:r>
            <a:r>
              <a:rPr lang="en-US" sz="2400" baseline="30000" dirty="0">
                <a:latin typeface="Lucida Calligraphy" panose="03010101010101010101" pitchFamily="66" charset="0"/>
              </a:rPr>
              <a:t>rd</a:t>
            </a:r>
            <a:r>
              <a:rPr lang="en-US" sz="2400" dirty="0">
                <a:latin typeface="Lucida Calligraphy" panose="03010101010101010101" pitchFamily="66" charset="0"/>
              </a:rPr>
              <a:t> and Thursday 5</a:t>
            </a:r>
            <a:r>
              <a:rPr lang="en-US" sz="2400" baseline="30000" dirty="0">
                <a:latin typeface="Lucida Calligraphy" panose="03010101010101010101" pitchFamily="66" charset="0"/>
              </a:rPr>
              <a:t>th</a:t>
            </a:r>
            <a:r>
              <a:rPr lang="en-US" sz="2400" dirty="0">
                <a:latin typeface="Lucida Calligraphy" panose="03010101010101010101" pitchFamily="66" charset="0"/>
              </a:rPr>
              <a:t> November</a:t>
            </a:r>
          </a:p>
          <a:p>
            <a:endParaRPr lang="en-US" sz="2400" dirty="0">
              <a:latin typeface="Lucida Calligraphy" panose="03010101010101010101" pitchFamily="66" charset="0"/>
            </a:endParaRPr>
          </a:p>
          <a:p>
            <a:r>
              <a:rPr lang="en-US" sz="2200" dirty="0">
                <a:latin typeface="Lucida Calligraphy" panose="03010101010101010101" pitchFamily="66" charset="0"/>
              </a:rPr>
              <a:t>Year 5 Residential to </a:t>
            </a:r>
            <a:r>
              <a:rPr lang="en-US" sz="2200" dirty="0" err="1">
                <a:latin typeface="Lucida Calligraphy" panose="03010101010101010101" pitchFamily="66" charset="0"/>
              </a:rPr>
              <a:t>Cobnor</a:t>
            </a:r>
            <a:r>
              <a:rPr lang="en-US" sz="2200" dirty="0">
                <a:latin typeface="Lucida Calligraphy" panose="03010101010101010101" pitchFamily="66" charset="0"/>
              </a:rPr>
              <a:t>: Wednesday 5</a:t>
            </a:r>
            <a:r>
              <a:rPr lang="en-US" sz="2200" baseline="30000" dirty="0">
                <a:latin typeface="Lucida Calligraphy" panose="03010101010101010101" pitchFamily="66" charset="0"/>
              </a:rPr>
              <a:t>th</a:t>
            </a:r>
            <a:r>
              <a:rPr lang="en-US" sz="2200" dirty="0">
                <a:latin typeface="Lucida Calligraphy" panose="03010101010101010101" pitchFamily="66" charset="0"/>
              </a:rPr>
              <a:t> – Friday 7</a:t>
            </a:r>
            <a:r>
              <a:rPr lang="en-US" sz="2200" baseline="30000" dirty="0">
                <a:latin typeface="Lucida Calligraphy" panose="03010101010101010101" pitchFamily="66" charset="0"/>
              </a:rPr>
              <a:t>th</a:t>
            </a:r>
            <a:r>
              <a:rPr lang="en-US" sz="2200" dirty="0">
                <a:latin typeface="Lucida Calligraphy" panose="03010101010101010101" pitchFamily="66" charset="0"/>
              </a:rPr>
              <a:t> May 2027</a:t>
            </a:r>
          </a:p>
          <a:p>
            <a:endParaRPr lang="en-US" sz="2200" dirty="0">
              <a:latin typeface="Lucida Calligraphy" panose="03010101010101010101" pitchFamily="66" charset="0"/>
            </a:endParaRPr>
          </a:p>
          <a:p>
            <a:r>
              <a:rPr lang="en-US" sz="2200" dirty="0">
                <a:latin typeface="Lucida Calligraphy" panose="03010101010101010101" pitchFamily="66" charset="0"/>
              </a:rPr>
              <a:t>Year 6 Residential to Marchant’s Hill: Monday 17</a:t>
            </a:r>
            <a:r>
              <a:rPr lang="en-US" sz="2200" baseline="30000" dirty="0">
                <a:latin typeface="Lucida Calligraphy" panose="03010101010101010101" pitchFamily="66" charset="0"/>
              </a:rPr>
              <a:t>th</a:t>
            </a:r>
            <a:r>
              <a:rPr lang="en-US" sz="2200" dirty="0">
                <a:latin typeface="Lucida Calligraphy" panose="03010101010101010101" pitchFamily="66" charset="0"/>
              </a:rPr>
              <a:t> – Friday 21</a:t>
            </a:r>
            <a:r>
              <a:rPr lang="en-US" sz="2200" baseline="30000" dirty="0">
                <a:latin typeface="Lucida Calligraphy" panose="03010101010101010101" pitchFamily="66" charset="0"/>
              </a:rPr>
              <a:t>st</a:t>
            </a:r>
            <a:r>
              <a:rPr lang="en-US" sz="2200" dirty="0">
                <a:latin typeface="Lucida Calligraphy" panose="03010101010101010101" pitchFamily="66" charset="0"/>
              </a:rPr>
              <a:t> May 2027</a:t>
            </a:r>
            <a:endParaRPr lang="en-GB" sz="2200" dirty="0">
              <a:latin typeface="Lucida Calligraphy" panose="03010101010101010101" pitchFamily="66" charset="0"/>
            </a:endParaRPr>
          </a:p>
        </p:txBody>
      </p:sp>
      <p:cxnSp>
        <p:nvCxnSpPr>
          <p:cNvPr id="6" name="Straight Connector 5">
            <a:extLst>
              <a:ext uri="{FF2B5EF4-FFF2-40B4-BE49-F238E27FC236}">
                <a16:creationId xmlns:a16="http://schemas.microsoft.com/office/drawing/2014/main" id="{B5635C50-F601-48FD-A2D0-04786BCD3277}"/>
              </a:ext>
            </a:extLst>
          </p:cNvPr>
          <p:cNvCxnSpPr/>
          <p:nvPr/>
        </p:nvCxnSpPr>
        <p:spPr>
          <a:xfrm>
            <a:off x="0" y="5433060"/>
            <a:ext cx="12192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937095"/>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33542</TotalTime>
  <Words>783</Words>
  <Application>Microsoft Office PowerPoint</Application>
  <PresentationFormat>Widescreen</PresentationFormat>
  <Paragraphs>125</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Gill Sans MT</vt:lpstr>
      <vt:lpstr>Lucida Calligraphy</vt:lpstr>
      <vt:lpstr>Parcel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 Marys Pulborough</dc:creator>
  <cp:lastModifiedBy>scopus@SMPDOMAIN.local</cp:lastModifiedBy>
  <cp:revision>46</cp:revision>
  <dcterms:created xsi:type="dcterms:W3CDTF">2024-09-29T18:35:20Z</dcterms:created>
  <dcterms:modified xsi:type="dcterms:W3CDTF">2026-09-24T09:35:37Z</dcterms:modified>
</cp:coreProperties>
</file>