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84" r:id="rId7"/>
    <p:sldId id="266" r:id="rId8"/>
    <p:sldId id="260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EB"/>
    <a:srgbClr val="FFDDDD"/>
    <a:srgbClr val="F9B1B6"/>
    <a:srgbClr val="F96F6F"/>
    <a:srgbClr val="FF7C80"/>
    <a:srgbClr val="FF0000"/>
    <a:srgbClr val="FF5050"/>
    <a:srgbClr val="D1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95" d="100"/>
          <a:sy n="95" d="100"/>
        </p:scale>
        <p:origin x="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2249-215B-41FD-BE4E-9E8C25B53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C1CD3-1CA0-4646-A931-3BD0ADF3B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35D07-C47F-4F82-8284-7CC8DDF80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6104E-E44C-4991-A5C4-FDA09957A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8182F-CD92-49D1-83D9-774BDF8D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57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17A22-1D4E-4FDF-B834-678BACD15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A64BB-DF2D-46CC-8D5B-5FB5FB27B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32E99-B7A9-4F05-9301-C6F35C93E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BF56D-6E12-4D49-81EA-AB98282D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3966A-B454-4749-AACA-6F484D0ED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59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42904-9F83-4503-ADD4-2D1A8EA27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DB32D-E3D2-4F33-BA9F-541B88389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7DD48-A20B-4DA5-B364-041F0410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7C788-A48A-4E4F-9B12-93C3D7DB2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81BA4-A5B4-4D4F-AA40-DE79797E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1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EEFD-AE61-45CE-81A2-29C48D3D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06C94-555B-4984-8482-176274172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F248B-36AE-4268-9547-672283B0F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9C8BE-5C38-4430-B852-59219E12E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6D8C0E-BB48-4986-8D44-81A6FE883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AFD842-A8BC-4C28-83D2-F24BDF6F8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40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018E5-6AFC-4890-99E4-D48CB0DAF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D234B-4EFB-43E8-84C7-1B458990D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7862D-AF2B-43F1-8B2D-2A7CE802D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52A500-FA94-4E20-A245-CB415088F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7019E4-FAAB-43F4-92A7-3695FA9648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2C7A29-47C7-455D-BFC2-33B1178BF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465BE9-8EBB-4576-BA45-8E81290B4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A91EFA-52AA-4771-8F1A-2D76A0E17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34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0C8CE-28B8-4961-94FE-F6D70B1E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8CB409-732B-4767-AAD9-F7B5A5FB0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DFFE9E-FBF2-4D7B-9BDA-CC82E991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691DF-5FEC-44C0-BCB9-2E30139B3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32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BFD1F-CD05-4D0B-96C2-FFCC33B57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488FD6-D41C-4F9B-B6E0-954D8AD8C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8DECC-86FE-4BA6-B378-4750A49D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4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9946-4FA5-4F15-BD95-4D085C1F8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CCFD0-AA4A-45A8-A3B0-C7BD8DBF5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20CBB-F32F-4BBF-BDB5-E7085F13B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AA6B4-8698-431A-BBFA-FA9DFCCE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C2C15-FCF0-4EC4-AC3A-D4AA560DD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86925-E9CE-4682-A334-3A454618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02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A04AA-8BDA-4795-A1FF-04ABE457E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2445A0-27E3-4AC9-B60A-7936624DC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816D3-ACE2-46F4-A205-4440F82F1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8BB83-E673-4518-BB3A-21D2FFAE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4681A-C775-4D52-8F2C-2ABA19893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54735-579C-48B1-A2EE-4B0CE21BF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983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34DF3-3741-4960-8109-81070B0ED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D06E98-966D-41A9-B62B-5195E6F94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B59C6-732F-4661-83EE-F8A5CF087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2976A-1C2A-4AEF-AA80-FF501AFE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1DD21-E6A4-4105-925A-DE987F7CA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56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46027C-67BF-4AA0-A7B5-CA4531778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1047FC-DE35-4B15-8C78-609F353E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EDDE8-D049-4BC7-BAE7-4DB3F998E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1345C-66A0-423B-B110-1F71FDE49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A77D1-CA77-4FC1-BEF7-508C56F7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97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5EED56-D94C-4B28-A42B-C26D7C318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D8B62-534C-4DB7-97AC-CEB6E613B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038D5-A410-481A-903F-0F62662E51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8DCA1-ABC5-4D21-9E3F-08766876BD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867E5-5E1B-4B62-986C-00E031856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617E3-AC8C-40C4-955E-2916B5AE5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690E1-072D-4053-A864-45CD71BA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45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222454-D5FD-4525-8D93-FCE3C9D291C3}"/>
              </a:ext>
            </a:extLst>
          </p:cNvPr>
          <p:cNvSpPr txBox="1"/>
          <p:nvPr/>
        </p:nvSpPr>
        <p:spPr>
          <a:xfrm>
            <a:off x="260888" y="1255363"/>
            <a:ext cx="81056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XCCW Joined 1a" panose="03050602040000000000" pitchFamily="66" charset="0"/>
              </a:rPr>
              <a:t>‘Meet the Teacher’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2538C-9B0E-421E-8EF4-E56D2722D9D8}"/>
              </a:ext>
            </a:extLst>
          </p:cNvPr>
          <p:cNvSpPr txBox="1"/>
          <p:nvPr/>
        </p:nvSpPr>
        <p:spPr>
          <a:xfrm>
            <a:off x="1477504" y="3301139"/>
            <a:ext cx="9236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XCCW Joined 1a" panose="03050602040000000000" pitchFamily="66" charset="0"/>
              </a:rPr>
              <a:t>Hello and Welcome to China Class!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F003EA-65AE-4298-9EE2-33AF55C494B7}"/>
              </a:ext>
            </a:extLst>
          </p:cNvPr>
          <p:cNvSpPr txBox="1"/>
          <p:nvPr/>
        </p:nvSpPr>
        <p:spPr>
          <a:xfrm>
            <a:off x="0" y="6211974"/>
            <a:ext cx="6664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XCCW Joined 1a" panose="03050602040000000000" pitchFamily="66" charset="0"/>
              </a:rPr>
              <a:t>Miss Fuller – Class Teacher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73312A-7AD1-447C-BD64-6154A52CE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96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B9AACD-2CC8-43C8-9142-B24DC919C337}"/>
              </a:ext>
            </a:extLst>
          </p:cNvPr>
          <p:cNvSpPr txBox="1"/>
          <p:nvPr/>
        </p:nvSpPr>
        <p:spPr>
          <a:xfrm>
            <a:off x="309966" y="495946"/>
            <a:ext cx="6602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XCCW Joined 1a" panose="03050602040000000000" pitchFamily="66" charset="0"/>
              </a:rPr>
              <a:t>Attendance</a:t>
            </a: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AC853-3363-4B96-B139-01A6B7F28B30}"/>
              </a:ext>
            </a:extLst>
          </p:cNvPr>
          <p:cNvSpPr txBox="1"/>
          <p:nvPr/>
        </p:nvSpPr>
        <p:spPr>
          <a:xfrm>
            <a:off x="249264" y="3005120"/>
            <a:ext cx="1169347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XCCW Joined 1a" panose="03050602040000000000" pitchFamily="66" charset="0"/>
              </a:rPr>
              <a:t>Under 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XCCW Joined 1a" panose="03050602040000000000" pitchFamily="66" charset="0"/>
              </a:rPr>
              <a:t>Section 7 of the Education Act 1996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XCCW Joined 1a" panose="03050602040000000000" pitchFamily="66" charset="0"/>
              </a:rPr>
              <a:t> (in England and Wales), parents of children aged 5 to 16 are legally responsible for ensuring their child receives an efficient, full-time education suitable to their age, ability, and aptitude.</a:t>
            </a:r>
            <a:endParaRPr lang="en-GB" sz="4400" b="0" dirty="0">
              <a:effectLst/>
              <a:latin typeface="XCCW Joined 1a" panose="03050602040000000000" pitchFamily="66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4400" b="0" dirty="0">
                <a:effectLst/>
                <a:latin typeface="XCCW Joined 1a" panose="03050602040000000000" pitchFamily="66" charset="0"/>
              </a:rPr>
              <a:t/>
            </a:r>
            <a:br>
              <a:rPr lang="en-GB" sz="4400" b="0" dirty="0">
                <a:effectLst/>
                <a:latin typeface="XCCW Joined 1a" panose="03050602040000000000" pitchFamily="66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XCCW Joined 1a" panose="03050602040000000000" pitchFamily="66" charset="0"/>
              </a:rPr>
              <a:t>We track attendance carefully in line with the Department For Education. </a:t>
            </a:r>
            <a:endParaRPr lang="en-GB" sz="4400" b="0" dirty="0">
              <a:effectLst/>
              <a:latin typeface="XCCW Joined 1a" panose="03050602040000000000" pitchFamily="66" charset="0"/>
            </a:endParaRPr>
          </a:p>
          <a:p>
            <a:r>
              <a:rPr lang="en-GB" sz="4400" dirty="0"/>
              <a:t/>
            </a:r>
            <a:br>
              <a:rPr lang="en-GB" sz="4400" dirty="0"/>
            </a:br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425AE-1D3A-4B52-8B7E-5CFCC8A16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46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E4298DC-FB85-4934-B885-7BCF698E6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759779"/>
              </p:ext>
            </p:extLst>
          </p:nvPr>
        </p:nvGraphicFramePr>
        <p:xfrm>
          <a:off x="309966" y="2149021"/>
          <a:ext cx="11743680" cy="4491343"/>
        </p:xfrm>
        <a:graphic>
          <a:graphicData uri="http://schemas.openxmlformats.org/drawingml/2006/table">
            <a:tbl>
              <a:tblPr/>
              <a:tblGrid>
                <a:gridCol w="3404089">
                  <a:extLst>
                    <a:ext uri="{9D8B030D-6E8A-4147-A177-3AD203B41FA5}">
                      <a16:colId xmlns:a16="http://schemas.microsoft.com/office/drawing/2014/main" val="2859086394"/>
                    </a:ext>
                  </a:extLst>
                </a:gridCol>
                <a:gridCol w="4425031">
                  <a:extLst>
                    <a:ext uri="{9D8B030D-6E8A-4147-A177-3AD203B41FA5}">
                      <a16:colId xmlns:a16="http://schemas.microsoft.com/office/drawing/2014/main" val="1234397715"/>
                    </a:ext>
                  </a:extLst>
                </a:gridCol>
                <a:gridCol w="3914560">
                  <a:extLst>
                    <a:ext uri="{9D8B030D-6E8A-4147-A177-3AD203B41FA5}">
                      <a16:colId xmlns:a16="http://schemas.microsoft.com/office/drawing/2014/main" val="2167075965"/>
                    </a:ext>
                  </a:extLst>
                </a:gridCol>
              </a:tblGrid>
              <a:tr h="47037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Metric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What It Means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Action Required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492233"/>
                  </a:ext>
                </a:extLst>
              </a:tr>
              <a:tr h="1122836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95% – 100% Attendance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On Track: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 Maximum opportunity for academic and social success.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Keep up the regular routine!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052843"/>
                  </a:ext>
                </a:extLst>
              </a:tr>
              <a:tr h="1775294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90% – 94% Attendance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At Risk:</a:t>
                      </a: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 Equivalent to missing ~20 days (4 weeks) of school a year. This will leave gaps in your child’s education that we will struggle to fill. 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Review morning habits; schedule appointments outside school hours. Arrive before the gates open so your child feels calm. 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14751"/>
                  </a:ext>
                </a:extLst>
              </a:tr>
              <a:tr h="1122836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Below 90%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Persistent Absence:</a:t>
                      </a: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 Severe impact on progress and exam outcomes.</a:t>
                      </a:r>
                      <a:endParaRPr lang="en-GB" sz="160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XCCW Joined 1a" panose="03050602040000000000" pitchFamily="66" charset="0"/>
                        </a:rPr>
                        <a:t>School intervention and support meeting will be required so that we can agree ways forward. </a:t>
                      </a:r>
                      <a:endParaRPr lang="en-GB" sz="1600" dirty="0">
                        <a:effectLst/>
                        <a:latin typeface="XCCW Joined 1a" panose="03050602040000000000" pitchFamily="66" charset="0"/>
                      </a:endParaRPr>
                    </a:p>
                  </a:txBody>
                  <a:tcPr marL="73502" marR="73502" marT="44101" marB="4410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696830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27D79FD7-99AC-4EBD-8029-5B9FCFD22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6588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CB331F-1B26-481A-A71E-9A316B450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5BC154-773F-43A9-9E98-D98D9103DD31}"/>
              </a:ext>
            </a:extLst>
          </p:cNvPr>
          <p:cNvSpPr txBox="1"/>
          <p:nvPr/>
        </p:nvSpPr>
        <p:spPr>
          <a:xfrm>
            <a:off x="309966" y="495946"/>
            <a:ext cx="6602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XCCW Joined 1a" panose="03050602040000000000" pitchFamily="66" charset="0"/>
              </a:rPr>
              <a:t>Attendance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418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B9AACD-2CC8-43C8-9142-B24DC919C337}"/>
              </a:ext>
            </a:extLst>
          </p:cNvPr>
          <p:cNvSpPr txBox="1"/>
          <p:nvPr/>
        </p:nvSpPr>
        <p:spPr>
          <a:xfrm>
            <a:off x="309966" y="495946"/>
            <a:ext cx="6602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XCCW Joined 1a" panose="03050602040000000000" pitchFamily="66" charset="0"/>
              </a:rPr>
              <a:t>Attendance</a:t>
            </a:r>
            <a:r>
              <a:rPr lang="en-GB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A65B4E-3F35-4896-809C-21B2999CBEE5}"/>
              </a:ext>
            </a:extLst>
          </p:cNvPr>
          <p:cNvSpPr txBox="1"/>
          <p:nvPr/>
        </p:nvSpPr>
        <p:spPr>
          <a:xfrm>
            <a:off x="309966" y="1672318"/>
            <a:ext cx="11572068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Quick Attendance Impact Guide</a:t>
            </a:r>
            <a:endParaRPr lang="en-GB" b="0" dirty="0">
              <a:effectLst/>
            </a:endParaRPr>
          </a:p>
          <a:p>
            <a:pPr rtl="0" fontAlgn="base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90% Attendance: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Equals missing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1/2 day per week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 full weeks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of school a year. Over a school career, this adds up to over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full school year of missed learning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Your child will not be the strongest they can be. </a:t>
            </a:r>
            <a:endParaRPr lang="en-GB" sz="1000" b="1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rtl="0" fontAlgn="base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80% Attendance: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Equals missing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 full day per week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more than half a term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each year. </a:t>
            </a:r>
            <a:endParaRPr lang="en-GB" sz="1000" b="1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rtl="0">
              <a:spcBef>
                <a:spcPts val="800"/>
              </a:spcBef>
              <a:spcAft>
                <a:spcPts val="0"/>
              </a:spcAft>
            </a:pPr>
            <a:r>
              <a:rPr lang="en-GB" b="0" dirty="0">
                <a:effectLst/>
              </a:rPr>
              <a:t/>
            </a:r>
            <a:br>
              <a:rPr lang="en-GB" b="0" dirty="0">
                <a:effectLst/>
              </a:rPr>
            </a:b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Every Day Counts!</a:t>
            </a:r>
            <a:endParaRPr lang="en-GB" b="0" dirty="0">
              <a:effectLst/>
            </a:endParaRPr>
          </a:p>
          <a:p>
            <a:pPr rtl="0">
              <a:spcBef>
                <a:spcPts val="80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Good attendance is directly linked to higher achievement, strong friendships, and confidence in the classroom.</a:t>
            </a:r>
            <a:endParaRPr lang="en-GB" b="0" dirty="0">
              <a:effectLst/>
            </a:endParaRPr>
          </a:p>
          <a:p>
            <a:pPr rtl="0">
              <a:spcBef>
                <a:spcPts val="800"/>
              </a:spcBef>
              <a:spcAft>
                <a:spcPts val="0"/>
              </a:spcAft>
            </a:pPr>
            <a:r>
              <a:rPr lang="en-GB" b="0" dirty="0">
                <a:effectLst/>
              </a:rPr>
              <a:t/>
            </a:r>
            <a:br>
              <a:rPr lang="en-GB" b="0" dirty="0">
                <a:effectLst/>
              </a:rPr>
            </a:b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How parents can help:</a:t>
            </a:r>
            <a:endParaRPr lang="en-GB" b="0" dirty="0">
              <a:effectLst/>
            </a:endParaRPr>
          </a:p>
          <a:p>
            <a:pPr rtl="0" fontAlgn="base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Set consistent morning and bedtime routines.</a:t>
            </a:r>
            <a:endParaRPr lang="en-GB" sz="10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rtl="0" fontAlgn="base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Schedule medical/dental appointments outside school hours whenever possible.</a:t>
            </a:r>
            <a:endParaRPr lang="en-GB" sz="10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rtl="0" fontAlgn="base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Avoid booking family holidays during term time. If parents exceed five days for holidays or illness WSCC can and will fine you. </a:t>
            </a:r>
            <a:endParaRPr lang="en-GB" sz="10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rtl="0" fontAlgn="base"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Contact us immediately if your child is reluctant to attend so we can support them and get things in place early. </a:t>
            </a:r>
            <a:endParaRPr lang="en-GB" sz="10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719A29-4B90-45A2-81F7-6C7267F7C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5D5D5D-13EC-4409-9D78-6316D7D88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D28AEA-E1EC-421F-BE75-39B60E1177A3}"/>
              </a:ext>
            </a:extLst>
          </p:cNvPr>
          <p:cNvSpPr txBox="1"/>
          <p:nvPr/>
        </p:nvSpPr>
        <p:spPr>
          <a:xfrm>
            <a:off x="587829" y="500743"/>
            <a:ext cx="7576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XCCW Joined 1a" panose="03050602040000000000" pitchFamily="66" charset="0"/>
              </a:rPr>
              <a:t>Lunches, snacks and water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FDDDBC-ACB7-4608-B645-F64C5722D180}"/>
              </a:ext>
            </a:extLst>
          </p:cNvPr>
          <p:cNvSpPr txBox="1"/>
          <p:nvPr/>
        </p:nvSpPr>
        <p:spPr>
          <a:xfrm>
            <a:off x="138354" y="1237238"/>
            <a:ext cx="119152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XCCW Joined 1a" panose="03050602040000000000" pitchFamily="66" charset="0"/>
              </a:rPr>
              <a:t>Sign up for hot school meals at the office.</a:t>
            </a:r>
          </a:p>
          <a:p>
            <a:endParaRPr lang="en-GB" sz="2800" dirty="0">
              <a:latin typeface="XCCW Joined 1a" panose="03050602040000000000" pitchFamily="66" charset="0"/>
            </a:endParaRPr>
          </a:p>
          <a:p>
            <a:r>
              <a:rPr lang="en-GB" sz="2800" dirty="0">
                <a:latin typeface="XCCW Joined 1a" panose="03050602040000000000" pitchFamily="66" charset="0"/>
              </a:rPr>
              <a:t>Please bring in fruit or a healthy snack for break times - No chocolate bars at breaktime. </a:t>
            </a:r>
          </a:p>
          <a:p>
            <a:endParaRPr lang="en-GB" sz="2800" dirty="0">
              <a:latin typeface="XCCW Joined 1a" panose="03050602040000000000" pitchFamily="66" charset="0"/>
            </a:endParaRPr>
          </a:p>
          <a:p>
            <a:r>
              <a:rPr lang="en-GB" sz="2800" dirty="0">
                <a:latin typeface="XCCW Joined 1a" panose="03050602040000000000" pitchFamily="66" charset="0"/>
              </a:rPr>
              <a:t>Playtime is at 12.15, lunch in the hall is at 12.35 </a:t>
            </a:r>
          </a:p>
          <a:p>
            <a:endParaRPr lang="en-GB" sz="2800" dirty="0">
              <a:latin typeface="XCCW Joined 1a" panose="03050602040000000000" pitchFamily="66" charset="0"/>
            </a:endParaRPr>
          </a:p>
          <a:p>
            <a:r>
              <a:rPr lang="en-GB" sz="2800" dirty="0">
                <a:latin typeface="XCCW Joined 1a" panose="03050602040000000000" pitchFamily="66" charset="0"/>
              </a:rPr>
              <a:t>Please note that we are a nut free school.</a:t>
            </a:r>
          </a:p>
          <a:p>
            <a:endParaRPr lang="en-GB" sz="2800" dirty="0">
              <a:latin typeface="XCCW Joined 1a" panose="03050602040000000000" pitchFamily="66" charset="0"/>
            </a:endParaRPr>
          </a:p>
          <a:p>
            <a:r>
              <a:rPr lang="en-GB" sz="2800" dirty="0">
                <a:latin typeface="XCCW Joined 1a" panose="03050602040000000000" pitchFamily="66" charset="0"/>
              </a:rPr>
              <a:t>Water bottles are kept in the classroom and can be accessed at all times – please ensure these are named.</a:t>
            </a:r>
          </a:p>
        </p:txBody>
      </p:sp>
    </p:spTree>
    <p:extLst>
      <p:ext uri="{BB962C8B-B14F-4D97-AF65-F5344CB8AC3E}">
        <p14:creationId xmlns:p14="http://schemas.microsoft.com/office/powerpoint/2010/main" val="366936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A744DCA-ECA4-4911-AC02-8C90BFB6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u="sng" dirty="0">
                <a:latin typeface="Comic Sans MS" panose="030F0702030302020204" pitchFamily="66" charset="0"/>
              </a:rPr>
              <a:t>Break and Lunch</a:t>
            </a:r>
            <a:endParaRPr lang="en-GB" altLang="en-US" dirty="0">
              <a:latin typeface="Comic Sans MS" panose="030F0702030302020204" pitchFamily="66" charset="0"/>
            </a:endParaRP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8653DE06-B728-4B82-BDF3-DB7BE0F34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444"/>
            <a:ext cx="8642350" cy="4352925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endParaRPr lang="en-GB" altLang="en-US" sz="24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Children will have their playtime at 12:15 and then eat their lunch in the hall at 1:35.  </a:t>
            </a:r>
          </a:p>
          <a:p>
            <a:pPr eaLnBrk="1" hangingPunct="1">
              <a:defRPr/>
            </a:pPr>
            <a:endParaRPr lang="en-GB" altLang="en-US" sz="9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 Sign up for hot school meals at the office.</a:t>
            </a:r>
          </a:p>
          <a:p>
            <a:pPr eaLnBrk="1" hangingPunct="1">
              <a:defRPr/>
            </a:pPr>
            <a:endParaRPr lang="en-GB" altLang="en-US" sz="9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  </a:t>
            </a:r>
            <a:r>
              <a:rPr lang="en-GB" altLang="en-US" sz="2400" b="1" dirty="0">
                <a:latin typeface="Comic Sans MS" panose="030F0702030302020204" pitchFamily="66" charset="0"/>
              </a:rPr>
              <a:t>Fruit or a healthy snack </a:t>
            </a:r>
            <a:r>
              <a:rPr lang="en-GB" altLang="en-US" sz="2400" dirty="0">
                <a:latin typeface="Comic Sans MS" panose="030F0702030302020204" pitchFamily="66" charset="0"/>
              </a:rPr>
              <a:t>can be brought in for break times. </a:t>
            </a:r>
          </a:p>
          <a:p>
            <a:pPr eaLnBrk="1" hangingPunct="1">
              <a:defRPr/>
            </a:pPr>
            <a:endParaRPr lang="en-GB" altLang="en-US" sz="9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  Please note that we are a </a:t>
            </a:r>
            <a:r>
              <a:rPr lang="en-GB" altLang="en-US" sz="2400" b="1" dirty="0">
                <a:latin typeface="Comic Sans MS" panose="030F0702030302020204" pitchFamily="66" charset="0"/>
              </a:rPr>
              <a:t>nut-free school</a:t>
            </a:r>
            <a:r>
              <a:rPr lang="en-GB" altLang="en-US" sz="2400" dirty="0">
                <a:latin typeface="Comic Sans MS" panose="030F0702030302020204" pitchFamily="66" charset="0"/>
              </a:rPr>
              <a:t>.</a:t>
            </a:r>
          </a:p>
          <a:p>
            <a:pPr eaLnBrk="1" hangingPunct="1">
              <a:defRPr/>
            </a:pPr>
            <a:endParaRPr lang="en-GB" altLang="en-US" sz="900" dirty="0">
              <a:latin typeface="Comic Sans MS" panose="030F0702030302020204" pitchFamily="66" charset="0"/>
            </a:endParaRPr>
          </a:p>
          <a:p>
            <a:pPr eaLnBrk="1" hangingPunct="1">
              <a:defRPr/>
            </a:pPr>
            <a:r>
              <a:rPr lang="en-GB" altLang="en-US" sz="2400" dirty="0">
                <a:latin typeface="Comic Sans MS" panose="030F0702030302020204" pitchFamily="66" charset="0"/>
              </a:rPr>
              <a:t>  Water bottles are kept in the classroom and can be accessed at all times. Please ensure these are named.</a:t>
            </a:r>
          </a:p>
          <a:p>
            <a:pPr eaLnBrk="1" hangingPunct="1">
              <a:defRPr/>
            </a:pPr>
            <a:endParaRPr lang="en-GB" altLang="en-US" sz="2000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B054A7-B21B-4A93-9CAA-FF730C43C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5D5D5D-13EC-4409-9D78-6316D7D88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AE81AB-741D-4AD0-816D-062D52641758}"/>
              </a:ext>
            </a:extLst>
          </p:cNvPr>
          <p:cNvSpPr txBox="1"/>
          <p:nvPr/>
        </p:nvSpPr>
        <p:spPr>
          <a:xfrm>
            <a:off x="510987" y="645459"/>
            <a:ext cx="879437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XCCW Joined 1a" panose="03050602040000000000" pitchFamily="66" charset="0"/>
              </a:rPr>
              <a:t>Swimming is currently on a Wednesday morning. After half term, there will be no swimming but PE will be on a Wednesday afternoon.</a:t>
            </a:r>
          </a:p>
          <a:p>
            <a:endParaRPr lang="en-GB" sz="2400" dirty="0">
              <a:latin typeface="XCCW Joined 1a" panose="03050602040000000000" pitchFamily="66" charset="0"/>
            </a:endParaRPr>
          </a:p>
          <a:p>
            <a:r>
              <a:rPr lang="en-GB" sz="2400" dirty="0">
                <a:latin typeface="XCCW Joined 1a" panose="03050602040000000000" pitchFamily="66" charset="0"/>
              </a:rPr>
              <a:t>On Wednesday afternoon, Mrs Gowland will teach China Class. </a:t>
            </a:r>
          </a:p>
          <a:p>
            <a:endParaRPr lang="en-GB" sz="2400" dirty="0">
              <a:latin typeface="XCCW Joined 1a" panose="03050602040000000000" pitchFamily="66" charset="0"/>
            </a:endParaRPr>
          </a:p>
          <a:p>
            <a:r>
              <a:rPr lang="en-GB" sz="2400" dirty="0">
                <a:latin typeface="XCCW Joined 1a" panose="03050602040000000000" pitchFamily="66" charset="0"/>
              </a:rPr>
              <a:t>On Thursday morning, Ms Bell and Mrs Burbidge will teach Spanish and PE. </a:t>
            </a:r>
          </a:p>
          <a:p>
            <a:endParaRPr lang="en-GB" sz="2000" dirty="0">
              <a:latin typeface="XCCW Joined 1a" panose="03050602040000000000" pitchFamily="66" charset="0"/>
            </a:endParaRPr>
          </a:p>
          <a:p>
            <a:endParaRPr lang="en-GB" sz="2000" dirty="0">
              <a:latin typeface="XCCW Joined 1a" panose="03050602040000000000" pitchFamily="66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896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231780-96DC-45C6-AABC-C1441071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886" y="217637"/>
            <a:ext cx="2517760" cy="16785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B047E7-CD18-450B-BC1A-2C8819D92D13}"/>
              </a:ext>
            </a:extLst>
          </p:cNvPr>
          <p:cNvSpPr txBox="1"/>
          <p:nvPr/>
        </p:nvSpPr>
        <p:spPr>
          <a:xfrm>
            <a:off x="457200" y="217637"/>
            <a:ext cx="7424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XCCW Joined 1a" panose="03050602040000000000" pitchFamily="66" charset="0"/>
              </a:rPr>
              <a:t>Year 5 Curriculum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8371BD-EEE1-456D-B295-4E0D57DA804C}"/>
              </a:ext>
            </a:extLst>
          </p:cNvPr>
          <p:cNvSpPr txBox="1"/>
          <p:nvPr/>
        </p:nvSpPr>
        <p:spPr>
          <a:xfrm>
            <a:off x="602225" y="1083794"/>
            <a:ext cx="76635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  <a:latin typeface="XCCW Joined 1a" panose="03050602040000000000" pitchFamily="66" charset="0"/>
              </a:rPr>
              <a:t>Autumn:</a:t>
            </a:r>
          </a:p>
          <a:p>
            <a:endParaRPr lang="en-GB" sz="2400" b="1" dirty="0">
              <a:solidFill>
                <a:srgbClr val="00B050"/>
              </a:solidFill>
              <a:latin typeface="XCCW Joined 1a" panose="03050602040000000000" pitchFamily="66" charset="0"/>
            </a:endParaRPr>
          </a:p>
          <a:p>
            <a:r>
              <a:rPr lang="en-GB" sz="2400" b="1" dirty="0">
                <a:solidFill>
                  <a:srgbClr val="00B050"/>
                </a:solidFill>
                <a:latin typeface="XCCW Joined 1a" panose="03050602040000000000" pitchFamily="66" charset="0"/>
              </a:rPr>
              <a:t>The World at War</a:t>
            </a:r>
          </a:p>
          <a:p>
            <a:endParaRPr lang="en-GB" sz="2400" b="1" dirty="0">
              <a:solidFill>
                <a:srgbClr val="00B050"/>
              </a:solidFill>
              <a:latin typeface="XCCW Joined 1a" panose="03050602040000000000" pitchFamily="66" charset="0"/>
            </a:endParaRPr>
          </a:p>
          <a:p>
            <a:r>
              <a:rPr lang="en-GB" sz="2400" b="1" dirty="0">
                <a:solidFill>
                  <a:srgbClr val="00B050"/>
                </a:solidFill>
                <a:latin typeface="XCCW Joined 1a" panose="03050602040000000000" pitchFamily="66" charset="0"/>
              </a:rPr>
              <a:t>Frozen Kingdom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09167-0848-4694-A2C7-3C550B52D995}"/>
              </a:ext>
            </a:extLst>
          </p:cNvPr>
          <p:cNvSpPr txBox="1"/>
          <p:nvPr/>
        </p:nvSpPr>
        <p:spPr>
          <a:xfrm>
            <a:off x="4252657" y="3123976"/>
            <a:ext cx="66185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  <a:latin typeface="XCCW Joined 1a" panose="03050602040000000000" pitchFamily="66" charset="0"/>
              </a:rPr>
              <a:t>Spring:</a:t>
            </a:r>
          </a:p>
          <a:p>
            <a:endParaRPr lang="en-GB" sz="2400" b="1" dirty="0">
              <a:solidFill>
                <a:schemeClr val="accent2"/>
              </a:solidFill>
              <a:latin typeface="XCCW Joined 1a" panose="03050602040000000000" pitchFamily="66" charset="0"/>
            </a:endParaRPr>
          </a:p>
          <a:p>
            <a:r>
              <a:rPr lang="en-GB" sz="2400" b="1" dirty="0">
                <a:solidFill>
                  <a:schemeClr val="accent2"/>
                </a:solidFill>
                <a:latin typeface="XCCW Joined 1a" panose="03050602040000000000" pitchFamily="66" charset="0"/>
              </a:rPr>
              <a:t>Explorers and Adventurers</a:t>
            </a:r>
          </a:p>
          <a:p>
            <a:endParaRPr lang="en-GB" sz="2400" b="1" dirty="0">
              <a:solidFill>
                <a:schemeClr val="accent2"/>
              </a:solidFill>
              <a:latin typeface="XCCW Joined 1a" panose="03050602040000000000" pitchFamily="66" charset="0"/>
            </a:endParaRPr>
          </a:p>
          <a:p>
            <a:r>
              <a:rPr lang="en-GB" sz="2400" b="1" dirty="0">
                <a:solidFill>
                  <a:schemeClr val="accent2"/>
                </a:solidFill>
                <a:latin typeface="XCCW Joined 1a" panose="03050602040000000000" pitchFamily="66" charset="0"/>
              </a:rPr>
              <a:t>Exploring Africa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CAE705-70F2-406B-B1F0-EC137A43646B}"/>
              </a:ext>
            </a:extLst>
          </p:cNvPr>
          <p:cNvSpPr txBox="1"/>
          <p:nvPr/>
        </p:nvSpPr>
        <p:spPr>
          <a:xfrm>
            <a:off x="8584966" y="4869043"/>
            <a:ext cx="44195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XCCW Joined 1a" panose="03050602040000000000" pitchFamily="66" charset="0"/>
              </a:rPr>
              <a:t>Summer:</a:t>
            </a:r>
          </a:p>
          <a:p>
            <a:endParaRPr lang="en-GB" sz="2400" b="1" dirty="0">
              <a:solidFill>
                <a:srgbClr val="FF0000"/>
              </a:solidFill>
              <a:latin typeface="XCCW Joined 1a" panose="03050602040000000000" pitchFamily="66" charset="0"/>
            </a:endParaRPr>
          </a:p>
          <a:p>
            <a:r>
              <a:rPr lang="en-GB" sz="2400" b="1" dirty="0">
                <a:solidFill>
                  <a:srgbClr val="FF0000"/>
                </a:solidFill>
                <a:latin typeface="XCCW Joined 1a" panose="03050602040000000000" pitchFamily="66" charset="0"/>
              </a:rPr>
              <a:t>Shakespeare</a:t>
            </a:r>
          </a:p>
          <a:p>
            <a:endParaRPr lang="en-GB" sz="2400" b="1" dirty="0">
              <a:solidFill>
                <a:srgbClr val="FF0000"/>
              </a:solidFill>
              <a:latin typeface="XCCW Joined 1a" panose="03050602040000000000" pitchFamily="66" charset="0"/>
            </a:endParaRPr>
          </a:p>
          <a:p>
            <a:r>
              <a:rPr lang="en-GB" sz="2400" b="1" dirty="0">
                <a:solidFill>
                  <a:srgbClr val="FF0000"/>
                </a:solidFill>
                <a:latin typeface="XCCW Joined 1a" panose="03050602040000000000" pitchFamily="66" charset="0"/>
              </a:rPr>
              <a:t>Me, Myself and 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D767E1-E6E5-4F68-BA15-94F8D36F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70" y="1170229"/>
            <a:ext cx="3200401" cy="1419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9B143B-F2B2-49E1-A196-86D94D25F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09" y="4063469"/>
            <a:ext cx="3664188" cy="13613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6C63A8-8125-4CD5-A9A8-CC6A1D8F2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892" y="5467133"/>
            <a:ext cx="3548331" cy="126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06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B047E7-CD18-450B-BC1A-2C8819D92D13}"/>
              </a:ext>
            </a:extLst>
          </p:cNvPr>
          <p:cNvSpPr txBox="1"/>
          <p:nvPr/>
        </p:nvSpPr>
        <p:spPr>
          <a:xfrm>
            <a:off x="0" y="217637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XCCW Joined 1a" panose="03050602040000000000" pitchFamily="66" charset="0"/>
              </a:rPr>
              <a:t>Year 5 End of Year expectations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231780-96DC-45C6-AABC-C1441071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937" y="0"/>
            <a:ext cx="2082281" cy="13881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D747D0-9F4A-4838-BDC3-5938D43BB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4366"/>
            <a:ext cx="4306501" cy="47092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EF0ACE-AF0B-48D7-9AF5-D80250685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30" y="2163556"/>
            <a:ext cx="3932121" cy="44768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B7096F-5CAF-427B-ACFF-BDAC1F2C6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278" y="1388188"/>
            <a:ext cx="3717823" cy="489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18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B047E7-CD18-450B-BC1A-2C8819D92D13}"/>
              </a:ext>
            </a:extLst>
          </p:cNvPr>
          <p:cNvSpPr txBox="1"/>
          <p:nvPr/>
        </p:nvSpPr>
        <p:spPr>
          <a:xfrm>
            <a:off x="0" y="217637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XCCW Joined 1a" panose="03050602040000000000" pitchFamily="66" charset="0"/>
              </a:rPr>
              <a:t>Homework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231780-96DC-45C6-AABC-C1441071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937" y="0"/>
            <a:ext cx="2082281" cy="13881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0D795D-80A3-42AB-A38E-C90AB16418FB}"/>
              </a:ext>
            </a:extLst>
          </p:cNvPr>
          <p:cNvSpPr txBox="1"/>
          <p:nvPr/>
        </p:nvSpPr>
        <p:spPr>
          <a:xfrm>
            <a:off x="171782" y="1388188"/>
            <a:ext cx="976615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Log in details for all online learning platforms have been shared via</a:t>
            </a:r>
          </a:p>
          <a:p>
            <a:r>
              <a:rPr lang="en-GB" dirty="0">
                <a:latin typeface="XCCW Joined 1a" panose="03050602040000000000" pitchFamily="66" charset="0"/>
              </a:rPr>
              <a:t>email.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Homework grids will be shared on Google Classroom half termly.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Reading logs will be checked daily – please ensure they are in school. Our expectation is that</a:t>
            </a:r>
          </a:p>
          <a:p>
            <a:pPr lvl="2"/>
            <a:r>
              <a:rPr lang="en-GB" dirty="0">
                <a:latin typeface="XCCW Joined 1a" panose="03050602040000000000" pitchFamily="66" charset="0"/>
              </a:rPr>
              <a:t>the children will </a:t>
            </a:r>
            <a:r>
              <a:rPr lang="en-GB" b="1" u="sng" dirty="0">
                <a:latin typeface="XCCW Joined 1a" panose="03050602040000000000" pitchFamily="66" charset="0"/>
              </a:rPr>
              <a:t>read at least 3 times per week </a:t>
            </a:r>
            <a:r>
              <a:rPr lang="en-GB" dirty="0">
                <a:latin typeface="XCCW Joined 1a" panose="03050602040000000000" pitchFamily="66" charset="0"/>
              </a:rPr>
              <a:t>– preferably daily. Children should </a:t>
            </a:r>
            <a:r>
              <a:rPr lang="en-GB" b="1" u="sng" dirty="0">
                <a:latin typeface="XCCW Joined 1a" panose="03050602040000000000" pitchFamily="66" charset="0"/>
              </a:rPr>
              <a:t>respond to feedback</a:t>
            </a:r>
            <a:r>
              <a:rPr lang="en-GB" dirty="0">
                <a:latin typeface="XCCW Joined 1a" panose="03050602040000000000" pitchFamily="66" charset="0"/>
              </a:rPr>
              <a:t> and record their personal comments about books they have read.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Spellings will be set and tested on Mondays. Spelling books remain in school. Word lists will be uploaded to Google Classroom each week.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Maths: TT Rockstars, Fluent in Five, Maths with a Mouse.</a:t>
            </a:r>
          </a:p>
        </p:txBody>
      </p:sp>
    </p:spTree>
    <p:extLst>
      <p:ext uri="{BB962C8B-B14F-4D97-AF65-F5344CB8AC3E}">
        <p14:creationId xmlns:p14="http://schemas.microsoft.com/office/powerpoint/2010/main" val="1201813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B047E7-CD18-450B-BC1A-2C8819D92D13}"/>
              </a:ext>
            </a:extLst>
          </p:cNvPr>
          <p:cNvSpPr txBox="1"/>
          <p:nvPr/>
        </p:nvSpPr>
        <p:spPr>
          <a:xfrm>
            <a:off x="0" y="217637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XCCW Joined 1a" panose="03050602040000000000" pitchFamily="66" charset="0"/>
              </a:rPr>
              <a:t>Behaviour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231780-96DC-45C6-AABC-C1441071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937" y="0"/>
            <a:ext cx="2082281" cy="13881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604943-9B40-482C-A9AA-21A92A3FCCB1}"/>
              </a:ext>
            </a:extLst>
          </p:cNvPr>
          <p:cNvSpPr txBox="1"/>
          <p:nvPr/>
        </p:nvSpPr>
        <p:spPr>
          <a:xfrm>
            <a:off x="171781" y="1024128"/>
            <a:ext cx="9766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XCCW Joined 1a" panose="03050602040000000000" pitchFamily="66" charset="0"/>
              </a:rPr>
              <a:t>Everyone at St Mary’s believes in recognising and rewarding hard work and positive behaviour.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A04708-1DE1-44C5-9BB9-4347D035CEF3}"/>
              </a:ext>
            </a:extLst>
          </p:cNvPr>
          <p:cNvSpPr txBox="1"/>
          <p:nvPr/>
        </p:nvSpPr>
        <p:spPr>
          <a:xfrm>
            <a:off x="2754164" y="1859338"/>
            <a:ext cx="4345355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XCCW Joined 1a" panose="03050602040000000000" pitchFamily="66" charset="0"/>
              </a:rPr>
              <a:t>Rewards: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Dojo points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Gold, Silver, Bronze badges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Vine leaves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Happy Book certificates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Dojo Champion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981071-7862-4276-A1EE-C47804B50F92}"/>
              </a:ext>
            </a:extLst>
          </p:cNvPr>
          <p:cNvSpPr txBox="1"/>
          <p:nvPr/>
        </p:nvSpPr>
        <p:spPr>
          <a:xfrm>
            <a:off x="7893365" y="1859339"/>
            <a:ext cx="4089142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XCCW Joined 1a" panose="03050602040000000000" pitchFamily="66" charset="0"/>
              </a:rPr>
              <a:t>Sanctions:</a:t>
            </a:r>
          </a:p>
          <a:p>
            <a:endParaRPr lang="en-GB" u="sng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Verbal warning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Minutes lost from break time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Restorative conversation</a:t>
            </a:r>
          </a:p>
          <a:p>
            <a:endParaRPr lang="en-GB" dirty="0">
              <a:latin typeface="XCCW Joined 1a" panose="0305060204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XCCW Joined 1a" panose="03050602040000000000" pitchFamily="66" charset="0"/>
              </a:rPr>
              <a:t>Time out</a:t>
            </a:r>
          </a:p>
          <a:p>
            <a:endParaRPr lang="en-GB" dirty="0">
              <a:latin typeface="XCCW Joined 1a" panose="03050602040000000000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BBE316-22DE-4D52-91A4-EE3F10E1724E}"/>
              </a:ext>
            </a:extLst>
          </p:cNvPr>
          <p:cNvSpPr txBox="1"/>
          <p:nvPr/>
        </p:nvSpPr>
        <p:spPr>
          <a:xfrm>
            <a:off x="4045242" y="6211669"/>
            <a:ext cx="8357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XCCW Joined 1a" panose="03050602040000000000" pitchFamily="66" charset="0"/>
              </a:rPr>
              <a:t>We will communicate with parents to inform you of any behaviour that does not follow our school expectations.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ED26DA-C3F8-4F54-B5D6-49B3088B2568}"/>
              </a:ext>
            </a:extLst>
          </p:cNvPr>
          <p:cNvSpPr txBox="1"/>
          <p:nvPr/>
        </p:nvSpPr>
        <p:spPr>
          <a:xfrm>
            <a:off x="87574" y="3929121"/>
            <a:ext cx="2461691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XCCW Joined 1a" panose="03050602040000000000" pitchFamily="66" charset="0"/>
              </a:rPr>
              <a:t>E-Safety is covered as part of our Computing curriculum, but</a:t>
            </a:r>
          </a:p>
          <a:p>
            <a:r>
              <a:rPr lang="en-GB" b="1" dirty="0">
                <a:latin typeface="XCCW Joined 1a" panose="03050602040000000000" pitchFamily="66" charset="0"/>
              </a:rPr>
              <a:t>please be aware of – and monitor – use of devices at home.</a:t>
            </a:r>
          </a:p>
        </p:txBody>
      </p:sp>
    </p:spTree>
    <p:extLst>
      <p:ext uri="{BB962C8B-B14F-4D97-AF65-F5344CB8AC3E}">
        <p14:creationId xmlns:p14="http://schemas.microsoft.com/office/powerpoint/2010/main" val="698668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B047E7-CD18-450B-BC1A-2C8819D92D13}"/>
              </a:ext>
            </a:extLst>
          </p:cNvPr>
          <p:cNvSpPr txBox="1"/>
          <p:nvPr/>
        </p:nvSpPr>
        <p:spPr>
          <a:xfrm>
            <a:off x="0" y="-121023"/>
            <a:ext cx="121920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>
                <a:latin typeface="XCCW Joined 1a" panose="03050602040000000000" pitchFamily="66" charset="0"/>
              </a:rPr>
              <a:t>Important dates</a:t>
            </a:r>
            <a:endParaRPr lang="en-GB" sz="2800" dirty="0">
              <a:effectLst/>
              <a:latin typeface="XCCW Joined 1a" panose="03050602040000000000" pitchFamily="66" charset="0"/>
              <a:ea typeface="Times New Roman" panose="02020603050405020304" pitchFamily="18" charset="0"/>
            </a:endParaRP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Year 5 </a:t>
            </a:r>
            <a:r>
              <a:rPr lang="en-GB" sz="2800" dirty="0" err="1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Bikeability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– Friday 2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nd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October</a:t>
            </a:r>
          </a:p>
          <a:p>
            <a:pPr lvl="0">
              <a:buSzPts val="800"/>
              <a:tabLst>
                <a:tab pos="226695" algn="l"/>
              </a:tabLst>
            </a:pPr>
            <a:endParaRPr lang="en-GB" sz="2800" dirty="0">
              <a:effectLst/>
              <a:latin typeface="XCCW Joined 1a" panose="03050602040000000000" pitchFamily="66" charset="0"/>
              <a:ea typeface="Times New Roman" panose="02020603050405020304" pitchFamily="18" charset="0"/>
            </a:endParaRPr>
          </a:p>
          <a:p>
            <a:pPr marL="34290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China Class assembly  – Thursday 8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th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October</a:t>
            </a: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endParaRPr lang="en-GB" sz="2800" dirty="0">
              <a:effectLst/>
              <a:latin typeface="XCCW Joined 1a" panose="03050602040000000000" pitchFamily="66" charset="0"/>
              <a:ea typeface="Times New Roman" panose="02020603050405020304" pitchFamily="18" charset="0"/>
            </a:endParaRP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Individual School Photographs – Friday 16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th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October</a:t>
            </a: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endParaRPr lang="en-GB" sz="2800" dirty="0">
              <a:effectLst/>
              <a:latin typeface="XCCW Joined 1a" panose="03050602040000000000" pitchFamily="66" charset="0"/>
              <a:ea typeface="Times New Roman" panose="02020603050405020304" pitchFamily="18" charset="0"/>
            </a:endParaRP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Inset Day – Friday 23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rd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October</a:t>
            </a: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endParaRPr lang="en-GB" sz="2800" dirty="0">
              <a:effectLst/>
              <a:latin typeface="XCCW Joined 1a" panose="03050602040000000000" pitchFamily="66" charset="0"/>
              <a:ea typeface="Times New Roman" panose="02020603050405020304" pitchFamily="18" charset="0"/>
            </a:endParaRP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Half Term – Monday 26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th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October – Friday 30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th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October</a:t>
            </a: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endParaRPr lang="en-GB" sz="2800" dirty="0">
              <a:effectLst/>
              <a:latin typeface="XCCW Joined 1a" panose="03050602040000000000" pitchFamily="66" charset="0"/>
              <a:ea typeface="Times New Roman" panose="02020603050405020304" pitchFamily="18" charset="0"/>
            </a:endParaRP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Parents Evenings – Tuesday 3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rd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November and Thursday 5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th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November 3:30-6:00pm</a:t>
            </a: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endParaRPr lang="en-GB" sz="2800" dirty="0">
              <a:effectLst/>
              <a:latin typeface="XCCW Joined 1a" panose="03050602040000000000" pitchFamily="66" charset="0"/>
              <a:ea typeface="Times New Roman" panose="02020603050405020304" pitchFamily="18" charset="0"/>
            </a:endParaRPr>
          </a:p>
          <a:p>
            <a:pPr marL="342900" lvl="0" indent="-342900">
              <a:buSzPts val="800"/>
              <a:buFont typeface="Symbol" panose="05050102010706020507" pitchFamily="18" charset="2"/>
              <a:buChar char=""/>
              <a:tabLst>
                <a:tab pos="226695" algn="l"/>
              </a:tabLst>
            </a:pP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End of term – Friday 16</a:t>
            </a:r>
            <a:r>
              <a:rPr lang="en-GB" sz="2800" baseline="300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th</a:t>
            </a:r>
            <a:r>
              <a:rPr lang="en-GB" sz="2800" dirty="0">
                <a:effectLst/>
                <a:latin typeface="XCCW Joined 1a" panose="03050602040000000000" pitchFamily="66" charset="0"/>
                <a:ea typeface="Times New Roman" panose="02020603050405020304" pitchFamily="18" charset="0"/>
              </a:rPr>
              <a:t> December</a:t>
            </a:r>
          </a:p>
          <a:p>
            <a:r>
              <a:rPr lang="en-GB" sz="4800" u="sng" dirty="0">
                <a:latin typeface="XCCW Joined 1a" panose="03050602040000000000" pitchFamily="66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231780-96DC-45C6-AABC-C1441071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937" y="0"/>
            <a:ext cx="2082281" cy="138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8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869</Words>
  <Application>Microsoft Office PowerPoint</Application>
  <PresentationFormat>Widescreen</PresentationFormat>
  <Paragraphs>128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Noto Sans Symbols</vt:lpstr>
      <vt:lpstr>Symbol</vt:lpstr>
      <vt:lpstr>Times New Roman</vt:lpstr>
      <vt:lpstr>XCCW Joined 1a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Break and Lunch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Dana Fuller</dc:creator>
  <cp:lastModifiedBy>scopus@SMPDOMAIN.local</cp:lastModifiedBy>
  <cp:revision>13</cp:revision>
  <dcterms:created xsi:type="dcterms:W3CDTF">2026-09-23T13:39:37Z</dcterms:created>
  <dcterms:modified xsi:type="dcterms:W3CDTF">2026-09-30T12:37:41Z</dcterms:modified>
</cp:coreProperties>
</file>