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4" r:id="rId3"/>
    <p:sldId id="275" r:id="rId4"/>
    <p:sldId id="276" r:id="rId5"/>
    <p:sldId id="272" r:id="rId6"/>
    <p:sldId id="257" r:id="rId7"/>
    <p:sldId id="258" r:id="rId8"/>
    <p:sldId id="270" r:id="rId9"/>
    <p:sldId id="267" r:id="rId10"/>
    <p:sldId id="268" r:id="rId11"/>
    <p:sldId id="269" r:id="rId12"/>
    <p:sldId id="259" r:id="rId13"/>
    <p:sldId id="260" r:id="rId14"/>
    <p:sldId id="271" r:id="rId15"/>
    <p:sldId id="261" r:id="rId16"/>
    <p:sldId id="264" r:id="rId17"/>
    <p:sldId id="265" r:id="rId18"/>
    <p:sldId id="266" r:id="rId19"/>
    <p:sldId id="262" r:id="rId20"/>
    <p:sldId id="26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50"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D9866063-107B-4579-95D1-E83013D0B6EE}" type="datetimeFigureOut">
              <a:rPr lang="en-GB" smtClean="0"/>
              <a:t>28/09/2026</a:t>
            </a:fld>
            <a:endParaRPr lang="en-GB"/>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GB"/>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7887AACF-6A35-4C2E-BC9F-37A6A40F3E32}"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D9866063-107B-4579-95D1-E83013D0B6EE}" type="datetimeFigureOut">
              <a:rPr lang="en-GB" smtClean="0"/>
              <a:t>28/09/2026</a:t>
            </a:fld>
            <a:endParaRPr lang="en-GB"/>
          </a:p>
        </p:txBody>
      </p:sp>
      <p:sp>
        <p:nvSpPr>
          <p:cNvPr id="9" name="Slide Number Placeholder 8"/>
          <p:cNvSpPr>
            <a:spLocks noGrp="1"/>
          </p:cNvSpPr>
          <p:nvPr>
            <p:ph type="sldNum" sz="quarter" idx="15"/>
          </p:nvPr>
        </p:nvSpPr>
        <p:spPr/>
        <p:txBody>
          <a:bodyPr rtlCol="0"/>
          <a:lstStyle/>
          <a:p>
            <a:fld id="{7887AACF-6A35-4C2E-BC9F-37A6A40F3E32}" type="slidenum">
              <a:rPr lang="en-GB" smtClean="0"/>
              <a:t>‹#›</a:t>
            </a:fld>
            <a:endParaRPr lang="en-GB"/>
          </a:p>
        </p:txBody>
      </p:sp>
      <p:sp>
        <p:nvSpPr>
          <p:cNvPr id="10" name="Footer Placeholder 9"/>
          <p:cNvSpPr>
            <a:spLocks noGrp="1"/>
          </p:cNvSpPr>
          <p:nvPr>
            <p:ph type="ftr" sz="quarter" idx="16"/>
          </p:nvPr>
        </p:nvSpPr>
        <p:spPr/>
        <p:txBody>
          <a:bodyPr rtlCol="0"/>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9866063-107B-4579-95D1-E83013D0B6EE}" type="datetimeFigureOut">
              <a:rPr lang="en-GB" smtClean="0"/>
              <a:t>28/09/2026</a:t>
            </a:fld>
            <a:endParaRPr lang="en-GB"/>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GB"/>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7887AACF-6A35-4C2E-BC9F-37A6A40F3E32}"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D9866063-107B-4579-95D1-E83013D0B6EE}"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87AACF-6A35-4C2E-BC9F-37A6A40F3E32}" type="slidenum">
              <a:rPr lang="en-GB" smtClean="0"/>
              <a:t>‹#›</a:t>
            </a:fld>
            <a:endParaRPr lang="en-GB"/>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D9866063-107B-4579-95D1-E83013D0B6EE}" type="datetimeFigureOut">
              <a:rPr lang="en-GB" smtClean="0"/>
              <a:t>28/09/2026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887AACF-6A35-4C2E-BC9F-37A6A40F3E32}" type="slidenum">
              <a:rPr lang="en-GB" smtClean="0"/>
              <a:t>‹#›</a:t>
            </a:fld>
            <a:endParaRPr lang="en-GB"/>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D9866063-107B-4579-95D1-E83013D0B6EE}" type="datetimeFigureOut">
              <a:rPr lang="en-GB" smtClean="0"/>
              <a:t>28/09/2026</a:t>
            </a:fld>
            <a:endParaRPr lang="en-GB"/>
          </a:p>
        </p:txBody>
      </p:sp>
      <p:sp>
        <p:nvSpPr>
          <p:cNvPr id="7" name="Slide Number Placeholder 6"/>
          <p:cNvSpPr>
            <a:spLocks noGrp="1"/>
          </p:cNvSpPr>
          <p:nvPr>
            <p:ph type="sldNum" sz="quarter" idx="11"/>
          </p:nvPr>
        </p:nvSpPr>
        <p:spPr/>
        <p:txBody>
          <a:bodyPr rtlCol="0"/>
          <a:lstStyle/>
          <a:p>
            <a:fld id="{7887AACF-6A35-4C2E-BC9F-37A6A40F3E32}" type="slidenum">
              <a:rPr lang="en-GB" smtClean="0"/>
              <a:t>‹#›</a:t>
            </a:fld>
            <a:endParaRPr lang="en-GB"/>
          </a:p>
        </p:txBody>
      </p:sp>
      <p:sp>
        <p:nvSpPr>
          <p:cNvPr id="8" name="Footer Placeholder 7"/>
          <p:cNvSpPr>
            <a:spLocks noGrp="1"/>
          </p:cNvSpPr>
          <p:nvPr>
            <p:ph type="ftr" sz="quarter" idx="12"/>
          </p:nvPr>
        </p:nvSpPr>
        <p:spPr/>
        <p:txBody>
          <a:bodyPr rtlCol="0"/>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66063-107B-4579-95D1-E83013D0B6EE}" type="datetimeFigureOut">
              <a:rPr lang="en-GB" smtClean="0"/>
              <a:t>28/09/2026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887AACF-6A35-4C2E-BC9F-37A6A40F3E32}"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D9866063-107B-4579-95D1-E83013D0B6EE}" type="datetimeFigureOut">
              <a:rPr lang="en-GB" smtClean="0"/>
              <a:t>28/09/2026</a:t>
            </a:fld>
            <a:endParaRPr lang="en-GB"/>
          </a:p>
        </p:txBody>
      </p:sp>
      <p:sp>
        <p:nvSpPr>
          <p:cNvPr id="22" name="Slide Number Placeholder 21"/>
          <p:cNvSpPr>
            <a:spLocks noGrp="1"/>
          </p:cNvSpPr>
          <p:nvPr>
            <p:ph type="sldNum" sz="quarter" idx="15"/>
          </p:nvPr>
        </p:nvSpPr>
        <p:spPr/>
        <p:txBody>
          <a:bodyPr rtlCol="0"/>
          <a:lstStyle/>
          <a:p>
            <a:fld id="{7887AACF-6A35-4C2E-BC9F-37A6A40F3E32}" type="slidenum">
              <a:rPr lang="en-GB" smtClean="0"/>
              <a:t>‹#›</a:t>
            </a:fld>
            <a:endParaRPr lang="en-GB"/>
          </a:p>
        </p:txBody>
      </p:sp>
      <p:sp>
        <p:nvSpPr>
          <p:cNvPr id="23" name="Footer Placeholder 22"/>
          <p:cNvSpPr>
            <a:spLocks noGrp="1"/>
          </p:cNvSpPr>
          <p:nvPr>
            <p:ph type="ftr" sz="quarter" idx="16"/>
          </p:nvPr>
        </p:nvSpPr>
        <p:spPr/>
        <p:txBody>
          <a:bodyPr rtlCol="0"/>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9866063-107B-4579-95D1-E83013D0B6EE}" type="datetimeFigureOut">
              <a:rPr lang="en-GB" smtClean="0"/>
              <a:t>28/09/2026</a:t>
            </a:fld>
            <a:endParaRPr lang="en-GB"/>
          </a:p>
        </p:txBody>
      </p:sp>
      <p:sp>
        <p:nvSpPr>
          <p:cNvPr id="18" name="Slide Number Placeholder 17"/>
          <p:cNvSpPr>
            <a:spLocks noGrp="1"/>
          </p:cNvSpPr>
          <p:nvPr>
            <p:ph type="sldNum" sz="quarter" idx="11"/>
          </p:nvPr>
        </p:nvSpPr>
        <p:spPr/>
        <p:txBody>
          <a:bodyPr rtlCol="0"/>
          <a:lstStyle/>
          <a:p>
            <a:fld id="{7887AACF-6A35-4C2E-BC9F-37A6A40F3E32}" type="slidenum">
              <a:rPr lang="en-GB" smtClean="0"/>
              <a:t>‹#›</a:t>
            </a:fld>
            <a:endParaRPr lang="en-GB"/>
          </a:p>
        </p:txBody>
      </p:sp>
      <p:sp>
        <p:nvSpPr>
          <p:cNvPr id="21" name="Footer Placeholder 20"/>
          <p:cNvSpPr>
            <a:spLocks noGrp="1"/>
          </p:cNvSpPr>
          <p:nvPr>
            <p:ph type="ftr" sz="quarter" idx="12"/>
          </p:nvPr>
        </p:nvSpPr>
        <p:spPr/>
        <p:txBody>
          <a:bodyPr rtlCol="0"/>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9866063-107B-4579-95D1-E83013D0B6EE}"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87AACF-6A35-4C2E-BC9F-37A6A40F3E32}"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9866063-107B-4579-95D1-E83013D0B6EE}"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87AACF-6A35-4C2E-BC9F-37A6A40F3E32}"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9866063-107B-4579-95D1-E83013D0B6EE}" type="datetimeFigureOut">
              <a:rPr lang="en-GB" smtClean="0"/>
              <a:t>28/09/2026</a:t>
            </a:fld>
            <a:endParaRPr lang="en-GB"/>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GB"/>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887AACF-6A35-4C2E-BC9F-37A6A40F3E32}"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mailto:usa@stmarysprimarypulborough.co.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63688" y="453058"/>
            <a:ext cx="6755108" cy="4616648"/>
          </a:xfrm>
          <a:prstGeom prst="rect">
            <a:avLst/>
          </a:prstGeom>
          <a:noFill/>
        </p:spPr>
        <p:txBody>
          <a:bodyPr wrap="square" rtlCol="0">
            <a:spAutoFit/>
          </a:bodyPr>
          <a:lstStyle/>
          <a:p>
            <a:pPr algn="ctr"/>
            <a:r>
              <a:rPr lang="en-GB" sz="3200" b="1" dirty="0">
                <a:solidFill>
                  <a:schemeClr val="accent3"/>
                </a:solidFill>
                <a:latin typeface="Arial Rounded MT Bold" panose="020F0704030504030204" pitchFamily="34" charset="0"/>
              </a:rPr>
              <a:t>  </a:t>
            </a:r>
            <a:r>
              <a:rPr lang="en-GB" sz="3200" b="1" dirty="0">
                <a:solidFill>
                  <a:srgbClr val="00B050"/>
                </a:solidFill>
                <a:latin typeface="Arial Rounded MT Bold" panose="020F0704030504030204" pitchFamily="34" charset="0"/>
              </a:rPr>
              <a:t>Welcome to</a:t>
            </a:r>
          </a:p>
          <a:p>
            <a:pPr algn="ctr"/>
            <a:endParaRPr lang="en-GB" sz="1000" b="1" dirty="0">
              <a:solidFill>
                <a:srgbClr val="00B050"/>
              </a:solidFill>
              <a:latin typeface="Arial Rounded MT Bold" panose="020F0704030504030204" pitchFamily="34" charset="0"/>
            </a:endParaRPr>
          </a:p>
          <a:p>
            <a:pPr algn="ctr"/>
            <a:r>
              <a:rPr lang="en-GB" sz="5400" b="1" dirty="0">
                <a:solidFill>
                  <a:srgbClr val="0070C0"/>
                </a:solidFill>
                <a:latin typeface="Arial Rounded MT Bold" panose="020F0704030504030204" pitchFamily="34" charset="0"/>
              </a:rPr>
              <a:t>USA Class </a:t>
            </a:r>
          </a:p>
          <a:p>
            <a:pPr algn="ctr"/>
            <a:endParaRPr lang="en-GB" sz="3200" b="1" dirty="0">
              <a:solidFill>
                <a:srgbClr val="FF0000"/>
              </a:solidFill>
              <a:latin typeface="Comic Sans MS" panose="030F0702030302020204" pitchFamily="66" charset="0"/>
            </a:endParaRPr>
          </a:p>
          <a:p>
            <a:pPr algn="ctr"/>
            <a:endParaRPr lang="en-GB" sz="3200" b="1" dirty="0">
              <a:solidFill>
                <a:srgbClr val="FF0000"/>
              </a:solidFill>
              <a:latin typeface="Comic Sans MS" panose="030F0702030302020204" pitchFamily="66" charset="0"/>
            </a:endParaRPr>
          </a:p>
          <a:p>
            <a:pPr algn="ctr"/>
            <a:endParaRPr lang="en-GB" sz="3200" b="1" dirty="0">
              <a:solidFill>
                <a:srgbClr val="00B050"/>
              </a:solidFill>
              <a:latin typeface="Comic Sans MS" panose="030F0702030302020204" pitchFamily="66" charset="0"/>
            </a:endParaRPr>
          </a:p>
          <a:p>
            <a:endParaRPr lang="en-GB" sz="3200" b="1" dirty="0">
              <a:solidFill>
                <a:srgbClr val="FF0000"/>
              </a:solidFill>
              <a:latin typeface="Comic Sans MS" panose="030F0702030302020204" pitchFamily="66" charset="0"/>
            </a:endParaRPr>
          </a:p>
          <a:p>
            <a:endParaRPr lang="en-GB" sz="3200" b="1" dirty="0">
              <a:solidFill>
                <a:srgbClr val="FF0000"/>
              </a:solidFill>
              <a:latin typeface="Comic Sans MS" panose="030F0702030302020204" pitchFamily="66" charset="0"/>
            </a:endParaRPr>
          </a:p>
          <a:p>
            <a:pPr algn="ctr"/>
            <a:r>
              <a:rPr lang="en-GB" sz="3200" b="1" dirty="0">
                <a:solidFill>
                  <a:srgbClr val="FF0000"/>
                </a:solidFill>
                <a:latin typeface="Comic Sans MS" panose="030F0702030302020204" pitchFamily="66" charset="0"/>
              </a:rPr>
              <a:t> </a:t>
            </a:r>
          </a:p>
        </p:txBody>
      </p:sp>
      <p:sp>
        <p:nvSpPr>
          <p:cNvPr id="5" name="TextBox 4"/>
          <p:cNvSpPr txBox="1"/>
          <p:nvPr/>
        </p:nvSpPr>
        <p:spPr>
          <a:xfrm>
            <a:off x="1907704" y="5445224"/>
            <a:ext cx="6984776" cy="584775"/>
          </a:xfrm>
          <a:prstGeom prst="rect">
            <a:avLst/>
          </a:prstGeom>
          <a:noFill/>
        </p:spPr>
        <p:txBody>
          <a:bodyPr wrap="square" rtlCol="0">
            <a:spAutoFit/>
          </a:bodyPr>
          <a:lstStyle/>
          <a:p>
            <a:r>
              <a:rPr lang="en-GB" sz="3200" dirty="0">
                <a:solidFill>
                  <a:srgbClr val="0000FF"/>
                </a:solidFill>
                <a:latin typeface="Arial Rounded MT Bold" panose="020F0704030504030204" pitchFamily="34" charset="0"/>
              </a:rPr>
              <a:t>Mrs Farrant and Mrs Shepherd</a:t>
            </a:r>
          </a:p>
        </p:txBody>
      </p:sp>
      <p:pic>
        <p:nvPicPr>
          <p:cNvPr id="1026" name="Picture 2" descr="Flag of the United States of America">
            <a:extLst>
              <a:ext uri="{FF2B5EF4-FFF2-40B4-BE49-F238E27FC236}">
                <a16:creationId xmlns:a16="http://schemas.microsoft.com/office/drawing/2014/main" id="{FB2D25D1-5E99-44FD-8D66-159B14E56C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171" y="2636912"/>
            <a:ext cx="4370141"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0814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46BF152-93F0-4016-916E-AD015A11C580}"/>
              </a:ext>
            </a:extLst>
          </p:cNvPr>
          <p:cNvSpPr>
            <a:spLocks noGrp="1" noChangeArrowheads="1"/>
          </p:cNvSpPr>
          <p:nvPr>
            <p:ph type="title"/>
          </p:nvPr>
        </p:nvSpPr>
        <p:spPr>
          <a:xfrm>
            <a:off x="153988" y="514350"/>
            <a:ext cx="6870700" cy="950913"/>
          </a:xfrm>
        </p:spPr>
        <p:txBody>
          <a:bodyPr/>
          <a:lstStyle/>
          <a:p>
            <a:pPr eaLnBrk="1" hangingPunct="1"/>
            <a:r>
              <a:rPr lang="en-GB" altLang="en-US" sz="3200" b="1" u="sng">
                <a:solidFill>
                  <a:schemeClr val="hlink"/>
                </a:solidFill>
                <a:latin typeface="XCCW Joined 1a" panose="03050602040000000000" pitchFamily="66" charset="0"/>
              </a:rPr>
              <a:t>Attendance</a:t>
            </a:r>
            <a:endParaRPr lang="en-GB" altLang="en-US" sz="2400">
              <a:solidFill>
                <a:srgbClr val="9A0000"/>
              </a:solidFill>
              <a:latin typeface="XCCW Joined 1a" panose="03050602040000000000" pitchFamily="66" charset="0"/>
            </a:endParaRPr>
          </a:p>
        </p:txBody>
      </p:sp>
      <p:sp>
        <p:nvSpPr>
          <p:cNvPr id="4100" name="Rectangle 6">
            <a:extLst>
              <a:ext uri="{FF2B5EF4-FFF2-40B4-BE49-F238E27FC236}">
                <a16:creationId xmlns:a16="http://schemas.microsoft.com/office/drawing/2014/main" id="{08FE5917-A9BC-4DAF-AAEB-ECF5CFD30623}"/>
              </a:ext>
            </a:extLst>
          </p:cNvPr>
          <p:cNvSpPr>
            <a:spLocks noChangeArrowheads="1"/>
          </p:cNvSpPr>
          <p:nvPr/>
        </p:nvSpPr>
        <p:spPr bwMode="auto">
          <a:xfrm>
            <a:off x="395288" y="1465263"/>
            <a:ext cx="8523287"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mic Sans MS" panose="030F0702030302020204" pitchFamily="66" charset="0"/>
                <a:cs typeface="Arial" panose="020B0604020202020204" pitchFamily="34" charset="0"/>
              </a:defRPr>
            </a:lvl1pPr>
            <a:lvl2pPr marL="742950" indent="-285750">
              <a:defRPr>
                <a:solidFill>
                  <a:schemeClr val="tx1"/>
                </a:solidFill>
                <a:latin typeface="Comic Sans MS" panose="030F0702030302020204" pitchFamily="66" charset="0"/>
                <a:cs typeface="Arial" panose="020B0604020202020204" pitchFamily="34" charset="0"/>
              </a:defRPr>
            </a:lvl2pPr>
            <a:lvl3pPr marL="1143000" indent="-228600">
              <a:defRPr>
                <a:solidFill>
                  <a:schemeClr val="tx1"/>
                </a:solidFill>
                <a:latin typeface="Comic Sans MS" panose="030F0702030302020204" pitchFamily="66" charset="0"/>
                <a:cs typeface="Arial" panose="020B0604020202020204" pitchFamily="34" charset="0"/>
              </a:defRPr>
            </a:lvl3pPr>
            <a:lvl4pPr marL="1600200" indent="-228600">
              <a:defRPr>
                <a:solidFill>
                  <a:schemeClr val="tx1"/>
                </a:solidFill>
                <a:latin typeface="Comic Sans MS" panose="030F0702030302020204" pitchFamily="66" charset="0"/>
                <a:cs typeface="Arial" panose="020B0604020202020204" pitchFamily="34" charset="0"/>
              </a:defRPr>
            </a:lvl4pPr>
            <a:lvl5pPr marL="2057400" indent="-228600">
              <a:defRPr>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9pPr>
          </a:lstStyle>
          <a:p>
            <a:r>
              <a:rPr lang="en-GB" altLang="en-US">
                <a:latin typeface="XCCW Joined 1a" panose="03050602040000000000" pitchFamily="66" charset="0"/>
              </a:rPr>
              <a:t>Under </a:t>
            </a:r>
            <a:r>
              <a:rPr lang="en-GB" altLang="en-US" b="1">
                <a:latin typeface="XCCW Joined 1a" panose="03050602040000000000" pitchFamily="66" charset="0"/>
              </a:rPr>
              <a:t>Section 7 of the Education Act 1996</a:t>
            </a:r>
            <a:r>
              <a:rPr lang="en-GB" altLang="en-US">
                <a:latin typeface="XCCW Joined 1a" panose="03050602040000000000" pitchFamily="66" charset="0"/>
              </a:rPr>
              <a:t> (in England and Wales), parents of children aged 5 to 16 are legally responsible for ensuring their child receives an efficient, full-time education suitable to their age, ability, and aptitude. </a:t>
            </a:r>
          </a:p>
          <a:p>
            <a:endParaRPr lang="en-GB" altLang="en-US">
              <a:latin typeface="XCCW Joined 1a" panose="03050602040000000000" pitchFamily="66" charset="0"/>
            </a:endParaRPr>
          </a:p>
          <a:p>
            <a:r>
              <a:rPr lang="en-GB" altLang="en-US">
                <a:latin typeface="XCCW Joined 1a" panose="03050602040000000000" pitchFamily="66" charset="0"/>
              </a:rPr>
              <a:t>We track attendance carefully in line with the Department For Education. </a:t>
            </a:r>
          </a:p>
          <a:p>
            <a:endParaRPr lang="en-GB" altLang="en-US">
              <a:latin typeface="XCCW Joined 1a" panose="03050602040000000000" pitchFamily="66" charset="0"/>
            </a:endParaRPr>
          </a:p>
          <a:p>
            <a:endParaRPr lang="en-GB" altLang="en-US">
              <a:latin typeface="XCCW Joined 1a" panose="03050602040000000000"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AED896D-7CAA-41EE-9213-CCF713A429D3}"/>
              </a:ext>
            </a:extLst>
          </p:cNvPr>
          <p:cNvSpPr>
            <a:spLocks noGrp="1" noChangeArrowheads="1"/>
          </p:cNvSpPr>
          <p:nvPr>
            <p:ph type="title"/>
          </p:nvPr>
        </p:nvSpPr>
        <p:spPr>
          <a:xfrm>
            <a:off x="153988" y="514350"/>
            <a:ext cx="6870700" cy="950913"/>
          </a:xfrm>
        </p:spPr>
        <p:txBody>
          <a:bodyPr/>
          <a:lstStyle/>
          <a:p>
            <a:pPr eaLnBrk="1" hangingPunct="1"/>
            <a:r>
              <a:rPr lang="en-GB" altLang="en-US" sz="3200" b="1" u="sng">
                <a:solidFill>
                  <a:schemeClr val="hlink"/>
                </a:solidFill>
                <a:latin typeface="XCCW Joined 1a" panose="03050602040000000000" pitchFamily="66" charset="0"/>
              </a:rPr>
              <a:t>Attendance</a:t>
            </a:r>
            <a:endParaRPr lang="en-GB" altLang="en-US" sz="2400">
              <a:solidFill>
                <a:srgbClr val="9A0000"/>
              </a:solidFill>
              <a:latin typeface="XCCW Joined 1a" panose="03050602040000000000" pitchFamily="66" charset="0"/>
            </a:endParaRPr>
          </a:p>
        </p:txBody>
      </p:sp>
      <p:pic>
        <p:nvPicPr>
          <p:cNvPr id="5124" name="Picture 1">
            <a:extLst>
              <a:ext uri="{FF2B5EF4-FFF2-40B4-BE49-F238E27FC236}">
                <a16:creationId xmlns:a16="http://schemas.microsoft.com/office/drawing/2014/main" id="{42A3ACB1-56A8-40B9-B8C8-E818DD278E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3" y="1700213"/>
            <a:ext cx="8245475"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8F1EA49-4F3F-434B-B9E9-417E716032E0}"/>
              </a:ext>
            </a:extLst>
          </p:cNvPr>
          <p:cNvSpPr>
            <a:spLocks noGrp="1" noChangeArrowheads="1"/>
          </p:cNvSpPr>
          <p:nvPr>
            <p:ph type="title"/>
          </p:nvPr>
        </p:nvSpPr>
        <p:spPr>
          <a:xfrm>
            <a:off x="33338" y="0"/>
            <a:ext cx="6870700" cy="950913"/>
          </a:xfrm>
        </p:spPr>
        <p:txBody>
          <a:bodyPr/>
          <a:lstStyle/>
          <a:p>
            <a:pPr eaLnBrk="1" hangingPunct="1"/>
            <a:r>
              <a:rPr lang="en-GB" altLang="en-US" sz="3200" b="1" u="sng">
                <a:solidFill>
                  <a:schemeClr val="hlink"/>
                </a:solidFill>
                <a:latin typeface="XCCW Joined 1a" panose="03050602040000000000" pitchFamily="66" charset="0"/>
              </a:rPr>
              <a:t>Attendance</a:t>
            </a:r>
            <a:endParaRPr lang="en-GB" altLang="en-US" sz="2400">
              <a:solidFill>
                <a:srgbClr val="9A0000"/>
              </a:solidFill>
              <a:latin typeface="XCCW Joined 1a" panose="03050602040000000000" pitchFamily="66" charset="0"/>
            </a:endParaRPr>
          </a:p>
        </p:txBody>
      </p:sp>
      <p:sp>
        <p:nvSpPr>
          <p:cNvPr id="5" name="Rectangle 4">
            <a:extLst>
              <a:ext uri="{FF2B5EF4-FFF2-40B4-BE49-F238E27FC236}">
                <a16:creationId xmlns:a16="http://schemas.microsoft.com/office/drawing/2014/main" id="{2A0A9EC0-4BF5-4172-A02B-83C629857D0C}"/>
              </a:ext>
            </a:extLst>
          </p:cNvPr>
          <p:cNvSpPr/>
          <p:nvPr/>
        </p:nvSpPr>
        <p:spPr>
          <a:xfrm>
            <a:off x="255588" y="936625"/>
            <a:ext cx="7843837" cy="5827713"/>
          </a:xfrm>
          <a:prstGeom prst="rect">
            <a:avLst/>
          </a:prstGeom>
        </p:spPr>
        <p:txBody>
          <a:bodyPr>
            <a:spAutoFit/>
          </a:bodyPr>
          <a:lstStyle/>
          <a:p>
            <a:pPr>
              <a:lnSpc>
                <a:spcPct val="107000"/>
              </a:lnSpc>
              <a:spcAft>
                <a:spcPts val="800"/>
              </a:spcAft>
              <a:defRPr/>
            </a:pPr>
            <a:r>
              <a:rPr lang="en-GB" sz="1400" b="1" dirty="0">
                <a:latin typeface="XCCW Joined 1a" panose="03050602040000000000" pitchFamily="66" charset="0"/>
                <a:ea typeface="Times New Roman" panose="02020603050405020304" pitchFamily="18" charset="0"/>
                <a:cs typeface="Times New Roman" panose="02020603050405020304" pitchFamily="18" charset="0"/>
              </a:rPr>
              <a:t>Quick Attendance Impact Guide</a:t>
            </a:r>
            <a:endParaRPr lang="en-GB" sz="1400" dirty="0">
              <a:latin typeface="XCCW Joined 1a" panose="03050602040000000000" pitchFamily="66"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defRPr/>
            </a:pPr>
            <a:r>
              <a:rPr lang="en-GB" sz="1400" b="1" dirty="0">
                <a:latin typeface="XCCW Joined 1a" panose="03050602040000000000" pitchFamily="66" charset="0"/>
                <a:ea typeface="Times New Roman" panose="02020603050405020304" pitchFamily="18" charset="0"/>
                <a:cs typeface="Times New Roman" panose="02020603050405020304" pitchFamily="18" charset="0"/>
              </a:rPr>
              <a:t>90% Attendance:</a:t>
            </a:r>
            <a:r>
              <a:rPr lang="en-GB" sz="1400" dirty="0">
                <a:latin typeface="XCCW Joined 1a" panose="03050602040000000000" pitchFamily="66" charset="0"/>
                <a:ea typeface="Times New Roman" panose="02020603050405020304" pitchFamily="18" charset="0"/>
                <a:cs typeface="Times New Roman" panose="02020603050405020304" pitchFamily="18" charset="0"/>
              </a:rPr>
              <a:t> Equals missing </a:t>
            </a:r>
            <a:r>
              <a:rPr lang="en-GB" sz="1400" b="1" dirty="0">
                <a:latin typeface="XCCW Joined 1a" panose="03050602040000000000" pitchFamily="66" charset="0"/>
                <a:ea typeface="Times New Roman" panose="02020603050405020304" pitchFamily="18" charset="0"/>
                <a:cs typeface="Times New Roman" panose="02020603050405020304" pitchFamily="18" charset="0"/>
              </a:rPr>
              <a:t>1/2 day per week</a:t>
            </a:r>
            <a:r>
              <a:rPr lang="en-GB" sz="1400" dirty="0">
                <a:latin typeface="XCCW Joined 1a" panose="03050602040000000000" pitchFamily="66" charset="0"/>
                <a:ea typeface="Times New Roman" panose="02020603050405020304" pitchFamily="18" charset="0"/>
                <a:cs typeface="Times New Roman" panose="02020603050405020304" pitchFamily="18" charset="0"/>
              </a:rPr>
              <a:t> or </a:t>
            </a:r>
            <a:r>
              <a:rPr lang="en-GB" sz="1400" b="1" dirty="0">
                <a:latin typeface="XCCW Joined 1a" panose="03050602040000000000" pitchFamily="66" charset="0"/>
                <a:ea typeface="Times New Roman" panose="02020603050405020304" pitchFamily="18" charset="0"/>
                <a:cs typeface="Times New Roman" panose="02020603050405020304" pitchFamily="18" charset="0"/>
              </a:rPr>
              <a:t>4 full weeks</a:t>
            </a:r>
            <a:r>
              <a:rPr lang="en-GB" sz="1400" dirty="0">
                <a:latin typeface="XCCW Joined 1a" panose="03050602040000000000" pitchFamily="66" charset="0"/>
                <a:ea typeface="Times New Roman" panose="02020603050405020304" pitchFamily="18" charset="0"/>
                <a:cs typeface="Times New Roman" panose="02020603050405020304" pitchFamily="18" charset="0"/>
              </a:rPr>
              <a:t> of school a year. Over a school career, this adds up to over </a:t>
            </a:r>
            <a:r>
              <a:rPr lang="en-GB" sz="1400" b="1" dirty="0">
                <a:latin typeface="XCCW Joined 1a" panose="03050602040000000000" pitchFamily="66" charset="0"/>
                <a:ea typeface="Times New Roman" panose="02020603050405020304" pitchFamily="18" charset="0"/>
                <a:cs typeface="Times New Roman" panose="02020603050405020304" pitchFamily="18" charset="0"/>
              </a:rPr>
              <a:t>a full school year of missed learning</a:t>
            </a:r>
            <a:r>
              <a:rPr lang="en-GB" sz="1400" dirty="0">
                <a:latin typeface="XCCW Joined 1a" panose="03050602040000000000" pitchFamily="66" charset="0"/>
                <a:ea typeface="Times New Roman" panose="02020603050405020304" pitchFamily="18" charset="0"/>
                <a:cs typeface="Times New Roman" panose="02020603050405020304" pitchFamily="18" charset="0"/>
              </a:rPr>
              <a:t>. Your child will not be the strongest they can be. </a:t>
            </a:r>
            <a:endParaRPr lang="en-GB" sz="1400" dirty="0">
              <a:latin typeface="XCCW Joined 1a" panose="03050602040000000000" pitchFamily="66"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defRPr/>
            </a:pPr>
            <a:r>
              <a:rPr lang="en-GB" sz="1400" b="1" dirty="0">
                <a:latin typeface="XCCW Joined 1a" panose="03050602040000000000" pitchFamily="66" charset="0"/>
                <a:ea typeface="Times New Roman" panose="02020603050405020304" pitchFamily="18" charset="0"/>
                <a:cs typeface="Times New Roman" panose="02020603050405020304" pitchFamily="18" charset="0"/>
              </a:rPr>
              <a:t>80% Attendance:</a:t>
            </a:r>
            <a:r>
              <a:rPr lang="en-GB" sz="1400" dirty="0">
                <a:latin typeface="XCCW Joined 1a" panose="03050602040000000000" pitchFamily="66" charset="0"/>
                <a:ea typeface="Times New Roman" panose="02020603050405020304" pitchFamily="18" charset="0"/>
                <a:cs typeface="Times New Roman" panose="02020603050405020304" pitchFamily="18" charset="0"/>
              </a:rPr>
              <a:t> Equals missing </a:t>
            </a:r>
            <a:r>
              <a:rPr lang="en-GB" sz="1400" b="1" dirty="0">
                <a:latin typeface="XCCW Joined 1a" panose="03050602040000000000" pitchFamily="66" charset="0"/>
                <a:ea typeface="Times New Roman" panose="02020603050405020304" pitchFamily="18" charset="0"/>
                <a:cs typeface="Times New Roman" panose="02020603050405020304" pitchFamily="18" charset="0"/>
              </a:rPr>
              <a:t>1 full day per week</a:t>
            </a:r>
            <a:r>
              <a:rPr lang="en-GB" sz="1400" dirty="0">
                <a:latin typeface="XCCW Joined 1a" panose="03050602040000000000" pitchFamily="66" charset="0"/>
                <a:ea typeface="Times New Roman" panose="02020603050405020304" pitchFamily="18" charset="0"/>
                <a:cs typeface="Times New Roman" panose="02020603050405020304" pitchFamily="18" charset="0"/>
              </a:rPr>
              <a:t> or </a:t>
            </a:r>
            <a:r>
              <a:rPr lang="en-GB" sz="1400" b="1" dirty="0">
                <a:latin typeface="XCCW Joined 1a" panose="03050602040000000000" pitchFamily="66" charset="0"/>
                <a:ea typeface="Times New Roman" panose="02020603050405020304" pitchFamily="18" charset="0"/>
                <a:cs typeface="Times New Roman" panose="02020603050405020304" pitchFamily="18" charset="0"/>
              </a:rPr>
              <a:t>more than half a term</a:t>
            </a:r>
            <a:r>
              <a:rPr lang="en-GB" sz="1400" dirty="0">
                <a:latin typeface="XCCW Joined 1a" panose="03050602040000000000" pitchFamily="66" charset="0"/>
                <a:ea typeface="Times New Roman" panose="02020603050405020304" pitchFamily="18" charset="0"/>
                <a:cs typeface="Times New Roman" panose="02020603050405020304" pitchFamily="18" charset="0"/>
              </a:rPr>
              <a:t> each year. </a:t>
            </a:r>
            <a:endParaRPr lang="en-GB" sz="1400" dirty="0">
              <a:latin typeface="XCCW Joined 1a" panose="03050602040000000000" pitchFamily="66" charset="0"/>
              <a:ea typeface="Calibri" panose="020F0502020204030204" pitchFamily="34" charset="0"/>
              <a:cs typeface="Times New Roman" panose="02020603050405020304" pitchFamily="18" charset="0"/>
            </a:endParaRPr>
          </a:p>
          <a:p>
            <a:pPr>
              <a:lnSpc>
                <a:spcPct val="107000"/>
              </a:lnSpc>
              <a:spcAft>
                <a:spcPts val="800"/>
              </a:spcAft>
              <a:defRPr/>
            </a:pPr>
            <a:endParaRPr lang="en-GB" sz="1400" b="1" dirty="0">
              <a:latin typeface="XCCW Joined 1a" panose="03050602040000000000" pitchFamily="66" charset="0"/>
              <a:ea typeface="Times New Roman" panose="02020603050405020304" pitchFamily="18" charset="0"/>
              <a:cs typeface="Times New Roman" panose="02020603050405020304" pitchFamily="18" charset="0"/>
            </a:endParaRPr>
          </a:p>
          <a:p>
            <a:pPr>
              <a:lnSpc>
                <a:spcPct val="107000"/>
              </a:lnSpc>
              <a:spcAft>
                <a:spcPts val="800"/>
              </a:spcAft>
              <a:defRPr/>
            </a:pPr>
            <a:r>
              <a:rPr lang="en-GB" sz="1400" b="1" dirty="0">
                <a:latin typeface="XCCW Joined 1a" panose="03050602040000000000" pitchFamily="66" charset="0"/>
                <a:ea typeface="Times New Roman" panose="02020603050405020304" pitchFamily="18" charset="0"/>
                <a:cs typeface="Times New Roman" panose="02020603050405020304" pitchFamily="18" charset="0"/>
              </a:rPr>
              <a:t>Every Day Counts!</a:t>
            </a:r>
            <a:endParaRPr lang="en-GB" sz="1400" dirty="0">
              <a:latin typeface="XCCW Joined 1a" panose="03050602040000000000" pitchFamily="66" charset="0"/>
              <a:ea typeface="Calibri" panose="020F0502020204030204" pitchFamily="34" charset="0"/>
              <a:cs typeface="Times New Roman" panose="02020603050405020304" pitchFamily="18" charset="0"/>
            </a:endParaRPr>
          </a:p>
          <a:p>
            <a:pPr>
              <a:lnSpc>
                <a:spcPct val="107000"/>
              </a:lnSpc>
              <a:spcAft>
                <a:spcPts val="800"/>
              </a:spcAft>
              <a:defRPr/>
            </a:pPr>
            <a:r>
              <a:rPr lang="en-GB" sz="1400" dirty="0">
                <a:latin typeface="XCCW Joined 1a" panose="03050602040000000000" pitchFamily="66" charset="0"/>
                <a:ea typeface="Times New Roman" panose="02020603050405020304" pitchFamily="18" charset="0"/>
                <a:cs typeface="Times New Roman" panose="02020603050405020304" pitchFamily="18" charset="0"/>
              </a:rPr>
              <a:t>Good attendance is directly linked to higher achievement, strong friendships, and confidence in the classroom.</a:t>
            </a:r>
          </a:p>
          <a:p>
            <a:pPr>
              <a:lnSpc>
                <a:spcPct val="107000"/>
              </a:lnSpc>
              <a:spcAft>
                <a:spcPts val="800"/>
              </a:spcAft>
              <a:defRPr/>
            </a:pPr>
            <a:endParaRPr lang="en-GB" sz="1400" dirty="0">
              <a:latin typeface="XCCW Joined 1a" panose="03050602040000000000" pitchFamily="66" charset="0"/>
              <a:ea typeface="Calibri" panose="020F0502020204030204" pitchFamily="34" charset="0"/>
              <a:cs typeface="Times New Roman" panose="02020603050405020304" pitchFamily="18" charset="0"/>
            </a:endParaRPr>
          </a:p>
          <a:p>
            <a:pPr>
              <a:lnSpc>
                <a:spcPct val="107000"/>
              </a:lnSpc>
              <a:spcAft>
                <a:spcPts val="800"/>
              </a:spcAft>
              <a:defRPr/>
            </a:pPr>
            <a:r>
              <a:rPr lang="en-GB" sz="1400" b="1" dirty="0">
                <a:latin typeface="XCCW Joined 1a" panose="03050602040000000000" pitchFamily="66" charset="0"/>
                <a:ea typeface="Times New Roman" panose="02020603050405020304" pitchFamily="18" charset="0"/>
                <a:cs typeface="Times New Roman" panose="02020603050405020304" pitchFamily="18" charset="0"/>
              </a:rPr>
              <a:t>How parents can help:</a:t>
            </a:r>
            <a:endParaRPr lang="en-GB" sz="1400" dirty="0">
              <a:latin typeface="XCCW Joined 1a" panose="03050602040000000000" pitchFamily="66"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defRPr/>
            </a:pPr>
            <a:r>
              <a:rPr lang="en-GB" sz="1400" dirty="0">
                <a:latin typeface="XCCW Joined 1a" panose="03050602040000000000" pitchFamily="66" charset="0"/>
                <a:ea typeface="Times New Roman" panose="02020603050405020304" pitchFamily="18" charset="0"/>
                <a:cs typeface="Times New Roman" panose="02020603050405020304" pitchFamily="18" charset="0"/>
              </a:rPr>
              <a:t>Set consistent morning and bedtime routines.</a:t>
            </a:r>
            <a:endParaRPr lang="en-GB" sz="1400" dirty="0">
              <a:latin typeface="XCCW Joined 1a" panose="03050602040000000000" pitchFamily="66"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defRPr/>
            </a:pPr>
            <a:r>
              <a:rPr lang="en-GB" sz="1400" dirty="0">
                <a:latin typeface="XCCW Joined 1a" panose="03050602040000000000" pitchFamily="66" charset="0"/>
                <a:ea typeface="Times New Roman" panose="02020603050405020304" pitchFamily="18" charset="0"/>
                <a:cs typeface="Times New Roman" panose="02020603050405020304" pitchFamily="18" charset="0"/>
              </a:rPr>
              <a:t>Schedule medical/dental appointments outside school hours whenever possible.</a:t>
            </a:r>
            <a:endParaRPr lang="en-GB" sz="1400" dirty="0">
              <a:latin typeface="XCCW Joined 1a" panose="03050602040000000000" pitchFamily="66"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defRPr/>
            </a:pPr>
            <a:r>
              <a:rPr lang="en-GB" sz="1400" dirty="0">
                <a:latin typeface="XCCW Joined 1a" panose="03050602040000000000" pitchFamily="66" charset="0"/>
                <a:ea typeface="Times New Roman" panose="02020603050405020304" pitchFamily="18" charset="0"/>
                <a:cs typeface="Times New Roman" panose="02020603050405020304" pitchFamily="18" charset="0"/>
              </a:rPr>
              <a:t>Avoid booking family holidays during term time. If parents exceed five days for holidays or illness WSCC can and will fine you. </a:t>
            </a:r>
            <a:endParaRPr lang="en-GB" sz="1400" dirty="0">
              <a:latin typeface="XCCW Joined 1a" panose="03050602040000000000" pitchFamily="66" charset="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defRPr/>
            </a:pPr>
            <a:r>
              <a:rPr lang="en-GB" sz="1400" dirty="0">
                <a:latin typeface="XCCW Joined 1a" panose="03050602040000000000" pitchFamily="66" charset="0"/>
                <a:ea typeface="Times New Roman" panose="02020603050405020304" pitchFamily="18" charset="0"/>
                <a:cs typeface="Times New Roman" panose="02020603050405020304" pitchFamily="18" charset="0"/>
              </a:rPr>
              <a:t>Contact us immediately if your child is reluctant to attend so we can support them and get things in place early. </a:t>
            </a:r>
            <a:endParaRPr lang="en-GB" sz="1400" dirty="0">
              <a:latin typeface="XCCW Joined 1a" panose="03050602040000000000" pitchFamily="66" charset="0"/>
              <a:ea typeface="Calibri" panose="020F0502020204030204" pitchFamily="34"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BF92988-A076-4059-BC58-3318DBD44E87}"/>
              </a:ext>
            </a:extLst>
          </p:cNvPr>
          <p:cNvSpPr>
            <a:spLocks noGrp="1" noChangeArrowheads="1"/>
          </p:cNvSpPr>
          <p:nvPr>
            <p:ph type="title"/>
          </p:nvPr>
        </p:nvSpPr>
        <p:spPr>
          <a:xfrm>
            <a:off x="153988" y="514350"/>
            <a:ext cx="6870700" cy="950913"/>
          </a:xfrm>
        </p:spPr>
        <p:txBody>
          <a:bodyPr>
            <a:normAutofit fontScale="90000"/>
          </a:bodyPr>
          <a:lstStyle/>
          <a:p>
            <a:pPr eaLnBrk="1" hangingPunct="1"/>
            <a:r>
              <a:rPr lang="en-GB" altLang="en-US" sz="3200" b="1" u="sng">
                <a:solidFill>
                  <a:schemeClr val="hlink"/>
                </a:solidFill>
                <a:latin typeface="XCCW Joined 1a" panose="03050602040000000000" pitchFamily="66" charset="0"/>
              </a:rPr>
              <a:t>Curriculum</a:t>
            </a:r>
            <a:br>
              <a:rPr lang="en-GB" altLang="en-US" sz="3200" b="1" u="sng">
                <a:solidFill>
                  <a:schemeClr val="hlink"/>
                </a:solidFill>
                <a:latin typeface="XCCW Joined 1a" panose="03050602040000000000" pitchFamily="66" charset="0"/>
              </a:rPr>
            </a:br>
            <a:r>
              <a:rPr lang="en-GB" altLang="en-US" sz="3200" b="1" u="sng">
                <a:solidFill>
                  <a:schemeClr val="hlink"/>
                </a:solidFill>
                <a:latin typeface="XCCW Joined 1a" panose="03050602040000000000" pitchFamily="66" charset="0"/>
              </a:rPr>
              <a:t/>
            </a:r>
            <a:br>
              <a:rPr lang="en-GB" altLang="en-US" sz="3200" b="1" u="sng">
                <a:solidFill>
                  <a:schemeClr val="hlink"/>
                </a:solidFill>
                <a:latin typeface="XCCW Joined 1a" panose="03050602040000000000" pitchFamily="66" charset="0"/>
              </a:rPr>
            </a:br>
            <a:r>
              <a:rPr lang="en-GB" altLang="en-US" sz="2400">
                <a:solidFill>
                  <a:srgbClr val="9A0000"/>
                </a:solidFill>
                <a:latin typeface="XCCW Joined 1a" panose="03050602040000000000" pitchFamily="66" charset="0"/>
              </a:rPr>
              <a:t>Our themes for the year….</a:t>
            </a:r>
          </a:p>
        </p:txBody>
      </p:sp>
      <p:pic>
        <p:nvPicPr>
          <p:cNvPr id="7172" name="Picture 2">
            <a:extLst>
              <a:ext uri="{FF2B5EF4-FFF2-40B4-BE49-F238E27FC236}">
                <a16:creationId xmlns:a16="http://schemas.microsoft.com/office/drawing/2014/main" id="{E615229E-27FA-40C7-8DAB-96EF0F1631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988" y="2047875"/>
            <a:ext cx="8675687"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33904" y="50786"/>
            <a:ext cx="6162432" cy="584775"/>
          </a:xfrm>
          <a:prstGeom prst="rect">
            <a:avLst/>
          </a:prstGeom>
          <a:noFill/>
        </p:spPr>
        <p:txBody>
          <a:bodyPr wrap="square" rtlCol="0">
            <a:spAutoFit/>
          </a:bodyPr>
          <a:lstStyle/>
          <a:p>
            <a:pPr algn="ctr"/>
            <a:r>
              <a:rPr lang="en-GB" sz="3200" b="1" dirty="0">
                <a:solidFill>
                  <a:srgbClr val="0070C0"/>
                </a:solidFill>
                <a:latin typeface="Arial Rounded MT Bold" panose="020F0704030504030204" pitchFamily="34" charset="0"/>
              </a:rPr>
              <a:t>USA Class Timetable  </a:t>
            </a:r>
          </a:p>
        </p:txBody>
      </p:sp>
      <p:sp>
        <p:nvSpPr>
          <p:cNvPr id="6" name="TextBox 5"/>
          <p:cNvSpPr txBox="1"/>
          <p:nvPr/>
        </p:nvSpPr>
        <p:spPr>
          <a:xfrm>
            <a:off x="179512" y="671691"/>
            <a:ext cx="8424936" cy="6309420"/>
          </a:xfrm>
          <a:prstGeom prst="rect">
            <a:avLst/>
          </a:prstGeom>
          <a:noFill/>
        </p:spPr>
        <p:txBody>
          <a:bodyPr wrap="square" rtlCol="0">
            <a:spAutoFit/>
          </a:bodyPr>
          <a:lstStyle/>
          <a:p>
            <a:r>
              <a:rPr lang="en-GB" sz="1400" dirty="0">
                <a:solidFill>
                  <a:srgbClr val="FF0000"/>
                </a:solidFill>
                <a:latin typeface="Comic Sans MS" panose="030F0702030302020204" pitchFamily="66" charset="0"/>
              </a:rPr>
              <a:t>Our class timetable is flexible and therefore will differ slightly on a weekly basis depending on what we need to focus on. </a:t>
            </a:r>
          </a:p>
          <a:p>
            <a:endParaRPr lang="en-GB" sz="700" dirty="0">
              <a:solidFill>
                <a:srgbClr val="FF0000"/>
              </a:solidFill>
              <a:latin typeface="Comic Sans MS" panose="030F0702030302020204" pitchFamily="66" charset="0"/>
            </a:endParaRPr>
          </a:p>
          <a:p>
            <a:r>
              <a:rPr lang="en-GB" sz="1400" u="sng" dirty="0">
                <a:solidFill>
                  <a:srgbClr val="FF0000"/>
                </a:solidFill>
                <a:latin typeface="Comic Sans MS" panose="030F0702030302020204" pitchFamily="66" charset="0"/>
              </a:rPr>
              <a:t>PE:</a:t>
            </a:r>
            <a:r>
              <a:rPr lang="en-GB" sz="1400" dirty="0">
                <a:solidFill>
                  <a:srgbClr val="FF0000"/>
                </a:solidFill>
                <a:latin typeface="Comic Sans MS" panose="030F0702030302020204" pitchFamily="66" charset="0"/>
              </a:rPr>
              <a:t>    </a:t>
            </a:r>
          </a:p>
          <a:p>
            <a:r>
              <a:rPr lang="en-GB" sz="1400" dirty="0">
                <a:solidFill>
                  <a:srgbClr val="FF0000"/>
                </a:solidFill>
                <a:latin typeface="Comic Sans MS" panose="030F0702030302020204" pitchFamily="66" charset="0"/>
              </a:rPr>
              <a:t>Swimming on Monday’s until the October half-term holiday, then indoor PE on Tuesdays with Mrs Farrant</a:t>
            </a:r>
          </a:p>
          <a:p>
            <a:r>
              <a:rPr lang="en-GB" sz="1400" dirty="0">
                <a:solidFill>
                  <a:srgbClr val="FF0000"/>
                </a:solidFill>
                <a:latin typeface="Comic Sans MS" panose="030F0702030302020204" pitchFamily="66" charset="0"/>
              </a:rPr>
              <a:t>Outdoor PE with Mrs Burbidge on Friday – Tag Rugby and Ultimate Frisbee</a:t>
            </a:r>
          </a:p>
          <a:p>
            <a:endParaRPr lang="en-GB" sz="300" dirty="0">
              <a:solidFill>
                <a:srgbClr val="FF0000"/>
              </a:solidFill>
              <a:latin typeface="Comic Sans MS" panose="030F0702030302020204" pitchFamily="66" charset="0"/>
            </a:endParaRPr>
          </a:p>
          <a:p>
            <a:r>
              <a:rPr lang="en-GB" sz="1400" u="sng" dirty="0">
                <a:solidFill>
                  <a:srgbClr val="FF0000"/>
                </a:solidFill>
                <a:latin typeface="Comic Sans MS" panose="030F0702030302020204" pitchFamily="66" charset="0"/>
              </a:rPr>
              <a:t>Spellings:</a:t>
            </a:r>
          </a:p>
          <a:p>
            <a:r>
              <a:rPr lang="en-GB" altLang="en-US" sz="1400" dirty="0">
                <a:solidFill>
                  <a:srgbClr val="FF0000"/>
                </a:solidFill>
                <a:latin typeface="Comic Sans MS" panose="030F0702030302020204" pitchFamily="66" charset="0"/>
              </a:rPr>
              <a:t>New Spelling Scheme- Spelling Shed. Each Monday, I will set tasks on Spelling Shed linked to their spellings for that week. They will then be tested on these spellings the following Monday. All children's logins are stuck in the back of their reading record, but please do let me know if you have any problems accessing this site. I have put the spellings on Google Classroom to use if you are unable to access Spelling Shed.</a:t>
            </a:r>
          </a:p>
          <a:p>
            <a:r>
              <a:rPr lang="en-GB" sz="1400" u="sng" dirty="0">
                <a:solidFill>
                  <a:srgbClr val="FF0000"/>
                </a:solidFill>
                <a:latin typeface="Comic Sans MS" panose="030F0702030302020204" pitchFamily="66" charset="0"/>
              </a:rPr>
              <a:t>Homework:</a:t>
            </a:r>
          </a:p>
          <a:p>
            <a:r>
              <a:rPr lang="en-GB" sz="1400" dirty="0">
                <a:solidFill>
                  <a:srgbClr val="FF0000"/>
                </a:solidFill>
                <a:latin typeface="Comic Sans MS" panose="030F0702030302020204" pitchFamily="66" charset="0"/>
              </a:rPr>
              <a:t>‘Homework grid’ format will continue. The children have been encouraged to plan which tasks they will complete over the whole term in advance. </a:t>
            </a:r>
          </a:p>
          <a:p>
            <a:r>
              <a:rPr lang="en-GB" sz="1400" dirty="0">
                <a:solidFill>
                  <a:srgbClr val="FF0000"/>
                </a:solidFill>
                <a:latin typeface="Comic Sans MS" panose="030F0702030302020204" pitchFamily="66" charset="0"/>
              </a:rPr>
              <a:t>Two English and two Maths tasks should be completed each half term. In KS2 children should spend roughly 1 hour on their homework each week. Try and encourage your children to plan with you when homework is going to happen. The more child-led it is, the easier it should be to do </a:t>
            </a:r>
            <a:r>
              <a:rPr lang="en-GB" sz="1400" dirty="0">
                <a:solidFill>
                  <a:srgbClr val="FF0000"/>
                </a:solidFill>
                <a:latin typeface="Comic Sans MS" panose="030F0702030302020204" pitchFamily="66" charset="0"/>
                <a:sym typeface="Wingdings" panose="05000000000000000000" pitchFamily="2" charset="2"/>
              </a:rPr>
              <a:t> </a:t>
            </a:r>
            <a:endParaRPr lang="en-GB" sz="1400" dirty="0">
              <a:solidFill>
                <a:srgbClr val="FF0000"/>
              </a:solidFill>
              <a:latin typeface="Comic Sans MS" panose="030F0702030302020204" pitchFamily="66" charset="0"/>
            </a:endParaRPr>
          </a:p>
          <a:p>
            <a:r>
              <a:rPr lang="en-GB" sz="1400" dirty="0">
                <a:solidFill>
                  <a:srgbClr val="FF0000"/>
                </a:solidFill>
                <a:latin typeface="Comic Sans MS" panose="030F0702030302020204" pitchFamily="66" charset="0"/>
              </a:rPr>
              <a:t>Please send in homework to be shared each week, we will do this by Friday morning at the latest – thank you already, if you have done this. </a:t>
            </a:r>
          </a:p>
          <a:p>
            <a:endParaRPr lang="en-GB" sz="700" dirty="0">
              <a:solidFill>
                <a:srgbClr val="FF0000"/>
              </a:solidFill>
              <a:latin typeface="Comic Sans MS" panose="030F0702030302020204" pitchFamily="66" charset="0"/>
            </a:endParaRPr>
          </a:p>
          <a:p>
            <a:r>
              <a:rPr lang="en-GB" sz="1400" u="sng" dirty="0">
                <a:solidFill>
                  <a:srgbClr val="FF0000"/>
                </a:solidFill>
                <a:latin typeface="Comic Sans MS" panose="030F0702030302020204" pitchFamily="66" charset="0"/>
              </a:rPr>
              <a:t>Times Tables Rockstars: </a:t>
            </a:r>
            <a:r>
              <a:rPr lang="en-GB" sz="1400" dirty="0">
                <a:solidFill>
                  <a:srgbClr val="FF0000"/>
                </a:solidFill>
                <a:latin typeface="Comic Sans MS" panose="030F0702030302020204" pitchFamily="66" charset="0"/>
              </a:rPr>
              <a:t>Please practice times tables at home as often as possible to help increase fluency and improve the children’s speed of recall.</a:t>
            </a:r>
          </a:p>
          <a:p>
            <a:endParaRPr lang="en-GB" sz="1400" dirty="0">
              <a:solidFill>
                <a:srgbClr val="FF0000"/>
              </a:solidFill>
              <a:latin typeface="Comic Sans MS" panose="030F0702030302020204" pitchFamily="66" charset="0"/>
            </a:endParaRPr>
          </a:p>
          <a:p>
            <a:r>
              <a:rPr lang="en-GB" sz="1400" u="sng" dirty="0" err="1">
                <a:solidFill>
                  <a:srgbClr val="FF0000"/>
                </a:solidFill>
                <a:latin typeface="Comic Sans MS" panose="030F0702030302020204" pitchFamily="66" charset="0"/>
              </a:rPr>
              <a:t>Numbots</a:t>
            </a:r>
            <a:r>
              <a:rPr lang="en-GB" sz="1400" u="sng" dirty="0">
                <a:solidFill>
                  <a:srgbClr val="FF0000"/>
                </a:solidFill>
                <a:latin typeface="Comic Sans MS" panose="030F0702030302020204" pitchFamily="66" charset="0"/>
              </a:rPr>
              <a:t>: </a:t>
            </a:r>
            <a:r>
              <a:rPr lang="en-GB" sz="1400" dirty="0">
                <a:solidFill>
                  <a:srgbClr val="FF0000"/>
                </a:solidFill>
                <a:latin typeface="Comic Sans MS" panose="030F0702030302020204" pitchFamily="66" charset="0"/>
              </a:rPr>
              <a:t>If your child needs to practise their number facts and fluency, please use this. The login is the same as </a:t>
            </a:r>
            <a:r>
              <a:rPr lang="en-GB" sz="1400" dirty="0" err="1">
                <a:solidFill>
                  <a:srgbClr val="FF0000"/>
                </a:solidFill>
                <a:latin typeface="Comic Sans MS" panose="030F0702030302020204" pitchFamily="66" charset="0"/>
              </a:rPr>
              <a:t>TTRockstars</a:t>
            </a:r>
            <a:r>
              <a:rPr lang="en-GB" sz="1400" dirty="0">
                <a:solidFill>
                  <a:srgbClr val="FF0000"/>
                </a:solidFill>
                <a:latin typeface="Comic Sans MS" panose="030F0702030302020204" pitchFamily="66" charset="0"/>
              </a:rPr>
              <a:t>. </a:t>
            </a:r>
          </a:p>
          <a:p>
            <a:endParaRPr lang="en-GB" sz="900" dirty="0">
              <a:solidFill>
                <a:srgbClr val="FF0000"/>
              </a:solidFill>
              <a:latin typeface="Comic Sans MS" panose="030F0702030302020204" pitchFamily="66" charset="0"/>
            </a:endParaRPr>
          </a:p>
          <a:p>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223640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614514"/>
            <a:ext cx="8725466" cy="5355312"/>
          </a:xfrm>
          <a:prstGeom prst="rect">
            <a:avLst/>
          </a:prstGeom>
        </p:spPr>
        <p:txBody>
          <a:bodyPr wrap="none">
            <a:spAutoFit/>
          </a:bodyPr>
          <a:lstStyle/>
          <a:p>
            <a:r>
              <a:rPr lang="en-GB" u="sng" dirty="0">
                <a:solidFill>
                  <a:srgbClr val="FF0000"/>
                </a:solidFill>
                <a:latin typeface="Comic Sans MS" panose="030F0702030302020204" pitchFamily="66" charset="0"/>
              </a:rPr>
              <a:t>Reading logs: </a:t>
            </a:r>
          </a:p>
          <a:p>
            <a:pPr marL="285750" indent="-285750">
              <a:buFont typeface="Arial"/>
              <a:buChar char="•"/>
            </a:pPr>
            <a:r>
              <a:rPr lang="en-GB" dirty="0">
                <a:solidFill>
                  <a:srgbClr val="FF0000"/>
                </a:solidFill>
                <a:latin typeface="Comic Sans MS" panose="030F0702030302020204" pitchFamily="66" charset="0"/>
              </a:rPr>
              <a:t> These will be collected and checked every day of the week and written </a:t>
            </a:r>
          </a:p>
          <a:p>
            <a:r>
              <a:rPr lang="en-GB" dirty="0">
                <a:solidFill>
                  <a:srgbClr val="FF0000"/>
                </a:solidFill>
                <a:latin typeface="Comic Sans MS" panose="030F0702030302020204" pitchFamily="66" charset="0"/>
              </a:rPr>
              <a:t>in at least once a week</a:t>
            </a:r>
          </a:p>
          <a:p>
            <a:pPr marL="285750" indent="-285750">
              <a:buFont typeface="Arial"/>
              <a:buChar char="•"/>
            </a:pPr>
            <a:r>
              <a:rPr lang="en-GB" dirty="0">
                <a:solidFill>
                  <a:srgbClr val="FF0000"/>
                </a:solidFill>
                <a:latin typeface="Comic Sans MS" panose="030F0702030302020204" pitchFamily="66" charset="0"/>
              </a:rPr>
              <a:t>Please feel free to leave comments for me in your child’s reading log – </a:t>
            </a:r>
          </a:p>
          <a:p>
            <a:r>
              <a:rPr lang="en-GB" dirty="0">
                <a:solidFill>
                  <a:srgbClr val="FF0000"/>
                </a:solidFill>
                <a:latin typeface="Comic Sans MS" panose="030F0702030302020204" pitchFamily="66" charset="0"/>
              </a:rPr>
              <a:t>     they are an important dialogue between home and school. </a:t>
            </a:r>
          </a:p>
          <a:p>
            <a:pPr marL="285750" indent="-285750">
              <a:buFont typeface="Arial"/>
              <a:buChar char="•"/>
            </a:pPr>
            <a:r>
              <a:rPr lang="en-GB" dirty="0">
                <a:solidFill>
                  <a:srgbClr val="FF0000"/>
                </a:solidFill>
                <a:latin typeface="Comic Sans MS" panose="030F0702030302020204" pitchFamily="66" charset="0"/>
              </a:rPr>
              <a:t>Children may change their books from the KS2 library. </a:t>
            </a:r>
          </a:p>
          <a:p>
            <a:pPr marL="285750" indent="-285750">
              <a:buFont typeface="Arial"/>
              <a:buChar char="•"/>
            </a:pPr>
            <a:r>
              <a:rPr lang="en-GB" dirty="0">
                <a:solidFill>
                  <a:srgbClr val="FF0000"/>
                </a:solidFill>
                <a:latin typeface="Comic Sans MS" panose="030F0702030302020204" pitchFamily="66" charset="0"/>
              </a:rPr>
              <a:t>We encourage the children to include their own comments and reflections </a:t>
            </a:r>
          </a:p>
          <a:p>
            <a:r>
              <a:rPr lang="en-GB" dirty="0">
                <a:solidFill>
                  <a:srgbClr val="FF0000"/>
                </a:solidFill>
                <a:latin typeface="Comic Sans MS" panose="030F0702030302020204" pitchFamily="66" charset="0"/>
              </a:rPr>
              <a:t>     about what they have read:</a:t>
            </a:r>
          </a:p>
          <a:p>
            <a:r>
              <a:rPr lang="en-GB" dirty="0">
                <a:solidFill>
                  <a:srgbClr val="FF0000"/>
                </a:solidFill>
                <a:latin typeface="Comic Sans MS" panose="030F0702030302020204" pitchFamily="66" charset="0"/>
              </a:rPr>
              <a:t>     Which part of the book did you most enjoy?</a:t>
            </a:r>
          </a:p>
          <a:p>
            <a:r>
              <a:rPr lang="en-GB" dirty="0">
                <a:solidFill>
                  <a:srgbClr val="FF0000"/>
                </a:solidFill>
                <a:latin typeface="Comic Sans MS" panose="030F0702030302020204" pitchFamily="66" charset="0"/>
              </a:rPr>
              <a:t>     What did you like/dislike about a particular character?</a:t>
            </a:r>
          </a:p>
          <a:p>
            <a:r>
              <a:rPr lang="en-GB" dirty="0">
                <a:solidFill>
                  <a:srgbClr val="FF0000"/>
                </a:solidFill>
                <a:latin typeface="Comic Sans MS" panose="030F0702030302020204" pitchFamily="66" charset="0"/>
              </a:rPr>
              <a:t>     What do you predict might happen next?</a:t>
            </a:r>
          </a:p>
          <a:p>
            <a:r>
              <a:rPr lang="en-GB" dirty="0">
                <a:solidFill>
                  <a:srgbClr val="FF0000"/>
                </a:solidFill>
                <a:latin typeface="Comic Sans MS" panose="030F0702030302020204" pitchFamily="66" charset="0"/>
              </a:rPr>
              <a:t>      Would you recommend this book to a friend? Why/why not?</a:t>
            </a:r>
          </a:p>
          <a:p>
            <a:pPr marL="285750" indent="-285750">
              <a:buFont typeface="Arial"/>
              <a:buChar char="•"/>
            </a:pPr>
            <a:r>
              <a:rPr lang="en-GB" dirty="0">
                <a:solidFill>
                  <a:srgbClr val="FF0000"/>
                </a:solidFill>
                <a:latin typeface="Comic Sans MS" panose="030F0702030302020204" pitchFamily="66" charset="0"/>
              </a:rPr>
              <a:t>Regular home reading will be rewarded with dojo points!</a:t>
            </a:r>
          </a:p>
          <a:p>
            <a:endParaRPr lang="en-GB" dirty="0">
              <a:solidFill>
                <a:srgbClr val="FF0000"/>
              </a:solidFill>
              <a:latin typeface="Comic Sans MS" panose="030F0702030302020204" pitchFamily="66" charset="0"/>
            </a:endParaRPr>
          </a:p>
          <a:p>
            <a:r>
              <a:rPr lang="en-GB" u="sng" dirty="0">
                <a:solidFill>
                  <a:srgbClr val="FF0000"/>
                </a:solidFill>
                <a:latin typeface="Comic Sans MS" panose="030F0702030302020204" pitchFamily="66" charset="0"/>
              </a:rPr>
              <a:t>Other staff who will be working with USA class:</a:t>
            </a:r>
          </a:p>
          <a:p>
            <a:pPr marL="285750" indent="-285750">
              <a:buFont typeface="Arial"/>
              <a:buChar char="•"/>
            </a:pPr>
            <a:r>
              <a:rPr lang="en-GB" dirty="0">
                <a:solidFill>
                  <a:srgbClr val="FF0000"/>
                </a:solidFill>
                <a:latin typeface="Comic Sans MS" panose="030F0702030302020204" pitchFamily="66" charset="0"/>
              </a:rPr>
              <a:t>Ms Bell– Spanish – Friday</a:t>
            </a:r>
          </a:p>
          <a:p>
            <a:pPr marL="285750" indent="-285750">
              <a:buFont typeface="Arial"/>
              <a:buChar char="•"/>
            </a:pPr>
            <a:r>
              <a:rPr lang="en-GB" dirty="0">
                <a:solidFill>
                  <a:srgbClr val="FF0000"/>
                </a:solidFill>
                <a:latin typeface="Comic Sans MS" panose="030F0702030302020204" pitchFamily="66" charset="0"/>
              </a:rPr>
              <a:t>Outdoor PE – Mrs Burbidge. </a:t>
            </a:r>
          </a:p>
          <a:p>
            <a:pPr marL="285750" indent="-285750">
              <a:buFont typeface="Arial"/>
              <a:buChar char="•"/>
            </a:pPr>
            <a:r>
              <a:rPr lang="en-GB" dirty="0">
                <a:solidFill>
                  <a:srgbClr val="FF0000"/>
                </a:solidFill>
                <a:latin typeface="Comic Sans MS" panose="030F0702030302020204" pitchFamily="66" charset="0"/>
              </a:rPr>
              <a:t>Mrs Shepherd and Mrs Catchpole – TAs working with the class </a:t>
            </a:r>
          </a:p>
          <a:p>
            <a:pPr marL="285750" indent="-285750">
              <a:buFont typeface="Arial"/>
              <a:buChar char="•"/>
            </a:pPr>
            <a:r>
              <a:rPr lang="en-GB" dirty="0">
                <a:solidFill>
                  <a:srgbClr val="FF0000"/>
                </a:solidFill>
                <a:latin typeface="Comic Sans MS" panose="030F0702030302020204" pitchFamily="66" charset="0"/>
              </a:rPr>
              <a:t>Mr Chalk – Clarinet teacher each Thursday for 10 weeks.</a:t>
            </a:r>
          </a:p>
        </p:txBody>
      </p:sp>
      <p:sp>
        <p:nvSpPr>
          <p:cNvPr id="3" name="TextBox 2"/>
          <p:cNvSpPr txBox="1"/>
          <p:nvPr/>
        </p:nvSpPr>
        <p:spPr>
          <a:xfrm>
            <a:off x="1403648" y="18853"/>
            <a:ext cx="5976664" cy="584775"/>
          </a:xfrm>
          <a:prstGeom prst="rect">
            <a:avLst/>
          </a:prstGeom>
          <a:noFill/>
        </p:spPr>
        <p:txBody>
          <a:bodyPr wrap="square" rtlCol="0">
            <a:spAutoFit/>
          </a:bodyPr>
          <a:lstStyle/>
          <a:p>
            <a:pPr algn="ctr"/>
            <a:r>
              <a:rPr lang="en-GB" sz="3200" b="1" dirty="0">
                <a:solidFill>
                  <a:srgbClr val="0070C0"/>
                </a:solidFill>
                <a:latin typeface="Arial Rounded MT Bold" panose="020F0704030504030204" pitchFamily="34" charset="0"/>
              </a:rPr>
              <a:t>USA Class Timetable  </a:t>
            </a:r>
          </a:p>
        </p:txBody>
      </p:sp>
    </p:spTree>
    <p:extLst>
      <p:ext uri="{BB962C8B-B14F-4D97-AF65-F5344CB8AC3E}">
        <p14:creationId xmlns:p14="http://schemas.microsoft.com/office/powerpoint/2010/main" val="1693007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19DFAF71-150D-48A4-9CFB-11F06AEC5A63}"/>
              </a:ext>
            </a:extLst>
          </p:cNvPr>
          <p:cNvSpPr txBox="1">
            <a:spLocks noChangeArrowheads="1"/>
          </p:cNvSpPr>
          <p:nvPr/>
        </p:nvSpPr>
        <p:spPr bwMode="auto">
          <a:xfrm>
            <a:off x="683568" y="435927"/>
            <a:ext cx="7272808" cy="5355312"/>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a:r>
              <a:rPr lang="en-GB" sz="2200" b="1" dirty="0">
                <a:effectLst/>
                <a:latin typeface="Century Gothic" panose="020B0502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600" b="1" dirty="0">
                <a:effectLst/>
                <a:latin typeface="Comic Sans MS" panose="030F0702030302020204" pitchFamily="66" charset="0"/>
                <a:ea typeface="Calibri" panose="020F0502020204030204" pitchFamily="34" charset="0"/>
                <a:cs typeface="Times New Roman" panose="02020603050405020304" pitchFamily="18" charset="0"/>
              </a:rPr>
              <a:t>St Mary’s CE (Aided) Primary School, Pulborough</a:t>
            </a:r>
            <a:endParaRPr lang="en-GB" sz="16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r>
              <a:rPr lang="en-GB" sz="1600" dirty="0">
                <a:effectLst/>
                <a:latin typeface="Comic Sans MS" panose="030F0702030302020204" pitchFamily="66" charset="0"/>
                <a:ea typeface="Calibri" panose="020F0502020204030204" pitchFamily="34" charset="0"/>
                <a:cs typeface="Times New Roman" panose="02020603050405020304" pitchFamily="18" charset="0"/>
              </a:rPr>
              <a:t> </a:t>
            </a:r>
          </a:p>
          <a:p>
            <a:pPr algn="ctr"/>
            <a:r>
              <a:rPr lang="en-GB" sz="1600" dirty="0">
                <a:effectLst/>
                <a:latin typeface="Comic Sans MS" panose="030F0702030302020204" pitchFamily="66" charset="0"/>
                <a:ea typeface="Calibri" panose="020F0502020204030204" pitchFamily="34" charset="0"/>
                <a:cs typeface="Times New Roman" panose="02020603050405020304" pitchFamily="18" charset="0"/>
              </a:rPr>
              <a:t> </a:t>
            </a:r>
          </a:p>
          <a:p>
            <a:pPr algn="ctr"/>
            <a:r>
              <a:rPr lang="en-GB" sz="1600" dirty="0">
                <a:effectLst/>
                <a:latin typeface="Comic Sans MS" panose="030F0702030302020204" pitchFamily="66" charset="0"/>
                <a:ea typeface="Calibri" panose="020F0502020204030204" pitchFamily="34" charset="0"/>
                <a:cs typeface="Times New Roman" panose="02020603050405020304" pitchFamily="18" charset="0"/>
              </a:rPr>
              <a:t> </a:t>
            </a:r>
          </a:p>
          <a:p>
            <a:pPr algn="ctr"/>
            <a:r>
              <a:rPr lang="en-GB" sz="1600" b="1" dirty="0">
                <a:effectLst/>
                <a:latin typeface="Comic Sans MS" panose="030F0702030302020204" pitchFamily="66" charset="0"/>
                <a:ea typeface="Calibri" panose="020F0502020204030204" pitchFamily="34" charset="0"/>
                <a:cs typeface="Times New Roman" panose="02020603050405020304" pitchFamily="18" charset="0"/>
              </a:rPr>
              <a:t>End of Year Expectations</a:t>
            </a:r>
            <a:endParaRPr lang="en-GB" sz="16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r>
              <a:rPr lang="en-GB" sz="1600" b="1" dirty="0">
                <a:effectLst/>
                <a:latin typeface="Comic Sans MS" panose="030F0702030302020204" pitchFamily="66" charset="0"/>
                <a:ea typeface="Calibri" panose="020F0502020204030204" pitchFamily="34" charset="0"/>
                <a:cs typeface="Times New Roman" panose="02020603050405020304" pitchFamily="18" charset="0"/>
              </a:rPr>
              <a:t>for Year 4</a:t>
            </a:r>
            <a:endParaRPr lang="en-GB" sz="16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r>
              <a:rPr lang="en-GB" sz="1600" dirty="0">
                <a:effectLst/>
                <a:latin typeface="Comic Sans MS" panose="030F0702030302020204" pitchFamily="66" charset="0"/>
                <a:ea typeface="Calibri" panose="020F0502020204030204" pitchFamily="34" charset="0"/>
                <a:cs typeface="Times New Roman" panose="02020603050405020304" pitchFamily="18" charset="0"/>
              </a:rPr>
              <a:t> </a:t>
            </a:r>
          </a:p>
          <a:p>
            <a:pPr algn="ctr"/>
            <a:r>
              <a:rPr lang="en-GB" sz="1600" dirty="0">
                <a:effectLst/>
                <a:latin typeface="Comic Sans MS" panose="030F0702030302020204" pitchFamily="66" charset="0"/>
                <a:ea typeface="Calibri" panose="020F0502020204030204" pitchFamily="34" charset="0"/>
                <a:cs typeface="Times New Roman" panose="02020603050405020304" pitchFamily="18" charset="0"/>
              </a:rPr>
              <a:t>This booklet provides information for parents and carers on the end of year expectations for children in our school. The National Curriculum outlines these expectations as being the minimum requirements your child must meet in order to ensure continued progress.</a:t>
            </a:r>
          </a:p>
          <a:p>
            <a:pPr algn="ctr"/>
            <a:r>
              <a:rPr lang="en-GB" sz="1600" dirty="0">
                <a:effectLst/>
                <a:latin typeface="Comic Sans MS" panose="030F0702030302020204" pitchFamily="66" charset="0"/>
                <a:ea typeface="Calibri" panose="020F0502020204030204" pitchFamily="34" charset="0"/>
                <a:cs typeface="Times New Roman" panose="02020603050405020304" pitchFamily="18" charset="0"/>
              </a:rPr>
              <a:t> </a:t>
            </a:r>
          </a:p>
          <a:p>
            <a:pPr algn="ctr"/>
            <a:r>
              <a:rPr lang="en-GB" sz="1600" dirty="0">
                <a:effectLst/>
                <a:latin typeface="Comic Sans MS" panose="030F0702030302020204" pitchFamily="66" charset="0"/>
                <a:ea typeface="Calibri" panose="020F0502020204030204" pitchFamily="34" charset="0"/>
                <a:cs typeface="Times New Roman" panose="02020603050405020304" pitchFamily="18" charset="0"/>
              </a:rPr>
              <a:t>All the objectives will be worked on throughout the year and will be the focus of direct teaching. Any extra support you can provide in helping your children to achieve these is greatly valued. </a:t>
            </a:r>
          </a:p>
          <a:p>
            <a:pPr algn="ctr"/>
            <a:r>
              <a:rPr lang="en-GB" sz="1600" dirty="0">
                <a:effectLst/>
                <a:latin typeface="Comic Sans MS" panose="030F0702030302020204" pitchFamily="66" charset="0"/>
                <a:ea typeface="Calibri" panose="020F0502020204030204" pitchFamily="34" charset="0"/>
                <a:cs typeface="Times New Roman" panose="02020603050405020304" pitchFamily="18" charset="0"/>
              </a:rPr>
              <a:t> </a:t>
            </a:r>
          </a:p>
          <a:p>
            <a:pPr algn="ctr"/>
            <a:r>
              <a:rPr lang="en-GB" sz="1600" dirty="0">
                <a:effectLst/>
                <a:latin typeface="Comic Sans MS" panose="030F0702030302020204" pitchFamily="66" charset="0"/>
                <a:ea typeface="Calibri" panose="020F0502020204030204" pitchFamily="34" charset="0"/>
                <a:cs typeface="Times New Roman" panose="02020603050405020304" pitchFamily="18" charset="0"/>
              </a:rPr>
              <a:t>If you have any queries regarding the content of this booklet or want support in knowing how best to help your child, please talk to your child’s teacher.</a:t>
            </a:r>
          </a:p>
          <a:p>
            <a:pPr algn="ctr"/>
            <a:r>
              <a:rPr lang="en-GB" sz="1600" dirty="0">
                <a:effectLst/>
                <a:latin typeface="Comic Sans MS" panose="030F0702030302020204" pitchFamily="66"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68140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830DD1A2-C737-4FCB-A601-0B79D86D66F9}"/>
              </a:ext>
            </a:extLst>
          </p:cNvPr>
          <p:cNvSpPr txBox="1">
            <a:spLocks noChangeArrowheads="1"/>
          </p:cNvSpPr>
          <p:nvPr/>
        </p:nvSpPr>
        <p:spPr bwMode="auto">
          <a:xfrm>
            <a:off x="755576" y="764704"/>
            <a:ext cx="6840760" cy="5078313"/>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r>
              <a:rPr lang="en-GB" sz="2400" b="1" dirty="0">
                <a:effectLst/>
                <a:latin typeface="Comic Sans MS" panose="030F0702030302020204" pitchFamily="66" charset="0"/>
                <a:ea typeface="Calibri" panose="020F0502020204030204" pitchFamily="34" charset="0"/>
                <a:cs typeface="Times New Roman" panose="02020603050405020304" pitchFamily="18" charset="0"/>
              </a:rPr>
              <a:t>Writing</a:t>
            </a:r>
            <a:endParaRPr lang="en-GB" sz="24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2000" b="1"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Vary sentence structure, using different openers. </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Use adjectival phrases (e.g. biting cold wind).</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Use appropriate choice of noun or pronoun.</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Use fronted adverbials.</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Use apostrophe for plural possession. </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Use a comma after fronted adverbial (e.g. Later that day, I heard bad news.). </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Use commas to mark clauses.</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Use inverted commas and other punctuation to punctuate direct speech.</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Use paragraphs to </a:t>
            </a:r>
            <a:r>
              <a:rPr lang="en-US" sz="2000" dirty="0" err="1">
                <a:effectLst/>
                <a:latin typeface="Comic Sans MS" panose="030F0702030302020204" pitchFamily="66" charset="0"/>
                <a:ea typeface="Calibri" panose="020F0502020204030204" pitchFamily="34" charset="0"/>
                <a:cs typeface="Times New Roman" panose="02020603050405020304" pitchFamily="18" charset="0"/>
              </a:rPr>
              <a:t>organised</a:t>
            </a:r>
            <a:r>
              <a:rPr lang="en-US" sz="2000" dirty="0">
                <a:effectLst/>
                <a:latin typeface="Comic Sans MS" panose="030F0702030302020204" pitchFamily="66" charset="0"/>
                <a:ea typeface="Calibri" panose="020F0502020204030204" pitchFamily="34" charset="0"/>
                <a:cs typeface="Times New Roman" panose="02020603050405020304" pitchFamily="18" charset="0"/>
              </a:rPr>
              <a:t> ideas around a theme.</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Use connecting adverbs to link paragraphs.</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Write with increasing legibility, consistency and fluency. </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0158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143DFDAB-684A-4D95-96ED-9F9C683C7490}"/>
              </a:ext>
            </a:extLst>
          </p:cNvPr>
          <p:cNvSpPr txBox="1">
            <a:spLocks noChangeArrowheads="1"/>
          </p:cNvSpPr>
          <p:nvPr/>
        </p:nvSpPr>
        <p:spPr bwMode="auto">
          <a:xfrm>
            <a:off x="899592" y="476672"/>
            <a:ext cx="6696744" cy="5570756"/>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r>
              <a:rPr lang="en-GB" sz="2400" b="1" dirty="0">
                <a:effectLst/>
                <a:latin typeface="Comic Sans MS" panose="030F0702030302020204" pitchFamily="66" charset="0"/>
                <a:ea typeface="Calibri" panose="020F0502020204030204" pitchFamily="34" charset="0"/>
                <a:cs typeface="Times New Roman" panose="02020603050405020304" pitchFamily="18" charset="0"/>
              </a:rPr>
              <a:t>Reading</a:t>
            </a:r>
            <a:endParaRPr lang="en-GB" sz="24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2000" b="1"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Give a personal point of view on a text.</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Re-explain a text with confidence. </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Justify inferences with evidence, predicting what might happen from details stated or implied. </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Use appropriate voices for characters within a story.</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err="1">
                <a:effectLst/>
                <a:latin typeface="Comic Sans MS" panose="030F0702030302020204" pitchFamily="66" charset="0"/>
                <a:ea typeface="Calibri" panose="020F0502020204030204" pitchFamily="34" charset="0"/>
                <a:cs typeface="Times New Roman" panose="02020603050405020304" pitchFamily="18" charset="0"/>
              </a:rPr>
              <a:t>Recognise</a:t>
            </a:r>
            <a:r>
              <a:rPr lang="en-US" sz="2000" dirty="0">
                <a:effectLst/>
                <a:latin typeface="Comic Sans MS" panose="030F0702030302020204" pitchFamily="66" charset="0"/>
                <a:ea typeface="Calibri" panose="020F0502020204030204" pitchFamily="34" charset="0"/>
                <a:cs typeface="Times New Roman" panose="02020603050405020304" pitchFamily="18" charset="0"/>
              </a:rPr>
              <a:t> apostrophe of possession (plural)</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Identify how sentence type can be changed by altering word order, tenses, adding/deleting words or amending punctuation.</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Explain why a writer has used different sentence types or a particular word order and the effect it has created.</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sz="2000" dirty="0">
                <a:effectLst/>
                <a:latin typeface="Comic Sans MS" panose="030F0702030302020204" pitchFamily="66" charset="0"/>
                <a:ea typeface="Calibri" panose="020F0502020204030204" pitchFamily="34" charset="0"/>
                <a:cs typeface="Times New Roman" panose="02020603050405020304" pitchFamily="18" charset="0"/>
              </a:rPr>
              <a:t>Skim &amp; scan to locate information and/or answer a question.</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7220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44227250-211A-4F9E-AEA6-B144BA34A127}"/>
              </a:ext>
            </a:extLst>
          </p:cNvPr>
          <p:cNvSpPr txBox="1">
            <a:spLocks noChangeArrowheads="1"/>
          </p:cNvSpPr>
          <p:nvPr/>
        </p:nvSpPr>
        <p:spPr bwMode="auto">
          <a:xfrm>
            <a:off x="467544" y="188640"/>
            <a:ext cx="7704856" cy="6247864"/>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r>
              <a:rPr lang="en-GB" sz="2000" b="1" dirty="0">
                <a:effectLst/>
                <a:latin typeface="Comic Sans MS" panose="030F0702030302020204" pitchFamily="66" charset="0"/>
                <a:ea typeface="Calibri" panose="020F0502020204030204" pitchFamily="34" charset="0"/>
                <a:cs typeface="Times New Roman" panose="02020603050405020304" pitchFamily="18" charset="0"/>
              </a:rPr>
              <a:t>Mathematics</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2000" b="1"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Count backwards through zero to include negative numbers.</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Compare and order numbers beyond 1,000.</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Compare and order numbers with up to 2 decimal places. </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Read Roman numerals to 100.</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Find 1,000 more/less than a given number.</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Count in multiples of 6, 7, 9, 25 and 1000.</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Recall and use multiplication and division facts all tables to 12x12.</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err="1">
                <a:effectLst/>
                <a:latin typeface="Comic Sans MS" panose="030F0702030302020204" pitchFamily="66" charset="0"/>
                <a:ea typeface="Calibri" panose="020F0502020204030204" pitchFamily="34" charset="0"/>
                <a:cs typeface="Times New Roman" panose="02020603050405020304" pitchFamily="18" charset="0"/>
              </a:rPr>
              <a:t>Recognise</a:t>
            </a:r>
            <a:r>
              <a:rPr lang="en-US" dirty="0">
                <a:effectLst/>
                <a:latin typeface="Comic Sans MS" panose="030F0702030302020204" pitchFamily="66" charset="0"/>
                <a:ea typeface="Calibri" panose="020F0502020204030204" pitchFamily="34" charset="0"/>
                <a:cs typeface="Times New Roman" panose="02020603050405020304" pitchFamily="18" charset="0"/>
              </a:rPr>
              <a:t> PV of any 4-digit number.</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Round any number to the nearest 10, 100 or 1,000.</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Round decimals with 1dp to nearest whole number.</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Add and subtract numbers with up to 4-digits using written columnar method.</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Multiply:</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tabLst>
                <a:tab pos="6858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2-digit by 1-digit</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tabLst>
                <a:tab pos="6858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3-digit by 1-digit</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Count up/down in hundredths.</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err="1">
                <a:effectLst/>
                <a:latin typeface="Comic Sans MS" panose="030F0702030302020204" pitchFamily="66" charset="0"/>
                <a:ea typeface="Calibri" panose="020F0502020204030204" pitchFamily="34" charset="0"/>
                <a:cs typeface="Times New Roman" panose="02020603050405020304" pitchFamily="18" charset="0"/>
              </a:rPr>
              <a:t>Recognise</a:t>
            </a:r>
            <a:r>
              <a:rPr lang="en-US" dirty="0">
                <a:effectLst/>
                <a:latin typeface="Comic Sans MS" panose="030F0702030302020204" pitchFamily="66" charset="0"/>
                <a:ea typeface="Calibri" panose="020F0502020204030204" pitchFamily="34" charset="0"/>
                <a:cs typeface="Times New Roman" panose="02020603050405020304" pitchFamily="18" charset="0"/>
              </a:rPr>
              <a:t> and write equivalent fractions</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Add and subtract fractions with same denominator. </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228600" algn="l"/>
              </a:tabLst>
            </a:pPr>
            <a:r>
              <a:rPr lang="en-US" dirty="0">
                <a:effectLst/>
                <a:latin typeface="Comic Sans MS" panose="030F0702030302020204" pitchFamily="66" charset="0"/>
                <a:ea typeface="Calibri" panose="020F0502020204030204" pitchFamily="34" charset="0"/>
                <a:cs typeface="Times New Roman" panose="02020603050405020304" pitchFamily="18" charset="0"/>
              </a:rPr>
              <a:t>Read, write and convert time between analogue and digital 12 and 24 hour clocks.</a:t>
            </a:r>
            <a:endParaRPr lang="en-GB" dirty="0">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2777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9672" y="404664"/>
            <a:ext cx="5616624" cy="584775"/>
          </a:xfrm>
          <a:prstGeom prst="rect">
            <a:avLst/>
          </a:prstGeom>
          <a:noFill/>
        </p:spPr>
        <p:txBody>
          <a:bodyPr wrap="square" rtlCol="0">
            <a:spAutoFit/>
          </a:bodyPr>
          <a:lstStyle/>
          <a:p>
            <a:pPr algn="ctr"/>
            <a:r>
              <a:rPr lang="en-GB" sz="3200" b="1" dirty="0">
                <a:solidFill>
                  <a:srgbClr val="0070C0"/>
                </a:solidFill>
                <a:latin typeface="Arial Rounded MT Bold" panose="020F0704030504030204" pitchFamily="34" charset="0"/>
              </a:rPr>
              <a:t>School Uniform</a:t>
            </a:r>
          </a:p>
        </p:txBody>
      </p:sp>
      <p:sp>
        <p:nvSpPr>
          <p:cNvPr id="3" name="TextBox 2"/>
          <p:cNvSpPr txBox="1"/>
          <p:nvPr/>
        </p:nvSpPr>
        <p:spPr>
          <a:xfrm>
            <a:off x="323528" y="1268760"/>
            <a:ext cx="7776864" cy="4401205"/>
          </a:xfrm>
          <a:prstGeom prst="rect">
            <a:avLst/>
          </a:prstGeom>
          <a:noFill/>
        </p:spPr>
        <p:txBody>
          <a:bodyPr wrap="square" rtlCol="0">
            <a:spAutoFit/>
          </a:bodyPr>
          <a:lstStyle/>
          <a:p>
            <a:r>
              <a:rPr lang="en-GB" sz="2800" dirty="0">
                <a:solidFill>
                  <a:srgbClr val="FF0000"/>
                </a:solidFill>
                <a:latin typeface="Comic Sans MS" panose="030F0702030302020204" pitchFamily="66" charset="0"/>
              </a:rPr>
              <a:t>Please make sure that your child’s school uniform is clearly labelled.</a:t>
            </a:r>
          </a:p>
          <a:p>
            <a:r>
              <a:rPr lang="en-GB" sz="2800" dirty="0">
                <a:solidFill>
                  <a:srgbClr val="FF0000"/>
                </a:solidFill>
                <a:latin typeface="Comic Sans MS" panose="030F0702030302020204" pitchFamily="66" charset="0"/>
              </a:rPr>
              <a:t> </a:t>
            </a:r>
          </a:p>
          <a:p>
            <a:endParaRPr lang="en-GB" sz="2800" dirty="0">
              <a:solidFill>
                <a:srgbClr val="FF0000"/>
              </a:solidFill>
              <a:latin typeface="Comic Sans MS" panose="030F0702030302020204" pitchFamily="66" charset="0"/>
            </a:endParaRPr>
          </a:p>
          <a:p>
            <a:r>
              <a:rPr lang="en-GB" sz="2800" dirty="0">
                <a:solidFill>
                  <a:srgbClr val="FF0000"/>
                </a:solidFill>
                <a:latin typeface="Comic Sans MS" panose="030F0702030302020204" pitchFamily="66" charset="0"/>
              </a:rPr>
              <a:t>Uniform must follow the school’s policy. </a:t>
            </a:r>
          </a:p>
          <a:p>
            <a:endParaRPr lang="en-GB" sz="2800" dirty="0">
              <a:solidFill>
                <a:srgbClr val="FF0000"/>
              </a:solidFill>
              <a:latin typeface="Comic Sans MS" panose="030F0702030302020204" pitchFamily="66" charset="0"/>
            </a:endParaRPr>
          </a:p>
          <a:p>
            <a:endParaRPr lang="en-GB" sz="2800" dirty="0">
              <a:solidFill>
                <a:srgbClr val="FF0000"/>
              </a:solidFill>
              <a:latin typeface="Comic Sans MS" panose="030F0702030302020204" pitchFamily="66" charset="0"/>
            </a:endParaRPr>
          </a:p>
          <a:p>
            <a:r>
              <a:rPr lang="en-GB" sz="2800" dirty="0">
                <a:solidFill>
                  <a:srgbClr val="FF0000"/>
                </a:solidFill>
                <a:latin typeface="Comic Sans MS" panose="030F0702030302020204" pitchFamily="66" charset="0"/>
              </a:rPr>
              <a:t>Earrings must be removed for PE lessons and swimming. (unless you have emailed a disclaimer)</a:t>
            </a:r>
          </a:p>
        </p:txBody>
      </p:sp>
    </p:spTree>
    <p:extLst>
      <p:ext uri="{BB962C8B-B14F-4D97-AF65-F5344CB8AC3E}">
        <p14:creationId xmlns:p14="http://schemas.microsoft.com/office/powerpoint/2010/main" val="2621792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1217" y="404663"/>
            <a:ext cx="5616624" cy="584775"/>
          </a:xfrm>
          <a:prstGeom prst="rect">
            <a:avLst/>
          </a:prstGeom>
          <a:noFill/>
        </p:spPr>
        <p:txBody>
          <a:bodyPr wrap="square" rtlCol="0">
            <a:spAutoFit/>
          </a:bodyPr>
          <a:lstStyle/>
          <a:p>
            <a:pPr algn="ctr"/>
            <a:r>
              <a:rPr lang="en-GB" sz="3200" b="1" dirty="0">
                <a:solidFill>
                  <a:srgbClr val="0070C0"/>
                </a:solidFill>
                <a:latin typeface="Arial Rounded MT Bold" panose="020F0704030504030204" pitchFamily="34" charset="0"/>
              </a:rPr>
              <a:t>What to bring to school </a:t>
            </a:r>
          </a:p>
        </p:txBody>
      </p:sp>
      <p:sp>
        <p:nvSpPr>
          <p:cNvPr id="3" name="TextBox 2"/>
          <p:cNvSpPr txBox="1"/>
          <p:nvPr/>
        </p:nvSpPr>
        <p:spPr>
          <a:xfrm>
            <a:off x="323528" y="1268760"/>
            <a:ext cx="7776864" cy="3139321"/>
          </a:xfrm>
          <a:prstGeom prst="rect">
            <a:avLst/>
          </a:prstGeom>
          <a:noFill/>
        </p:spPr>
        <p:txBody>
          <a:bodyPr wrap="square" rtlCol="0">
            <a:spAutoFit/>
          </a:bodyPr>
          <a:lstStyle/>
          <a:p>
            <a:r>
              <a:rPr lang="en-GB" sz="2400" dirty="0">
                <a:solidFill>
                  <a:srgbClr val="FF0000"/>
                </a:solidFill>
                <a:latin typeface="Comic Sans MS" panose="030F0702030302020204" pitchFamily="66" charset="0"/>
              </a:rPr>
              <a:t>Named water bottles please. </a:t>
            </a:r>
          </a:p>
          <a:p>
            <a:endParaRPr lang="en-GB" sz="2400" dirty="0">
              <a:solidFill>
                <a:srgbClr val="FF0000"/>
              </a:solidFill>
              <a:latin typeface="Comic Sans MS" panose="030F0702030302020204" pitchFamily="66" charset="0"/>
            </a:endParaRPr>
          </a:p>
          <a:p>
            <a:endParaRPr lang="en-GB" sz="2400" dirty="0">
              <a:solidFill>
                <a:srgbClr val="FF0000"/>
              </a:solidFill>
              <a:latin typeface="Comic Sans MS" panose="030F0702030302020204" pitchFamily="66" charset="0"/>
            </a:endParaRPr>
          </a:p>
          <a:p>
            <a:r>
              <a:rPr lang="en-GB" sz="2400" dirty="0">
                <a:solidFill>
                  <a:srgbClr val="FF0000"/>
                </a:solidFill>
                <a:latin typeface="Comic Sans MS" panose="030F0702030302020204" pitchFamily="66" charset="0"/>
              </a:rPr>
              <a:t>Changes this year:</a:t>
            </a:r>
          </a:p>
          <a:p>
            <a:pPr marL="342900" indent="-342900">
              <a:buFont typeface="Arial" panose="020B0604020202020204" pitchFamily="34" charset="0"/>
              <a:buChar char="•"/>
            </a:pPr>
            <a:r>
              <a:rPr lang="en-GB" sz="2400" dirty="0">
                <a:solidFill>
                  <a:srgbClr val="FF0000"/>
                </a:solidFill>
                <a:latin typeface="Comic Sans MS" panose="030F0702030302020204" pitchFamily="66" charset="0"/>
              </a:rPr>
              <a:t>PE kits should be worn to school on Fridays.</a:t>
            </a:r>
          </a:p>
          <a:p>
            <a:pPr marL="342900" indent="-342900">
              <a:buFont typeface="Arial" panose="020B0604020202020204" pitchFamily="34" charset="0"/>
              <a:buChar char="•"/>
            </a:pPr>
            <a:r>
              <a:rPr lang="en-GB" sz="2400" dirty="0">
                <a:solidFill>
                  <a:srgbClr val="FF0000"/>
                </a:solidFill>
                <a:latin typeface="Comic Sans MS" panose="030F0702030302020204" pitchFamily="66" charset="0"/>
              </a:rPr>
              <a:t>Spelling books will stay in school.</a:t>
            </a:r>
          </a:p>
          <a:p>
            <a:endParaRPr lang="en-GB" dirty="0">
              <a:solidFill>
                <a:srgbClr val="FF0000"/>
              </a:solidFill>
              <a:latin typeface="Comic Sans MS" panose="030F0702030302020204" pitchFamily="66" charset="0"/>
            </a:endParaRPr>
          </a:p>
          <a:p>
            <a:endParaRPr lang="en-GB" dirty="0">
              <a:solidFill>
                <a:srgbClr val="FF0000"/>
              </a:solidFill>
              <a:latin typeface="Comic Sans MS" panose="030F0702030302020204" pitchFamily="66" charset="0"/>
            </a:endParaRPr>
          </a:p>
          <a:p>
            <a:endParaRPr lang="en-GB"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904863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3E6066-FFB6-D2D9-B0B6-DB1E46B98773}"/>
              </a:ext>
            </a:extLst>
          </p:cNvPr>
          <p:cNvSpPr txBox="1"/>
          <p:nvPr/>
        </p:nvSpPr>
        <p:spPr>
          <a:xfrm>
            <a:off x="1619672" y="404664"/>
            <a:ext cx="5616624" cy="584775"/>
          </a:xfrm>
          <a:prstGeom prst="rect">
            <a:avLst/>
          </a:prstGeom>
          <a:noFill/>
        </p:spPr>
        <p:txBody>
          <a:bodyPr wrap="square" rtlCol="0">
            <a:spAutoFit/>
          </a:bodyPr>
          <a:lstStyle/>
          <a:p>
            <a:pPr algn="ctr"/>
            <a:r>
              <a:rPr lang="en-US" sz="3200" b="1" dirty="0">
                <a:solidFill>
                  <a:srgbClr val="0070C0"/>
                </a:solidFill>
                <a:latin typeface="Arial Rounded MT Bold" panose="020F0704030504030204" pitchFamily="34" charset="0"/>
              </a:rPr>
              <a:t>Classroom Routines</a:t>
            </a:r>
            <a:endParaRPr lang="en-GB" sz="3200" b="1" dirty="0">
              <a:solidFill>
                <a:srgbClr val="0070C0"/>
              </a:solidFill>
              <a:latin typeface="Arial Rounded MT Bold" panose="020F0704030504030204" pitchFamily="34" charset="0"/>
            </a:endParaRPr>
          </a:p>
        </p:txBody>
      </p:sp>
      <p:sp>
        <p:nvSpPr>
          <p:cNvPr id="3" name="TextBox 2">
            <a:extLst>
              <a:ext uri="{FF2B5EF4-FFF2-40B4-BE49-F238E27FC236}">
                <a16:creationId xmlns:a16="http://schemas.microsoft.com/office/drawing/2014/main" id="{A9842A5F-DB0D-82E8-F604-E211874EE170}"/>
              </a:ext>
            </a:extLst>
          </p:cNvPr>
          <p:cNvSpPr txBox="1"/>
          <p:nvPr/>
        </p:nvSpPr>
        <p:spPr>
          <a:xfrm>
            <a:off x="323528" y="1268760"/>
            <a:ext cx="7776864" cy="923330"/>
          </a:xfrm>
          <a:prstGeom prst="rect">
            <a:avLst/>
          </a:prstGeom>
          <a:noFill/>
        </p:spPr>
        <p:txBody>
          <a:bodyPr wrap="square" rtlCol="0">
            <a:spAutoFit/>
          </a:bodyPr>
          <a:lstStyle/>
          <a:p>
            <a:endParaRPr lang="en-GB" dirty="0">
              <a:solidFill>
                <a:srgbClr val="FF0000"/>
              </a:solidFill>
              <a:latin typeface="Comic Sans MS" panose="030F0702030302020204" pitchFamily="66" charset="0"/>
            </a:endParaRPr>
          </a:p>
          <a:p>
            <a:endParaRPr lang="en-GB" dirty="0">
              <a:solidFill>
                <a:srgbClr val="FF0000"/>
              </a:solidFill>
              <a:latin typeface="Comic Sans MS" panose="030F0702030302020204" pitchFamily="66" charset="0"/>
            </a:endParaRPr>
          </a:p>
          <a:p>
            <a:endParaRPr lang="en-GB" dirty="0">
              <a:solidFill>
                <a:srgbClr val="FF0000"/>
              </a:solidFill>
              <a:latin typeface="Comic Sans MS" panose="030F0702030302020204" pitchFamily="66" charset="0"/>
            </a:endParaRPr>
          </a:p>
        </p:txBody>
      </p:sp>
      <p:sp>
        <p:nvSpPr>
          <p:cNvPr id="5" name="TextBox 4">
            <a:extLst>
              <a:ext uri="{FF2B5EF4-FFF2-40B4-BE49-F238E27FC236}">
                <a16:creationId xmlns:a16="http://schemas.microsoft.com/office/drawing/2014/main" id="{8353BAF7-E145-5E2D-E444-9D934DA8F90F}"/>
              </a:ext>
            </a:extLst>
          </p:cNvPr>
          <p:cNvSpPr txBox="1"/>
          <p:nvPr/>
        </p:nvSpPr>
        <p:spPr>
          <a:xfrm>
            <a:off x="539552" y="1181882"/>
            <a:ext cx="7992888" cy="5355312"/>
          </a:xfrm>
          <a:prstGeom prst="rect">
            <a:avLst/>
          </a:prstGeom>
          <a:noFill/>
        </p:spPr>
        <p:txBody>
          <a:bodyPr wrap="square">
            <a:spAutoFit/>
          </a:bodyPr>
          <a:lstStyle/>
          <a:p>
            <a:r>
              <a:rPr lang="en-GB" sz="1800" dirty="0">
                <a:solidFill>
                  <a:srgbClr val="FF0000"/>
                </a:solidFill>
                <a:latin typeface="Comic Sans MS" panose="030F0702030302020204" pitchFamily="66" charset="0"/>
              </a:rPr>
              <a:t>Water bottles</a:t>
            </a:r>
          </a:p>
          <a:p>
            <a:endParaRPr lang="en-GB" dirty="0">
              <a:solidFill>
                <a:srgbClr val="FF0000"/>
              </a:solidFill>
              <a:latin typeface="Comic Sans MS" panose="030F0702030302020204" pitchFamily="66" charset="0"/>
            </a:endParaRPr>
          </a:p>
          <a:p>
            <a:r>
              <a:rPr lang="en-GB" sz="1800" dirty="0">
                <a:solidFill>
                  <a:srgbClr val="FF0000"/>
                </a:solidFill>
                <a:latin typeface="Comic Sans MS" panose="030F0702030302020204" pitchFamily="66" charset="0"/>
              </a:rPr>
              <a:t>These are kept by the sink in the classroom and can easily be refilled as and when necessary. If children forget their water bottle there are cups which can be used. Children can access the water bottles throughout the day, first thing in the morning, during lessons, break times and lunch breaks. We just ask children to focus on the short teaching input at the beginning of each lesson before accessing their water bottles. Children take their water bottle into the school hall for lunch if they have a packed lunch (milk or water is supplied for children having a hot school dinner).</a:t>
            </a:r>
          </a:p>
          <a:p>
            <a:endParaRPr lang="en-GB" dirty="0">
              <a:solidFill>
                <a:srgbClr val="FF0000"/>
              </a:solidFill>
              <a:latin typeface="Comic Sans MS" panose="030F0702030302020204" pitchFamily="66" charset="0"/>
            </a:endParaRPr>
          </a:p>
          <a:p>
            <a:r>
              <a:rPr lang="en-GB" sz="1800" dirty="0">
                <a:solidFill>
                  <a:srgbClr val="FF0000"/>
                </a:solidFill>
                <a:latin typeface="Comic Sans MS" panose="030F0702030302020204" pitchFamily="66" charset="0"/>
              </a:rPr>
              <a:t>Toilets</a:t>
            </a:r>
          </a:p>
          <a:p>
            <a:endParaRPr lang="en-GB" dirty="0">
              <a:solidFill>
                <a:srgbClr val="FF0000"/>
              </a:solidFill>
              <a:latin typeface="Comic Sans MS" panose="030F0702030302020204" pitchFamily="66" charset="0"/>
            </a:endParaRPr>
          </a:p>
          <a:p>
            <a:r>
              <a:rPr lang="en-GB" sz="1800" dirty="0">
                <a:solidFill>
                  <a:srgbClr val="FF0000"/>
                </a:solidFill>
                <a:latin typeface="Comic Sans MS" panose="030F0702030302020204" pitchFamily="66" charset="0"/>
              </a:rPr>
              <a:t>Children can access the toilets throughout the day. </a:t>
            </a:r>
            <a:r>
              <a:rPr lang="en-GB" dirty="0">
                <a:solidFill>
                  <a:srgbClr val="FF0000"/>
                </a:solidFill>
                <a:latin typeface="Comic Sans MS" panose="030F0702030302020204" pitchFamily="66" charset="0"/>
              </a:rPr>
              <a:t>We just ask the children to avoid going out to the toilet during the short teaching input at the beginning of each lesson to avoid missing the key learning. Each class teacher tends to send only one or two children at a time to the toilet to avoid the toilets being too ‘busy’.</a:t>
            </a:r>
            <a:endParaRPr lang="en-GB" sz="1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730964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1680" y="188640"/>
            <a:ext cx="5616624" cy="584775"/>
          </a:xfrm>
          <a:prstGeom prst="rect">
            <a:avLst/>
          </a:prstGeom>
          <a:noFill/>
        </p:spPr>
        <p:txBody>
          <a:bodyPr wrap="square" rtlCol="0">
            <a:spAutoFit/>
          </a:bodyPr>
          <a:lstStyle/>
          <a:p>
            <a:pPr algn="ctr"/>
            <a:r>
              <a:rPr lang="en-GB" sz="3200" b="1" dirty="0">
                <a:solidFill>
                  <a:srgbClr val="0070C0"/>
                </a:solidFill>
                <a:latin typeface="Arial Rounded MT Bold" panose="020F0704030504030204" pitchFamily="34" charset="0"/>
              </a:rPr>
              <a:t>Behaviour</a:t>
            </a:r>
            <a:r>
              <a:rPr lang="en-GB" sz="3200" b="1" dirty="0">
                <a:solidFill>
                  <a:schemeClr val="accent3"/>
                </a:solidFill>
                <a:latin typeface="Arial Rounded MT Bold" panose="020F0704030504030204" pitchFamily="34" charset="0"/>
              </a:rPr>
              <a:t> </a:t>
            </a:r>
          </a:p>
        </p:txBody>
      </p:sp>
      <p:sp>
        <p:nvSpPr>
          <p:cNvPr id="3" name="TextBox 2"/>
          <p:cNvSpPr txBox="1"/>
          <p:nvPr/>
        </p:nvSpPr>
        <p:spPr>
          <a:xfrm>
            <a:off x="395536" y="836712"/>
            <a:ext cx="7776864" cy="6186309"/>
          </a:xfrm>
          <a:prstGeom prst="rect">
            <a:avLst/>
          </a:prstGeom>
          <a:noFill/>
        </p:spPr>
        <p:txBody>
          <a:bodyPr wrap="square" rtlCol="0">
            <a:spAutoFit/>
          </a:bodyPr>
          <a:lstStyle/>
          <a:p>
            <a:r>
              <a:rPr lang="en-GB" dirty="0">
                <a:solidFill>
                  <a:srgbClr val="FF0000"/>
                </a:solidFill>
                <a:latin typeface="Comic Sans MS" panose="030F0702030302020204" pitchFamily="66" charset="0"/>
              </a:rPr>
              <a:t>Good behaviour in the class is rewarded using the dojo system. </a:t>
            </a:r>
          </a:p>
          <a:p>
            <a:r>
              <a:rPr lang="en-GB" dirty="0">
                <a:solidFill>
                  <a:srgbClr val="FF0000"/>
                </a:solidFill>
                <a:latin typeface="Comic Sans MS" panose="030F0702030302020204" pitchFamily="66" charset="0"/>
              </a:rPr>
              <a:t>Dojo points are added up each week and at the end of each term.  </a:t>
            </a:r>
          </a:p>
          <a:p>
            <a:endParaRPr lang="en-GB" dirty="0">
              <a:solidFill>
                <a:srgbClr val="FF0000"/>
              </a:solidFill>
              <a:latin typeface="Comic Sans MS" panose="030F0702030302020204" pitchFamily="66" charset="0"/>
            </a:endParaRPr>
          </a:p>
          <a:p>
            <a:r>
              <a:rPr lang="en-GB" dirty="0">
                <a:solidFill>
                  <a:srgbClr val="FF0000"/>
                </a:solidFill>
                <a:latin typeface="Comic Sans MS" panose="030F0702030302020204" pitchFamily="66" charset="0"/>
              </a:rPr>
              <a:t>Each week there will be a class dojo champion/s (the person with the most dojos). </a:t>
            </a:r>
          </a:p>
          <a:p>
            <a:endParaRPr lang="en-GB" dirty="0">
              <a:solidFill>
                <a:srgbClr val="FF0000"/>
              </a:solidFill>
              <a:latin typeface="Comic Sans MS" panose="030F0702030302020204" pitchFamily="66" charset="0"/>
            </a:endParaRPr>
          </a:p>
          <a:p>
            <a:r>
              <a:rPr lang="en-GB" dirty="0">
                <a:solidFill>
                  <a:srgbClr val="FF0000"/>
                </a:solidFill>
                <a:latin typeface="Comic Sans MS" panose="030F0702030302020204" pitchFamily="66" charset="0"/>
              </a:rPr>
              <a:t>Dojos also help contribute towards each child’s team, so earning dojos will also earn team points. Team celebrations will take place for the team with the most points at the end of the term.</a:t>
            </a:r>
          </a:p>
          <a:p>
            <a:endParaRPr lang="en-GB" dirty="0">
              <a:solidFill>
                <a:srgbClr val="FF0000"/>
              </a:solidFill>
              <a:latin typeface="Comic Sans MS" panose="030F0702030302020204" pitchFamily="66" charset="0"/>
            </a:endParaRPr>
          </a:p>
          <a:p>
            <a:r>
              <a:rPr lang="en-GB" dirty="0">
                <a:solidFill>
                  <a:srgbClr val="FF0000"/>
                </a:solidFill>
                <a:latin typeface="Comic Sans MS" panose="030F0702030302020204" pitchFamily="66" charset="0"/>
              </a:rPr>
              <a:t>Weekly class dojo target:</a:t>
            </a:r>
          </a:p>
          <a:p>
            <a:r>
              <a:rPr lang="en-GB" dirty="0">
                <a:solidFill>
                  <a:srgbClr val="FF0000"/>
                </a:solidFill>
                <a:latin typeface="Comic Sans MS" panose="030F0702030302020204" pitchFamily="66" charset="0"/>
              </a:rPr>
              <a:t>5 weeks – Bronze Star</a:t>
            </a:r>
          </a:p>
          <a:p>
            <a:r>
              <a:rPr lang="en-GB" dirty="0">
                <a:solidFill>
                  <a:srgbClr val="FF0000"/>
                </a:solidFill>
                <a:latin typeface="Comic Sans MS" panose="030F0702030302020204" pitchFamily="66" charset="0"/>
              </a:rPr>
              <a:t>15 weeks – Silver Star</a:t>
            </a:r>
          </a:p>
          <a:p>
            <a:r>
              <a:rPr lang="en-GB" dirty="0">
                <a:solidFill>
                  <a:srgbClr val="FF0000"/>
                </a:solidFill>
                <a:latin typeface="Comic Sans MS" panose="030F0702030302020204" pitchFamily="66" charset="0"/>
              </a:rPr>
              <a:t>25 weeks – Gold Star</a:t>
            </a:r>
          </a:p>
          <a:p>
            <a:endParaRPr lang="en-GB" dirty="0">
              <a:solidFill>
                <a:srgbClr val="FF0000"/>
              </a:solidFill>
              <a:latin typeface="Comic Sans MS" panose="030F0702030302020204" pitchFamily="66" charset="0"/>
            </a:endParaRPr>
          </a:p>
          <a:p>
            <a:r>
              <a:rPr lang="en-GB" dirty="0">
                <a:solidFill>
                  <a:srgbClr val="FF0000"/>
                </a:solidFill>
                <a:latin typeface="Comic Sans MS" panose="030F0702030302020204" pitchFamily="66" charset="0"/>
              </a:rPr>
              <a:t>We will also be awarding a class ‘Star of the Week’ each Friday.</a:t>
            </a:r>
          </a:p>
          <a:p>
            <a:r>
              <a:rPr lang="en-GB" dirty="0">
                <a:solidFill>
                  <a:srgbClr val="FF0000"/>
                </a:solidFill>
                <a:latin typeface="Comic Sans MS" panose="030F0702030302020204" pitchFamily="66" charset="0"/>
              </a:rPr>
              <a:t>This will be presented to somebody who has worked exceptionally hard or demonstrated one (or more) of the school’s Christian Values.</a:t>
            </a:r>
          </a:p>
          <a:p>
            <a:endParaRPr lang="en-GB" dirty="0">
              <a:solidFill>
                <a:srgbClr val="FF0000"/>
              </a:solidFill>
              <a:latin typeface="Comic Sans MS" panose="030F0702030302020204" pitchFamily="66" charset="0"/>
            </a:endParaRPr>
          </a:p>
          <a:p>
            <a:r>
              <a:rPr lang="en-GB" dirty="0">
                <a:solidFill>
                  <a:srgbClr val="FF0000"/>
                </a:solidFill>
                <a:latin typeface="Comic Sans MS" panose="030F0702030302020204" pitchFamily="66" charset="0"/>
              </a:rPr>
              <a:t>Happy Book certificates are awarded at the end of each half term. </a:t>
            </a:r>
          </a:p>
          <a:p>
            <a:endParaRPr lang="en-GB" dirty="0">
              <a:solidFill>
                <a:srgbClr val="FF0000"/>
              </a:solidFill>
              <a:latin typeface="Comic Sans MS" panose="030F0702030302020204" pitchFamily="66" charset="0"/>
            </a:endParaRPr>
          </a:p>
          <a:p>
            <a:endParaRPr lang="en-GB"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283651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A1558-B953-4F7B-860E-0F20799AD083}"/>
              </a:ext>
            </a:extLst>
          </p:cNvPr>
          <p:cNvSpPr>
            <a:spLocks noGrp="1"/>
          </p:cNvSpPr>
          <p:nvPr>
            <p:ph type="title"/>
          </p:nvPr>
        </p:nvSpPr>
        <p:spPr/>
        <p:txBody>
          <a:bodyPr/>
          <a:lstStyle/>
          <a:p>
            <a:pPr algn="ctr"/>
            <a:r>
              <a:rPr lang="en-GB" b="1" dirty="0">
                <a:solidFill>
                  <a:srgbClr val="0070C0"/>
                </a:solidFill>
                <a:latin typeface="Comic Sans MS" panose="030F0702030302020204" pitchFamily="66" charset="0"/>
              </a:rPr>
              <a:t>MTC</a:t>
            </a:r>
            <a:br>
              <a:rPr lang="en-GB" b="1" dirty="0">
                <a:solidFill>
                  <a:srgbClr val="0070C0"/>
                </a:solidFill>
                <a:latin typeface="Comic Sans MS" panose="030F0702030302020204" pitchFamily="66" charset="0"/>
              </a:rPr>
            </a:br>
            <a:r>
              <a:rPr lang="en-GB" b="1" dirty="0">
                <a:solidFill>
                  <a:srgbClr val="0070C0"/>
                </a:solidFill>
                <a:latin typeface="Comic Sans MS" panose="030F0702030302020204" pitchFamily="66" charset="0"/>
              </a:rPr>
              <a:t>Times Tables Check</a:t>
            </a:r>
          </a:p>
        </p:txBody>
      </p:sp>
      <p:sp>
        <p:nvSpPr>
          <p:cNvPr id="3" name="TextBox 2">
            <a:extLst>
              <a:ext uri="{FF2B5EF4-FFF2-40B4-BE49-F238E27FC236}">
                <a16:creationId xmlns:a16="http://schemas.microsoft.com/office/drawing/2014/main" id="{D240E5C9-2AD4-47EE-8667-A694B051BD66}"/>
              </a:ext>
            </a:extLst>
          </p:cNvPr>
          <p:cNvSpPr txBox="1"/>
          <p:nvPr/>
        </p:nvSpPr>
        <p:spPr>
          <a:xfrm>
            <a:off x="683568" y="1628800"/>
            <a:ext cx="7200800" cy="2862322"/>
          </a:xfrm>
          <a:prstGeom prst="rect">
            <a:avLst/>
          </a:prstGeom>
          <a:noFill/>
        </p:spPr>
        <p:txBody>
          <a:bodyPr wrap="square" rtlCol="0">
            <a:spAutoFit/>
          </a:bodyPr>
          <a:lstStyle/>
          <a:p>
            <a:r>
              <a:rPr lang="en-GB" sz="1800" dirty="0">
                <a:solidFill>
                  <a:srgbClr val="111111"/>
                </a:solidFill>
                <a:effectLst/>
                <a:latin typeface="Comic Sans MS" panose="030F0702030302020204" pitchFamily="66" charset="0"/>
                <a:ea typeface="Times New Roman" panose="02020603050405020304" pitchFamily="18" charset="0"/>
              </a:rPr>
              <a:t>As part of our teacher assessments for this year, the Year 4 children will be sitting the Multiplication Tables Check which will see how well they know their Times Tables. </a:t>
            </a:r>
          </a:p>
          <a:p>
            <a:endParaRPr lang="en-GB" sz="1800" dirty="0">
              <a:effectLst/>
              <a:latin typeface="Comic Sans MS" panose="030F0702030302020204" pitchFamily="66" charset="0"/>
              <a:ea typeface="Times New Roman" panose="02020603050405020304" pitchFamily="18" charset="0"/>
            </a:endParaRPr>
          </a:p>
          <a:p>
            <a:r>
              <a:rPr lang="en-GB" sz="1800" dirty="0">
                <a:solidFill>
                  <a:srgbClr val="111111"/>
                </a:solidFill>
                <a:effectLst/>
                <a:latin typeface="Comic Sans MS" panose="030F0702030302020204" pitchFamily="66" charset="0"/>
                <a:ea typeface="Times New Roman" panose="02020603050405020304" pitchFamily="18" charset="0"/>
              </a:rPr>
              <a:t>Under the National Curriculum primary school children are expected to know their 12 times tables by the end of Year 4. We have been preparing students to know their times tables by the end of Year 4 for quite some time now with our weekly Times Tables tests and opportunities to use Times Tables Rockstars.</a:t>
            </a:r>
            <a:endParaRPr lang="en-GB" sz="1800" dirty="0">
              <a:effectLst/>
              <a:latin typeface="Comic Sans MS" panose="030F0702030302020204" pitchFamily="66" charset="0"/>
              <a:ea typeface="Times New Roman" panose="02020603050405020304" pitchFamily="18" charset="0"/>
            </a:endParaRPr>
          </a:p>
          <a:p>
            <a:endParaRPr lang="en-GB" dirty="0">
              <a:latin typeface="Comic Sans MS" panose="030F0702030302020204" pitchFamily="66" charset="0"/>
            </a:endParaRPr>
          </a:p>
        </p:txBody>
      </p:sp>
    </p:spTree>
    <p:extLst>
      <p:ext uri="{BB962C8B-B14F-4D97-AF65-F5344CB8AC3E}">
        <p14:creationId xmlns:p14="http://schemas.microsoft.com/office/powerpoint/2010/main" val="1102038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A1558-B953-4F7B-860E-0F20799AD083}"/>
              </a:ext>
            </a:extLst>
          </p:cNvPr>
          <p:cNvSpPr>
            <a:spLocks noGrp="1"/>
          </p:cNvSpPr>
          <p:nvPr>
            <p:ph type="title"/>
          </p:nvPr>
        </p:nvSpPr>
        <p:spPr/>
        <p:txBody>
          <a:bodyPr/>
          <a:lstStyle/>
          <a:p>
            <a:pPr algn="ctr"/>
            <a:r>
              <a:rPr lang="en-GB" b="1" dirty="0">
                <a:solidFill>
                  <a:srgbClr val="0070C0"/>
                </a:solidFill>
                <a:latin typeface="Comic Sans MS" panose="030F0702030302020204" pitchFamily="66" charset="0"/>
              </a:rPr>
              <a:t>MTC</a:t>
            </a:r>
            <a:br>
              <a:rPr lang="en-GB" b="1" dirty="0">
                <a:solidFill>
                  <a:srgbClr val="0070C0"/>
                </a:solidFill>
                <a:latin typeface="Comic Sans MS" panose="030F0702030302020204" pitchFamily="66" charset="0"/>
              </a:rPr>
            </a:br>
            <a:r>
              <a:rPr lang="en-GB" b="1" dirty="0">
                <a:solidFill>
                  <a:srgbClr val="0070C0"/>
                </a:solidFill>
                <a:latin typeface="Comic Sans MS" panose="030F0702030302020204" pitchFamily="66" charset="0"/>
              </a:rPr>
              <a:t>Times Tables Check</a:t>
            </a:r>
          </a:p>
        </p:txBody>
      </p:sp>
      <p:sp>
        <p:nvSpPr>
          <p:cNvPr id="3" name="TextBox 2">
            <a:extLst>
              <a:ext uri="{FF2B5EF4-FFF2-40B4-BE49-F238E27FC236}">
                <a16:creationId xmlns:a16="http://schemas.microsoft.com/office/drawing/2014/main" id="{D240E5C9-2AD4-47EE-8667-A694B051BD66}"/>
              </a:ext>
            </a:extLst>
          </p:cNvPr>
          <p:cNvSpPr txBox="1"/>
          <p:nvPr/>
        </p:nvSpPr>
        <p:spPr>
          <a:xfrm>
            <a:off x="683568" y="1628800"/>
            <a:ext cx="7200800" cy="3727174"/>
          </a:xfrm>
          <a:prstGeom prst="rect">
            <a:avLst/>
          </a:prstGeom>
          <a:noFill/>
        </p:spPr>
        <p:txBody>
          <a:bodyPr wrap="square" rtlCol="0">
            <a:spAutoFit/>
          </a:bodyPr>
          <a:lstStyle/>
          <a:p>
            <a:r>
              <a:rPr lang="en-GB" sz="1800" b="1" dirty="0">
                <a:solidFill>
                  <a:srgbClr val="111111"/>
                </a:solidFill>
                <a:effectLst/>
                <a:latin typeface="Comic Sans MS" panose="030F0702030302020204" pitchFamily="66" charset="0"/>
                <a:ea typeface="Times New Roman" panose="02020603050405020304" pitchFamily="18" charset="0"/>
              </a:rPr>
              <a:t>The check itself:</a:t>
            </a:r>
            <a:endParaRPr lang="en-GB" sz="1800" dirty="0">
              <a:effectLst/>
              <a:latin typeface="Comic Sans MS" panose="030F0702030302020204" pitchFamily="66" charset="0"/>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will take place in the first three weeks after the May half term.</a:t>
            </a: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will be online using an iPad and will be done on a one-to-one basis.</a:t>
            </a: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will take no longer than 5 minutes.</a:t>
            </a: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will feature 25 questions and children will have 6 seconds to answer each question with a 3 second rest period between each question.</a:t>
            </a: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does not contain any problem solving and will involve questions in the format of ‘3 x 4 = ? and 5 x 6 = ?’</a:t>
            </a:r>
          </a:p>
        </p:txBody>
      </p:sp>
    </p:spTree>
    <p:extLst>
      <p:ext uri="{BB962C8B-B14F-4D97-AF65-F5344CB8AC3E}">
        <p14:creationId xmlns:p14="http://schemas.microsoft.com/office/powerpoint/2010/main" val="1361472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A1558-B953-4F7B-860E-0F20799AD083}"/>
              </a:ext>
            </a:extLst>
          </p:cNvPr>
          <p:cNvSpPr>
            <a:spLocks noGrp="1"/>
          </p:cNvSpPr>
          <p:nvPr>
            <p:ph type="title"/>
          </p:nvPr>
        </p:nvSpPr>
        <p:spPr/>
        <p:txBody>
          <a:bodyPr/>
          <a:lstStyle/>
          <a:p>
            <a:pPr algn="ctr"/>
            <a:r>
              <a:rPr lang="en-GB" b="1" dirty="0">
                <a:solidFill>
                  <a:srgbClr val="0070C0"/>
                </a:solidFill>
                <a:latin typeface="Comic Sans MS" panose="030F0702030302020204" pitchFamily="66" charset="0"/>
              </a:rPr>
              <a:t>MTC</a:t>
            </a:r>
            <a:br>
              <a:rPr lang="en-GB" b="1" dirty="0">
                <a:solidFill>
                  <a:srgbClr val="0070C0"/>
                </a:solidFill>
                <a:latin typeface="Comic Sans MS" panose="030F0702030302020204" pitchFamily="66" charset="0"/>
              </a:rPr>
            </a:br>
            <a:r>
              <a:rPr lang="en-GB" b="1" dirty="0">
                <a:solidFill>
                  <a:srgbClr val="0070C0"/>
                </a:solidFill>
                <a:latin typeface="Comic Sans MS" panose="030F0702030302020204" pitchFamily="66" charset="0"/>
              </a:rPr>
              <a:t>Times Tables Check</a:t>
            </a:r>
          </a:p>
        </p:txBody>
      </p:sp>
      <p:sp>
        <p:nvSpPr>
          <p:cNvPr id="3" name="TextBox 2">
            <a:extLst>
              <a:ext uri="{FF2B5EF4-FFF2-40B4-BE49-F238E27FC236}">
                <a16:creationId xmlns:a16="http://schemas.microsoft.com/office/drawing/2014/main" id="{D240E5C9-2AD4-47EE-8667-A694B051BD66}"/>
              </a:ext>
            </a:extLst>
          </p:cNvPr>
          <p:cNvSpPr txBox="1"/>
          <p:nvPr/>
        </p:nvSpPr>
        <p:spPr>
          <a:xfrm>
            <a:off x="683568" y="1628800"/>
            <a:ext cx="7200800" cy="4466992"/>
          </a:xfrm>
          <a:prstGeom prst="rect">
            <a:avLst/>
          </a:prstGeom>
          <a:noFill/>
        </p:spPr>
        <p:txBody>
          <a:bodyPr wrap="square" rtlCol="0">
            <a:spAutoFit/>
          </a:bodyPr>
          <a:lstStyle/>
          <a:p>
            <a:r>
              <a:rPr lang="en-GB" sz="1800" b="1" dirty="0">
                <a:solidFill>
                  <a:srgbClr val="111111"/>
                </a:solidFill>
                <a:effectLst/>
                <a:latin typeface="Comic Sans MS" panose="030F0702030302020204" pitchFamily="66" charset="0"/>
                <a:ea typeface="Times New Roman" panose="02020603050405020304" pitchFamily="18" charset="0"/>
              </a:rPr>
              <a:t>Practise at Home:</a:t>
            </a:r>
            <a:r>
              <a:rPr lang="en-GB" sz="1800" dirty="0">
                <a:solidFill>
                  <a:srgbClr val="111111"/>
                </a:solidFill>
                <a:effectLst/>
                <a:latin typeface="Comic Sans MS" panose="030F0702030302020204" pitchFamily="66" charset="0"/>
                <a:ea typeface="Times New Roman" panose="02020603050405020304" pitchFamily="18" charset="0"/>
              </a:rPr>
              <a:t> Because maths is such a big subject, and we will of course continue to teach the full curriculum, we will need your continued support to help practise the times tables with your children. Some easy ways to do this include:</a:t>
            </a:r>
            <a:endParaRPr lang="en-GB" sz="1800" dirty="0">
              <a:effectLst/>
              <a:latin typeface="Comic Sans MS" panose="030F0702030302020204" pitchFamily="66" charset="0"/>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asking questions such as “What’s 7 x 8?”</a:t>
            </a: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reciting Times Tables by rote (4 times 1 is 4, 4 times 2 is 8, etc)</a:t>
            </a: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using apps and games (see below about a resource your student has access to)</a:t>
            </a:r>
          </a:p>
          <a:p>
            <a:pPr marL="342900" lvl="0" indent="-342900">
              <a:lnSpc>
                <a:spcPct val="107000"/>
              </a:lnSpc>
              <a:spcAft>
                <a:spcPts val="800"/>
              </a:spcAft>
              <a:buSzPts val="1000"/>
              <a:buFont typeface="Symbol" panose="05050102010706020507" pitchFamily="18" charset="2"/>
              <a:buChar char=""/>
              <a:tabLst>
                <a:tab pos="457200" algn="l"/>
              </a:tabLst>
            </a:pPr>
            <a:endParaRPr lang="en-GB" dirty="0">
              <a:solidFill>
                <a:srgbClr val="111111"/>
              </a:solidFill>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err="1">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Topmarks</a:t>
            </a: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r>
              <a:rPr lang="en-GB" dirty="0" err="1">
                <a:solidFill>
                  <a:srgbClr val="111111"/>
                </a:solidFill>
                <a:latin typeface="Comic Sans MS" panose="030F0702030302020204" pitchFamily="66" charset="0"/>
                <a:ea typeface="Calibri" panose="020F0502020204030204" pitchFamily="34" charset="0"/>
                <a:cs typeface="Times New Roman" panose="02020603050405020304" pitchFamily="18" charset="0"/>
              </a:rPr>
              <a:t>TTRockstars</a:t>
            </a:r>
            <a:endParaRPr lang="en-GB" dirty="0">
              <a:solidFill>
                <a:srgbClr val="111111"/>
              </a:solidFill>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dirty="0" err="1">
                <a:solidFill>
                  <a:srgbClr val="111111"/>
                </a:solidFill>
                <a:latin typeface="Comic Sans MS" panose="030F0702030302020204" pitchFamily="66" charset="0"/>
                <a:ea typeface="Calibri" panose="020F0502020204030204" pitchFamily="34" charset="0"/>
                <a:cs typeface="Times New Roman" panose="02020603050405020304" pitchFamily="18" charset="0"/>
              </a:rPr>
              <a:t>Mathsframe</a:t>
            </a:r>
            <a:endParaRPr lang="en-GB" dirty="0">
              <a:solidFill>
                <a:srgbClr val="111111"/>
              </a:solidFill>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4542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9392" y="404663"/>
            <a:ext cx="5616624" cy="584775"/>
          </a:xfrm>
          <a:prstGeom prst="rect">
            <a:avLst/>
          </a:prstGeom>
          <a:noFill/>
        </p:spPr>
        <p:txBody>
          <a:bodyPr wrap="square" rtlCol="0">
            <a:spAutoFit/>
          </a:bodyPr>
          <a:lstStyle/>
          <a:p>
            <a:pPr algn="ctr"/>
            <a:r>
              <a:rPr lang="en-GB" sz="3200" b="1" dirty="0">
                <a:solidFill>
                  <a:srgbClr val="0070C0"/>
                </a:solidFill>
                <a:latin typeface="Arial Rounded MT Bold" panose="020F0704030504030204" pitchFamily="34" charset="0"/>
              </a:rPr>
              <a:t>Important Dates </a:t>
            </a:r>
          </a:p>
        </p:txBody>
      </p:sp>
      <p:sp>
        <p:nvSpPr>
          <p:cNvPr id="3" name="TextBox 2"/>
          <p:cNvSpPr txBox="1"/>
          <p:nvPr/>
        </p:nvSpPr>
        <p:spPr>
          <a:xfrm>
            <a:off x="323528" y="1268760"/>
            <a:ext cx="8352928" cy="3046988"/>
          </a:xfrm>
          <a:prstGeom prst="rect">
            <a:avLst/>
          </a:prstGeom>
          <a:noFill/>
        </p:spPr>
        <p:txBody>
          <a:bodyPr wrap="square" rtlCol="0">
            <a:spAutoFit/>
          </a:bodyPr>
          <a:lstStyle/>
          <a:p>
            <a:pPr marL="342900" lvl="0" indent="-342900" algn="just">
              <a:buSzPts val="800"/>
              <a:buFont typeface="Symbol" panose="05050102010706020507" pitchFamily="18" charset="2"/>
              <a:buChar char=""/>
              <a:tabLst>
                <a:tab pos="226695" algn="l"/>
              </a:tabLst>
            </a:pPr>
            <a:r>
              <a:rPr lang="en-US" sz="2400" b="1"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rPr>
              <a:t>Half Term </a:t>
            </a:r>
            <a:r>
              <a:rPr lang="en-US" sz="24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rPr>
              <a:t>– Monday 26</a:t>
            </a:r>
            <a:r>
              <a:rPr lang="en-US" sz="2400" baseline="300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rPr>
              <a:t>th</a:t>
            </a:r>
            <a:r>
              <a:rPr lang="en-US" sz="24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rPr>
              <a:t> October</a:t>
            </a:r>
            <a:r>
              <a:rPr lang="en-US" sz="2400" baseline="300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rPr>
              <a:t> </a:t>
            </a:r>
            <a:r>
              <a:rPr lang="en-US" sz="24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rPr>
              <a:t>– Friday 30</a:t>
            </a:r>
            <a:r>
              <a:rPr lang="en-US" sz="2400" baseline="300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rPr>
              <a:t>th</a:t>
            </a:r>
            <a:r>
              <a:rPr lang="en-US" sz="24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rPr>
              <a:t>  October</a:t>
            </a:r>
          </a:p>
          <a:p>
            <a:pPr lvl="0" algn="just">
              <a:buSzPts val="800"/>
              <a:tabLst>
                <a:tab pos="226695" algn="l"/>
              </a:tabLst>
            </a:pPr>
            <a:endParaRPr lang="en-US" sz="24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endParaRPr>
          </a:p>
          <a:p>
            <a:pPr algn="just">
              <a:buSzPts val="800"/>
              <a:tabLst>
                <a:tab pos="226695" algn="l"/>
              </a:tabLst>
            </a:pPr>
            <a:endParaRPr lang="en-US" sz="24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endParaRPr>
          </a:p>
          <a:p>
            <a:pPr marL="342900" indent="-342900" algn="just">
              <a:buSzPts val="800"/>
              <a:buFont typeface="Symbol" panose="05050102010706020507" pitchFamily="18" charset="2"/>
              <a:buChar char=""/>
              <a:tabLst>
                <a:tab pos="226695" algn="l"/>
              </a:tabLst>
            </a:pPr>
            <a:r>
              <a:rPr lang="en-US" sz="2400" b="1" dirty="0">
                <a:solidFill>
                  <a:srgbClr val="FF0000"/>
                </a:solidFill>
                <a:latin typeface="Comic Sans MS" panose="030F0702030302020204" pitchFamily="66" charset="0"/>
                <a:ea typeface="MS Mincho" panose="02020609040205080304" pitchFamily="49" charset="-128"/>
                <a:cs typeface="Times New Roman" panose="02020603050405020304" pitchFamily="18" charset="0"/>
              </a:rPr>
              <a:t>Parent’s Evenings </a:t>
            </a:r>
            <a:r>
              <a:rPr lang="en-US" sz="2400" dirty="0">
                <a:solidFill>
                  <a:srgbClr val="FF0000"/>
                </a:solidFill>
                <a:latin typeface="Comic Sans MS" panose="030F0702030302020204" pitchFamily="66" charset="0"/>
                <a:ea typeface="MS Mincho" panose="02020609040205080304" pitchFamily="49" charset="-128"/>
                <a:cs typeface="Times New Roman" panose="02020603050405020304" pitchFamily="18" charset="0"/>
              </a:rPr>
              <a:t>-  Tuesday 3</a:t>
            </a:r>
            <a:r>
              <a:rPr lang="en-US" sz="2400" baseline="30000" dirty="0">
                <a:solidFill>
                  <a:srgbClr val="FF0000"/>
                </a:solidFill>
                <a:latin typeface="Comic Sans MS" panose="030F0702030302020204" pitchFamily="66" charset="0"/>
                <a:ea typeface="MS Mincho" panose="02020609040205080304" pitchFamily="49" charset="-128"/>
                <a:cs typeface="Times New Roman" panose="02020603050405020304" pitchFamily="18" charset="0"/>
              </a:rPr>
              <a:t>rd</a:t>
            </a:r>
            <a:r>
              <a:rPr lang="en-US" sz="2400" dirty="0">
                <a:solidFill>
                  <a:srgbClr val="FF0000"/>
                </a:solidFill>
                <a:latin typeface="Comic Sans MS" panose="030F0702030302020204" pitchFamily="66" charset="0"/>
                <a:ea typeface="MS Mincho" panose="02020609040205080304" pitchFamily="49" charset="-128"/>
                <a:cs typeface="Times New Roman" panose="02020603050405020304" pitchFamily="18" charset="0"/>
              </a:rPr>
              <a:t> November and Thursday 5</a:t>
            </a:r>
            <a:r>
              <a:rPr lang="en-US" sz="2400" baseline="30000" dirty="0">
                <a:solidFill>
                  <a:srgbClr val="FF0000"/>
                </a:solidFill>
                <a:latin typeface="Comic Sans MS" panose="030F0702030302020204" pitchFamily="66" charset="0"/>
                <a:ea typeface="MS Mincho" panose="02020609040205080304" pitchFamily="49" charset="-128"/>
                <a:cs typeface="Times New Roman" panose="02020603050405020304" pitchFamily="18" charset="0"/>
              </a:rPr>
              <a:t>th</a:t>
            </a:r>
            <a:r>
              <a:rPr lang="en-US" sz="2400" dirty="0">
                <a:solidFill>
                  <a:srgbClr val="FF0000"/>
                </a:solidFill>
                <a:latin typeface="Comic Sans MS" panose="030F0702030302020204" pitchFamily="66" charset="0"/>
                <a:ea typeface="MS Mincho" panose="02020609040205080304" pitchFamily="49" charset="-128"/>
                <a:cs typeface="Times New Roman" panose="02020603050405020304" pitchFamily="18" charset="0"/>
              </a:rPr>
              <a:t> November from 3.30pm-6pm in the USA Classroom</a:t>
            </a:r>
            <a:endParaRPr lang="en-US" sz="24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endParaRPr>
          </a:p>
          <a:p>
            <a:pPr marL="342900" lvl="0" indent="-342900" algn="just">
              <a:buSzPts val="800"/>
              <a:buFont typeface="Symbol" panose="05050102010706020507" pitchFamily="18" charset="2"/>
              <a:buChar char=""/>
              <a:tabLst>
                <a:tab pos="226695" algn="l"/>
              </a:tabLst>
            </a:pPr>
            <a:endParaRPr lang="en-GB" sz="2400" dirty="0">
              <a:solidFill>
                <a:srgbClr val="FF0000"/>
              </a:solidFill>
              <a:effectLst/>
              <a:latin typeface="Comic Sans MS" panose="030F0702030302020204" pitchFamily="66"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87272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1217" y="404663"/>
            <a:ext cx="5616624" cy="584775"/>
          </a:xfrm>
          <a:prstGeom prst="rect">
            <a:avLst/>
          </a:prstGeom>
          <a:noFill/>
        </p:spPr>
        <p:txBody>
          <a:bodyPr wrap="square" rtlCol="0">
            <a:spAutoFit/>
          </a:bodyPr>
          <a:lstStyle/>
          <a:p>
            <a:pPr algn="ctr"/>
            <a:r>
              <a:rPr lang="en-GB" sz="3200" b="1" dirty="0">
                <a:solidFill>
                  <a:srgbClr val="0070C0"/>
                </a:solidFill>
                <a:latin typeface="Arial Rounded MT Bold" panose="020F0704030504030204" pitchFamily="34" charset="0"/>
              </a:rPr>
              <a:t>Any Questions? </a:t>
            </a:r>
          </a:p>
        </p:txBody>
      </p:sp>
      <p:sp>
        <p:nvSpPr>
          <p:cNvPr id="3" name="TextBox 2"/>
          <p:cNvSpPr txBox="1"/>
          <p:nvPr/>
        </p:nvSpPr>
        <p:spPr>
          <a:xfrm>
            <a:off x="323528" y="1268760"/>
            <a:ext cx="7776864" cy="3625608"/>
          </a:xfrm>
          <a:prstGeom prst="rect">
            <a:avLst/>
          </a:prstGeom>
          <a:noFill/>
        </p:spPr>
        <p:txBody>
          <a:bodyPr wrap="square" rtlCol="0">
            <a:spAutoFit/>
          </a:bodyPr>
          <a:lstStyle/>
          <a:p>
            <a:pPr algn="ctr">
              <a:lnSpc>
                <a:spcPct val="80000"/>
              </a:lnSpc>
            </a:pPr>
            <a:r>
              <a:rPr lang="en-GB" sz="2800" dirty="0">
                <a:solidFill>
                  <a:srgbClr val="FF0000"/>
                </a:solidFill>
                <a:latin typeface="Comic Sans MS" panose="030F0702030302020204" pitchFamily="66" charset="0"/>
              </a:rPr>
              <a:t>*Reminder that we are a nut free school*</a:t>
            </a:r>
            <a:endParaRPr lang="en-GB" altLang="en-US" sz="2800" dirty="0">
              <a:solidFill>
                <a:srgbClr val="FF0000"/>
              </a:solidFill>
              <a:latin typeface="Comic Sans MS" panose="030F0702030302020204" pitchFamily="66" charset="0"/>
            </a:endParaRPr>
          </a:p>
          <a:p>
            <a:pPr>
              <a:lnSpc>
                <a:spcPct val="80000"/>
              </a:lnSpc>
            </a:pPr>
            <a:endParaRPr lang="en-GB" altLang="en-US" sz="2800" dirty="0">
              <a:solidFill>
                <a:srgbClr val="FF0000"/>
              </a:solidFill>
              <a:latin typeface="Comic Sans MS" panose="030F0702030302020204" pitchFamily="66" charset="0"/>
            </a:endParaRPr>
          </a:p>
          <a:p>
            <a:pPr>
              <a:lnSpc>
                <a:spcPct val="80000"/>
              </a:lnSpc>
            </a:pPr>
            <a:r>
              <a:rPr lang="en-GB" altLang="en-US" sz="2800" dirty="0">
                <a:solidFill>
                  <a:srgbClr val="FF0000"/>
                </a:solidFill>
                <a:latin typeface="Comic Sans MS" panose="030F0702030302020204" pitchFamily="66" charset="0"/>
              </a:rPr>
              <a:t>If there is anything that you are curious or concerned about, please use our class email address: </a:t>
            </a:r>
            <a:r>
              <a:rPr lang="en-GB" altLang="en-US" sz="2800" dirty="0">
                <a:solidFill>
                  <a:srgbClr val="FF0000"/>
                </a:solidFill>
                <a:latin typeface="Comic Sans MS" panose="030F0702030302020204" pitchFamily="66" charset="0"/>
                <a:hlinkClick r:id="rId2"/>
              </a:rPr>
              <a:t>usa@stmarysprimarypulborough.co.uk</a:t>
            </a:r>
            <a:r>
              <a:rPr lang="en-GB" altLang="en-US" sz="2800" dirty="0">
                <a:solidFill>
                  <a:srgbClr val="FF0000"/>
                </a:solidFill>
                <a:latin typeface="Comic Sans MS" panose="030F0702030302020204" pitchFamily="66" charset="0"/>
              </a:rPr>
              <a:t> </a:t>
            </a:r>
          </a:p>
          <a:p>
            <a:pPr>
              <a:lnSpc>
                <a:spcPct val="80000"/>
              </a:lnSpc>
            </a:pPr>
            <a:endParaRPr lang="en-GB" altLang="en-US" sz="2800" dirty="0">
              <a:solidFill>
                <a:srgbClr val="FF0000"/>
              </a:solidFill>
              <a:latin typeface="Comic Sans MS" panose="030F0702030302020204" pitchFamily="66" charset="0"/>
            </a:endParaRPr>
          </a:p>
          <a:p>
            <a:pPr>
              <a:lnSpc>
                <a:spcPct val="80000"/>
              </a:lnSpc>
            </a:pPr>
            <a:endParaRPr lang="en-GB" altLang="en-US" sz="2800" dirty="0">
              <a:solidFill>
                <a:srgbClr val="FF0000"/>
              </a:solidFill>
              <a:latin typeface="Comic Sans MS" panose="030F0702030302020204" pitchFamily="66" charset="0"/>
            </a:endParaRPr>
          </a:p>
          <a:p>
            <a:pPr>
              <a:lnSpc>
                <a:spcPct val="80000"/>
              </a:lnSpc>
            </a:pPr>
            <a:endParaRPr lang="en-GB" altLang="en-US" dirty="0">
              <a:solidFill>
                <a:srgbClr val="FF0000"/>
              </a:solidFill>
              <a:latin typeface="Comic Sans MS" panose="030F0702030302020204" pitchFamily="66" charset="0"/>
            </a:endParaRPr>
          </a:p>
          <a:p>
            <a:endParaRPr lang="en-GB" dirty="0">
              <a:solidFill>
                <a:srgbClr val="FF0000"/>
              </a:solidFill>
              <a:latin typeface="Comic Sans MS" panose="030F0702030302020204" pitchFamily="66" charset="0"/>
            </a:endParaRPr>
          </a:p>
          <a:p>
            <a:endParaRPr lang="en-GB"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952874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641</TotalTime>
  <Words>1974</Words>
  <Application>Microsoft Office PowerPoint</Application>
  <PresentationFormat>On-screen Show (4:3)</PresentationFormat>
  <Paragraphs>198</Paragraphs>
  <Slides>20</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20</vt:i4>
      </vt:variant>
    </vt:vector>
  </HeadingPairs>
  <TitlesOfParts>
    <vt:vector size="34" baseType="lpstr">
      <vt:lpstr>Arial</vt:lpstr>
      <vt:lpstr>Arial Rounded MT Bold</vt:lpstr>
      <vt:lpstr>Calibri</vt:lpstr>
      <vt:lpstr>Century Gothic</vt:lpstr>
      <vt:lpstr>Century Schoolbook</vt:lpstr>
      <vt:lpstr>Comic Sans MS</vt:lpstr>
      <vt:lpstr>Courier New</vt:lpstr>
      <vt:lpstr>MS Mincho</vt:lpstr>
      <vt:lpstr>Symbol</vt:lpstr>
      <vt:lpstr>Times New Roman</vt:lpstr>
      <vt:lpstr>Wingdings</vt:lpstr>
      <vt:lpstr>Wingdings 2</vt:lpstr>
      <vt:lpstr>XCCW Joined 1a</vt:lpstr>
      <vt:lpstr>Oriel</vt:lpstr>
      <vt:lpstr>PowerPoint Presentation</vt:lpstr>
      <vt:lpstr>Attendance</vt:lpstr>
      <vt:lpstr>Attendance</vt:lpstr>
      <vt:lpstr>Attendance</vt:lpstr>
      <vt:lpstr>Curriculum  Our themes for the year….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MTC Times Tables Check</vt:lpstr>
      <vt:lpstr>MTC Times Tables Check</vt:lpstr>
      <vt:lpstr>MTC Times Tables Check</vt:lpstr>
      <vt:lpstr>PowerPoint Presentation</vt:lpstr>
      <vt:lpstr>PowerPoint Presentation</vt:lpstr>
    </vt:vector>
  </TitlesOfParts>
  <Company>WSCC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 McElduff</dc:creator>
  <cp:lastModifiedBy>scopus@SMPDOMAIN.local</cp:lastModifiedBy>
  <cp:revision>81</cp:revision>
  <dcterms:created xsi:type="dcterms:W3CDTF">2015-09-14T11:28:31Z</dcterms:created>
  <dcterms:modified xsi:type="dcterms:W3CDTF">2026-09-28T09:43:33Z</dcterms:modified>
</cp:coreProperties>
</file>