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4" r:id="rId3"/>
    <p:sldId id="285" r:id="rId4"/>
    <p:sldId id="286" r:id="rId5"/>
    <p:sldId id="275" r:id="rId6"/>
    <p:sldId id="257" r:id="rId7"/>
    <p:sldId id="276" r:id="rId8"/>
    <p:sldId id="258" r:id="rId9"/>
    <p:sldId id="262" r:id="rId10"/>
    <p:sldId id="267" r:id="rId11"/>
    <p:sldId id="266" r:id="rId12"/>
    <p:sldId id="268" r:id="rId13"/>
    <p:sldId id="288" r:id="rId14"/>
    <p:sldId id="289" r:id="rId15"/>
    <p:sldId id="277" r:id="rId16"/>
    <p:sldId id="278" r:id="rId17"/>
    <p:sldId id="279" r:id="rId18"/>
    <p:sldId id="280" r:id="rId19"/>
    <p:sldId id="281" r:id="rId20"/>
    <p:sldId id="27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ice Taylor" initials="AT" lastIdx="1" clrIdx="0">
    <p:extLst>
      <p:ext uri="{19B8F6BF-5375-455C-9EA6-DF929625EA0E}">
        <p15:presenceInfo xmlns:p15="http://schemas.microsoft.com/office/powerpoint/2012/main" userId="S-1-5-21-4220035491-3677203564-2379323457-269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DEEF"/>
    <a:srgbClr val="EAEFF7"/>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0" autoAdjust="0"/>
    <p:restoredTop sz="94660"/>
  </p:normalViewPr>
  <p:slideViewPr>
    <p:cSldViewPr snapToGrid="0">
      <p:cViewPr varScale="1">
        <p:scale>
          <a:sx n="81" d="100"/>
          <a:sy n="81" d="100"/>
        </p:scale>
        <p:origin x="264" y="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AA5003B-33C4-4BF2-A0F0-9151811D8FFF}"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675F2C-3A5A-49FA-80CF-D41B41B71F36}" type="slidenum">
              <a:rPr lang="en-GB" smtClean="0"/>
              <a:t>‹#›</a:t>
            </a:fld>
            <a:endParaRPr lang="en-GB"/>
          </a:p>
        </p:txBody>
      </p:sp>
    </p:spTree>
    <p:extLst>
      <p:ext uri="{BB962C8B-B14F-4D97-AF65-F5344CB8AC3E}">
        <p14:creationId xmlns:p14="http://schemas.microsoft.com/office/powerpoint/2010/main" val="996549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AA5003B-33C4-4BF2-A0F0-9151811D8FFF}"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675F2C-3A5A-49FA-80CF-D41B41B71F36}" type="slidenum">
              <a:rPr lang="en-GB" smtClean="0"/>
              <a:t>‹#›</a:t>
            </a:fld>
            <a:endParaRPr lang="en-GB"/>
          </a:p>
        </p:txBody>
      </p:sp>
    </p:spTree>
    <p:extLst>
      <p:ext uri="{BB962C8B-B14F-4D97-AF65-F5344CB8AC3E}">
        <p14:creationId xmlns:p14="http://schemas.microsoft.com/office/powerpoint/2010/main" val="2556592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A5003B-33C4-4BF2-A0F0-9151811D8FFF}"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675F2C-3A5A-49FA-80CF-D41B41B71F36}" type="slidenum">
              <a:rPr lang="en-GB" smtClean="0"/>
              <a:t>‹#›</a:t>
            </a:fld>
            <a:endParaRPr lang="en-GB"/>
          </a:p>
        </p:txBody>
      </p:sp>
    </p:spTree>
    <p:extLst>
      <p:ext uri="{BB962C8B-B14F-4D97-AF65-F5344CB8AC3E}">
        <p14:creationId xmlns:p14="http://schemas.microsoft.com/office/powerpoint/2010/main" val="3697915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AA5003B-33C4-4BF2-A0F0-9151811D8FFF}" type="datetimeFigureOut">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675F2C-3A5A-49FA-80CF-D41B41B71F36}" type="slidenum">
              <a:rPr lang="en-GB" smtClean="0"/>
              <a:t>‹#›</a:t>
            </a:fld>
            <a:endParaRPr lang="en-GB"/>
          </a:p>
        </p:txBody>
      </p:sp>
    </p:spTree>
    <p:extLst>
      <p:ext uri="{BB962C8B-B14F-4D97-AF65-F5344CB8AC3E}">
        <p14:creationId xmlns:p14="http://schemas.microsoft.com/office/powerpoint/2010/main" val="228546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AA5003B-33C4-4BF2-A0F0-9151811D8FFF}" type="datetimeFigureOut">
              <a:rPr lang="en-GB" smtClean="0"/>
              <a:t>29/09/2026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0675F2C-3A5A-49FA-80CF-D41B41B71F36}" type="slidenum">
              <a:rPr lang="en-GB" smtClean="0"/>
              <a:t>‹#›</a:t>
            </a:fld>
            <a:endParaRPr lang="en-GB"/>
          </a:p>
        </p:txBody>
      </p:sp>
    </p:spTree>
    <p:extLst>
      <p:ext uri="{BB962C8B-B14F-4D97-AF65-F5344CB8AC3E}">
        <p14:creationId xmlns:p14="http://schemas.microsoft.com/office/powerpoint/2010/main" val="2547301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AA5003B-33C4-4BF2-A0F0-9151811D8FFF}" type="datetimeFigureOut">
              <a:rPr lang="en-GB" smtClean="0"/>
              <a:t>29/09/2026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0675F2C-3A5A-49FA-80CF-D41B41B71F36}" type="slidenum">
              <a:rPr lang="en-GB" smtClean="0"/>
              <a:t>‹#›</a:t>
            </a:fld>
            <a:endParaRPr lang="en-GB"/>
          </a:p>
        </p:txBody>
      </p:sp>
    </p:spTree>
    <p:extLst>
      <p:ext uri="{BB962C8B-B14F-4D97-AF65-F5344CB8AC3E}">
        <p14:creationId xmlns:p14="http://schemas.microsoft.com/office/powerpoint/2010/main" val="4007542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A5003B-33C4-4BF2-A0F0-9151811D8FFF}" type="datetimeFigureOut">
              <a:rPr lang="en-GB" smtClean="0"/>
              <a:t>29/09/2026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0675F2C-3A5A-49FA-80CF-D41B41B71F36}" type="slidenum">
              <a:rPr lang="en-GB" smtClean="0"/>
              <a:t>‹#›</a:t>
            </a:fld>
            <a:endParaRPr lang="en-GB"/>
          </a:p>
        </p:txBody>
      </p:sp>
    </p:spTree>
    <p:extLst>
      <p:ext uri="{BB962C8B-B14F-4D97-AF65-F5344CB8AC3E}">
        <p14:creationId xmlns:p14="http://schemas.microsoft.com/office/powerpoint/2010/main" val="2699183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A5003B-33C4-4BF2-A0F0-9151811D8FFF}" type="datetimeFigureOut">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675F2C-3A5A-49FA-80CF-D41B41B71F36}" type="slidenum">
              <a:rPr lang="en-GB" smtClean="0"/>
              <a:t>‹#›</a:t>
            </a:fld>
            <a:endParaRPr lang="en-GB"/>
          </a:p>
        </p:txBody>
      </p:sp>
    </p:spTree>
    <p:extLst>
      <p:ext uri="{BB962C8B-B14F-4D97-AF65-F5344CB8AC3E}">
        <p14:creationId xmlns:p14="http://schemas.microsoft.com/office/powerpoint/2010/main" val="3471041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A5003B-33C4-4BF2-A0F0-9151811D8FFF}" type="datetimeFigureOut">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675F2C-3A5A-49FA-80CF-D41B41B71F36}" type="slidenum">
              <a:rPr lang="en-GB" smtClean="0"/>
              <a:t>‹#›</a:t>
            </a:fld>
            <a:endParaRPr lang="en-GB"/>
          </a:p>
        </p:txBody>
      </p:sp>
    </p:spTree>
    <p:extLst>
      <p:ext uri="{BB962C8B-B14F-4D97-AF65-F5344CB8AC3E}">
        <p14:creationId xmlns:p14="http://schemas.microsoft.com/office/powerpoint/2010/main" val="1154849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AA5003B-33C4-4BF2-A0F0-9151811D8FFF}"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675F2C-3A5A-49FA-80CF-D41B41B71F36}" type="slidenum">
              <a:rPr lang="en-GB" smtClean="0"/>
              <a:t>‹#›</a:t>
            </a:fld>
            <a:endParaRPr lang="en-GB"/>
          </a:p>
        </p:txBody>
      </p:sp>
    </p:spTree>
    <p:extLst>
      <p:ext uri="{BB962C8B-B14F-4D97-AF65-F5344CB8AC3E}">
        <p14:creationId xmlns:p14="http://schemas.microsoft.com/office/powerpoint/2010/main" val="3273456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AA5003B-33C4-4BF2-A0F0-9151811D8FFF}"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675F2C-3A5A-49FA-80CF-D41B41B71F36}" type="slidenum">
              <a:rPr lang="en-GB" smtClean="0"/>
              <a:t>‹#›</a:t>
            </a:fld>
            <a:endParaRPr lang="en-GB"/>
          </a:p>
        </p:txBody>
      </p:sp>
    </p:spTree>
    <p:extLst>
      <p:ext uri="{BB962C8B-B14F-4D97-AF65-F5344CB8AC3E}">
        <p14:creationId xmlns:p14="http://schemas.microsoft.com/office/powerpoint/2010/main" val="3411385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A5003B-33C4-4BF2-A0F0-9151811D8FFF}" type="datetimeFigureOut">
              <a:rPr lang="en-GB" smtClean="0"/>
              <a:t>29/09/2026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675F2C-3A5A-49FA-80CF-D41B41B71F36}" type="slidenum">
              <a:rPr lang="en-GB" smtClean="0"/>
              <a:t>‹#›</a:t>
            </a:fld>
            <a:endParaRPr lang="en-GB"/>
          </a:p>
        </p:txBody>
      </p:sp>
    </p:spTree>
    <p:extLst>
      <p:ext uri="{BB962C8B-B14F-4D97-AF65-F5344CB8AC3E}">
        <p14:creationId xmlns:p14="http://schemas.microsoft.com/office/powerpoint/2010/main" val="3987143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272496" y="1929065"/>
            <a:ext cx="10515600" cy="4351338"/>
          </a:xfrm>
        </p:spPr>
        <p:txBody>
          <a:bodyPr anchor="b"/>
          <a:lstStyle/>
          <a:p>
            <a:pPr marL="0" indent="0" algn="ctr">
              <a:buNone/>
            </a:pPr>
            <a:endParaRPr lang="en-GB" sz="3400" b="1" dirty="0">
              <a:effectLst>
                <a:outerShdw blurRad="38100" dist="38100" dir="2700000" algn="tl">
                  <a:srgbClr val="000000">
                    <a:alpha val="43137"/>
                  </a:srgbClr>
                </a:outerShdw>
              </a:effectLst>
            </a:endParaRPr>
          </a:p>
          <a:p>
            <a:pPr marL="0" indent="0" algn="r">
              <a:buNone/>
            </a:pPr>
            <a:endParaRPr lang="en-GB" sz="3400" b="1" dirty="0">
              <a:solidFill>
                <a:schemeClr val="tx2"/>
              </a:solidFill>
              <a:effectLst>
                <a:outerShdw blurRad="38100" dist="38100" dir="2700000" algn="tl">
                  <a:srgbClr val="000000">
                    <a:alpha val="43137"/>
                  </a:srgbClr>
                </a:outerShdw>
              </a:effectLst>
              <a:latin typeface="XCCW Joined 1a" panose="03050602040000000000" pitchFamily="66" charset="0"/>
            </a:endParaRPr>
          </a:p>
          <a:p>
            <a:pPr marL="0" indent="0" algn="r">
              <a:buNone/>
            </a:pPr>
            <a:r>
              <a:rPr lang="en-GB" sz="3400" b="1" dirty="0">
                <a:solidFill>
                  <a:schemeClr val="tx2"/>
                </a:solidFill>
                <a:effectLst>
                  <a:outerShdw blurRad="38100" dist="38100" dir="2700000" algn="tl">
                    <a:srgbClr val="000000">
                      <a:alpha val="43137"/>
                    </a:srgbClr>
                  </a:outerShdw>
                </a:effectLst>
                <a:latin typeface="XCCW Joined 1a" panose="03050602040000000000" pitchFamily="66" charset="0"/>
              </a:rPr>
              <a:t>							</a:t>
            </a:r>
            <a:r>
              <a:rPr lang="en-GB" sz="3400" b="1" dirty="0">
                <a:effectLst>
                  <a:outerShdw blurRad="38100" dist="38100" dir="2700000" algn="tl">
                    <a:srgbClr val="000000">
                      <a:alpha val="43137"/>
                    </a:srgbClr>
                  </a:outerShdw>
                </a:effectLst>
                <a:latin typeface="XCCW Joined 1a" panose="03050602040000000000" pitchFamily="66" charset="0"/>
              </a:rPr>
              <a:t>2025-2026</a:t>
            </a:r>
          </a:p>
          <a:p>
            <a:pPr marL="0" indent="0" algn="r">
              <a:buNone/>
            </a:pPr>
            <a:endParaRPr lang="en-GB" sz="3400" b="1" dirty="0">
              <a:effectLst>
                <a:outerShdw blurRad="38100" dist="38100" dir="2700000" algn="tl">
                  <a:srgbClr val="000000">
                    <a:alpha val="43137"/>
                  </a:srgbClr>
                </a:outerShdw>
              </a:effectLst>
              <a:latin typeface="XCCW Joined 1a" panose="03050602040000000000" pitchFamily="66" charset="0"/>
            </a:endParaRPr>
          </a:p>
          <a:p>
            <a:pPr marL="0" indent="0" algn="r">
              <a:buNone/>
            </a:pPr>
            <a:r>
              <a:rPr lang="en-GB" sz="3400" b="1" dirty="0">
                <a:effectLst>
                  <a:outerShdw blurRad="38100" dist="38100" dir="2700000" algn="tl">
                    <a:srgbClr val="000000">
                      <a:alpha val="43137"/>
                    </a:srgbClr>
                  </a:outerShdw>
                </a:effectLst>
                <a:latin typeface="XCCW Joined 1a" panose="03050602040000000000" pitchFamily="66" charset="0"/>
              </a:rPr>
              <a:t>						Miss Taylor</a:t>
            </a:r>
            <a:endParaRPr lang="en-GB" dirty="0">
              <a:latin typeface="XCCW Joined 1a" panose="03050602040000000000" pitchFamily="66" charset="0"/>
            </a:endParaRPr>
          </a:p>
        </p:txBody>
      </p:sp>
      <p:sp>
        <p:nvSpPr>
          <p:cNvPr id="3" name="Rectangle 2"/>
          <p:cNvSpPr/>
          <p:nvPr/>
        </p:nvSpPr>
        <p:spPr>
          <a:xfrm>
            <a:off x="1880166" y="2232326"/>
            <a:ext cx="8661345" cy="646331"/>
          </a:xfrm>
          <a:prstGeom prst="rect">
            <a:avLst/>
          </a:prstGeom>
        </p:spPr>
        <p:txBody>
          <a:bodyPr wrap="none">
            <a:spAutoFit/>
          </a:bodyPr>
          <a:lstStyle/>
          <a:p>
            <a:pPr algn="ctr"/>
            <a:r>
              <a:rPr lang="en-GB" sz="3600" b="1" dirty="0">
                <a:effectLst>
                  <a:outerShdw blurRad="38100" dist="38100" dir="2700000" algn="tl">
                    <a:srgbClr val="000000">
                      <a:alpha val="43137"/>
                    </a:srgbClr>
                  </a:outerShdw>
                </a:effectLst>
                <a:latin typeface="XCCW Joined 1a" panose="03050602040000000000" pitchFamily="66" charset="0"/>
              </a:rPr>
              <a:t>Welcome to Sierra Leone Class</a:t>
            </a:r>
            <a:endParaRPr lang="en-GB" sz="3600" dirty="0"/>
          </a:p>
        </p:txBody>
      </p:sp>
      <p:pic>
        <p:nvPicPr>
          <p:cNvPr id="6" name="Picture 5">
            <a:extLst>
              <a:ext uri="{FF2B5EF4-FFF2-40B4-BE49-F238E27FC236}">
                <a16:creationId xmlns:a16="http://schemas.microsoft.com/office/drawing/2014/main" id="{FAD54B74-C8F9-4B9E-B231-8A255B3F6ECA}"/>
              </a:ext>
            </a:extLst>
          </p:cNvPr>
          <p:cNvPicPr>
            <a:picLocks noChangeAspect="1"/>
          </p:cNvPicPr>
          <p:nvPr/>
        </p:nvPicPr>
        <p:blipFill>
          <a:blip r:embed="rId2"/>
          <a:stretch>
            <a:fillRect/>
          </a:stretch>
        </p:blipFill>
        <p:spPr>
          <a:xfrm>
            <a:off x="10541511" y="-34617"/>
            <a:ext cx="1650489" cy="1100326"/>
          </a:xfrm>
          <a:prstGeom prst="rect">
            <a:avLst/>
          </a:prstGeom>
        </p:spPr>
      </p:pic>
      <p:pic>
        <p:nvPicPr>
          <p:cNvPr id="8" name="Picture 7">
            <a:extLst>
              <a:ext uri="{FF2B5EF4-FFF2-40B4-BE49-F238E27FC236}">
                <a16:creationId xmlns:a16="http://schemas.microsoft.com/office/drawing/2014/main" id="{E279061A-75AE-4188-80CA-CB4887B2A5F6}"/>
              </a:ext>
            </a:extLst>
          </p:cNvPr>
          <p:cNvPicPr>
            <a:picLocks noChangeAspect="1"/>
          </p:cNvPicPr>
          <p:nvPr/>
        </p:nvPicPr>
        <p:blipFill>
          <a:blip r:embed="rId2"/>
          <a:stretch>
            <a:fillRect/>
          </a:stretch>
        </p:blipFill>
        <p:spPr>
          <a:xfrm>
            <a:off x="25842" y="0"/>
            <a:ext cx="1598564" cy="1065709"/>
          </a:xfrm>
          <a:prstGeom prst="rect">
            <a:avLst/>
          </a:prstGeom>
        </p:spPr>
      </p:pic>
    </p:spTree>
    <p:extLst>
      <p:ext uri="{BB962C8B-B14F-4D97-AF65-F5344CB8AC3E}">
        <p14:creationId xmlns:p14="http://schemas.microsoft.com/office/powerpoint/2010/main" val="1962544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03383" y="551628"/>
            <a:ext cx="11043139" cy="1477328"/>
          </a:xfrm>
          <a:prstGeom prst="rect">
            <a:avLst/>
          </a:prstGeom>
        </p:spPr>
        <p:txBody>
          <a:bodyPr wrap="square">
            <a:spAutoFit/>
          </a:bodyPr>
          <a:lstStyle/>
          <a:p>
            <a:r>
              <a:rPr lang="en-GB" dirty="0"/>
              <a:t>Under </a:t>
            </a:r>
            <a:r>
              <a:rPr lang="en-GB" b="1" dirty="0"/>
              <a:t>Section 7 of the Education Act 1996</a:t>
            </a:r>
            <a:r>
              <a:rPr lang="en-GB" dirty="0"/>
              <a:t> (in England and Wales), parents of children aged 5 to 16 are legally responsible for ensuring their child receives an efficient, full-time education suitable to their age, ability, and aptitude.</a:t>
            </a:r>
          </a:p>
          <a:p>
            <a:endParaRPr lang="en-GB" dirty="0"/>
          </a:p>
          <a:p>
            <a:r>
              <a:rPr lang="en-GB" dirty="0"/>
              <a:t>We track attendance carefully in line with the Department For Education. </a:t>
            </a:r>
          </a:p>
        </p:txBody>
      </p:sp>
    </p:spTree>
    <p:extLst>
      <p:ext uri="{BB962C8B-B14F-4D97-AF65-F5344CB8AC3E}">
        <p14:creationId xmlns:p14="http://schemas.microsoft.com/office/powerpoint/2010/main" val="2208684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83576" y="518746"/>
          <a:ext cx="10870224" cy="5646628"/>
        </p:xfrm>
        <a:graphic>
          <a:graphicData uri="http://schemas.openxmlformats.org/drawingml/2006/table">
            <a:tbl>
              <a:tblPr/>
              <a:tblGrid>
                <a:gridCol w="3623408">
                  <a:extLst>
                    <a:ext uri="{9D8B030D-6E8A-4147-A177-3AD203B41FA5}">
                      <a16:colId xmlns:a16="http://schemas.microsoft.com/office/drawing/2014/main" val="402239327"/>
                    </a:ext>
                  </a:extLst>
                </a:gridCol>
                <a:gridCol w="3623408">
                  <a:extLst>
                    <a:ext uri="{9D8B030D-6E8A-4147-A177-3AD203B41FA5}">
                      <a16:colId xmlns:a16="http://schemas.microsoft.com/office/drawing/2014/main" val="2196359582"/>
                    </a:ext>
                  </a:extLst>
                </a:gridCol>
                <a:gridCol w="3623408">
                  <a:extLst>
                    <a:ext uri="{9D8B030D-6E8A-4147-A177-3AD203B41FA5}">
                      <a16:colId xmlns:a16="http://schemas.microsoft.com/office/drawing/2014/main" val="1965357549"/>
                    </a:ext>
                  </a:extLst>
                </a:gridCol>
              </a:tblGrid>
              <a:tr h="591985">
                <a:tc>
                  <a:txBody>
                    <a:bodyPr/>
                    <a:lstStyle/>
                    <a:p>
                      <a:r>
                        <a:rPr lang="en-GB" b="1">
                          <a:effectLst/>
                          <a:latin typeface="Google Sans Text"/>
                        </a:rPr>
                        <a:t>Metric</a:t>
                      </a:r>
                      <a:endParaRPr lang="en-GB">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b="1">
                          <a:effectLst/>
                          <a:latin typeface="Google Sans Text"/>
                        </a:rPr>
                        <a:t>What It Means</a:t>
                      </a:r>
                      <a:endParaRPr lang="en-GB">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b="1">
                          <a:effectLst/>
                          <a:latin typeface="Google Sans Text"/>
                        </a:rPr>
                        <a:t>Action Required</a:t>
                      </a:r>
                      <a:endParaRPr lang="en-GB">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1151199958"/>
                  </a:ext>
                </a:extLst>
              </a:tr>
              <a:tr h="1411657">
                <a:tc>
                  <a:txBody>
                    <a:bodyPr/>
                    <a:lstStyle/>
                    <a:p>
                      <a:r>
                        <a:rPr lang="en-GB" b="1" dirty="0">
                          <a:effectLst/>
                          <a:latin typeface="Google Sans Text"/>
                        </a:rPr>
                        <a:t>95% – 100% Attendance</a:t>
                      </a:r>
                      <a:endParaRPr lang="en-GB" dirty="0">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b="1" dirty="0">
                          <a:effectLst/>
                          <a:latin typeface="Google Sans Text"/>
                        </a:rPr>
                        <a:t>On Track:</a:t>
                      </a:r>
                      <a:r>
                        <a:rPr lang="en-GB" dirty="0">
                          <a:effectLst/>
                          <a:latin typeface="Google Sans Text"/>
                        </a:rPr>
                        <a:t> Maximum opportunity for academic and social success.</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a:effectLst/>
                          <a:latin typeface="Google Sans Text"/>
                        </a:rPr>
                        <a:t>Keep up the regular routine!</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3728798634"/>
                  </a:ext>
                </a:extLst>
              </a:tr>
              <a:tr h="2231329">
                <a:tc>
                  <a:txBody>
                    <a:bodyPr/>
                    <a:lstStyle/>
                    <a:p>
                      <a:r>
                        <a:rPr lang="en-GB" b="1">
                          <a:effectLst/>
                          <a:latin typeface="Google Sans Text"/>
                        </a:rPr>
                        <a:t>90% – 94% Attendance</a:t>
                      </a:r>
                      <a:endParaRPr lang="en-GB">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b="1" dirty="0">
                          <a:effectLst/>
                          <a:latin typeface="Google Sans Text"/>
                        </a:rPr>
                        <a:t>At Risk:</a:t>
                      </a:r>
                      <a:r>
                        <a:rPr lang="en-GB" dirty="0">
                          <a:effectLst/>
                          <a:latin typeface="Google Sans Text"/>
                        </a:rPr>
                        <a:t> Equivalent to missing ~20 days (4 weeks) of school a year. This will leave gaps in</a:t>
                      </a:r>
                      <a:r>
                        <a:rPr lang="en-GB" baseline="0" dirty="0">
                          <a:effectLst/>
                          <a:latin typeface="Google Sans Text"/>
                        </a:rPr>
                        <a:t> your child’s education that we will struggle to fill. </a:t>
                      </a:r>
                      <a:endParaRPr lang="en-GB" dirty="0">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dirty="0">
                          <a:effectLst/>
                          <a:latin typeface="Google Sans Text"/>
                        </a:rPr>
                        <a:t>Review morning habits; schedule appointments outside school hours. Arrive before the</a:t>
                      </a:r>
                      <a:r>
                        <a:rPr lang="en-GB" baseline="0" dirty="0">
                          <a:effectLst/>
                          <a:latin typeface="Google Sans Text"/>
                        </a:rPr>
                        <a:t> gates open so your child feels calm. </a:t>
                      </a:r>
                      <a:endParaRPr lang="en-GB" dirty="0">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566894303"/>
                  </a:ext>
                </a:extLst>
              </a:tr>
              <a:tr h="1411657">
                <a:tc>
                  <a:txBody>
                    <a:bodyPr/>
                    <a:lstStyle/>
                    <a:p>
                      <a:r>
                        <a:rPr lang="en-GB" b="1">
                          <a:effectLst/>
                          <a:latin typeface="Google Sans Text"/>
                        </a:rPr>
                        <a:t>Below 90%</a:t>
                      </a:r>
                      <a:endParaRPr lang="en-GB">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b="1" dirty="0">
                          <a:effectLst/>
                          <a:latin typeface="Google Sans Text"/>
                        </a:rPr>
                        <a:t>Persistent Absence:</a:t>
                      </a:r>
                      <a:r>
                        <a:rPr lang="en-GB" dirty="0">
                          <a:effectLst/>
                          <a:latin typeface="Google Sans Text"/>
                        </a:rPr>
                        <a:t> Severe impact on progress and exam outcomes.</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dirty="0">
                          <a:effectLst/>
                          <a:latin typeface="Google Sans Text"/>
                        </a:rPr>
                        <a:t>School intervention and support meeting</a:t>
                      </a:r>
                      <a:r>
                        <a:rPr lang="en-GB" baseline="0" dirty="0">
                          <a:effectLst/>
                          <a:latin typeface="Google Sans Text"/>
                        </a:rPr>
                        <a:t> will be required so that we can agree ways forward. </a:t>
                      </a:r>
                      <a:endParaRPr lang="en-GB" dirty="0">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846076767"/>
                  </a:ext>
                </a:extLst>
              </a:tr>
            </a:tbl>
          </a:graphicData>
        </a:graphic>
      </p:graphicFrame>
    </p:spTree>
    <p:extLst>
      <p:ext uri="{BB962C8B-B14F-4D97-AF65-F5344CB8AC3E}">
        <p14:creationId xmlns:p14="http://schemas.microsoft.com/office/powerpoint/2010/main" val="728837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15461" y="317828"/>
            <a:ext cx="11007969" cy="5369996"/>
          </a:xfrm>
          <a:prstGeom prst="rect">
            <a:avLst/>
          </a:prstGeom>
        </p:spPr>
        <p:txBody>
          <a:bodyPr wrap="square">
            <a:spAutoFit/>
          </a:bodyPr>
          <a:lstStyle/>
          <a:p>
            <a:pPr>
              <a:lnSpc>
                <a:spcPct val="107000"/>
              </a:lnSpc>
              <a:spcAft>
                <a:spcPts val="800"/>
              </a:spcAft>
            </a:pPr>
            <a:r>
              <a:rPr lang="en-GB" sz="2000" b="1" dirty="0">
                <a:effectLst/>
                <a:latin typeface="Times New Roman" panose="02020603050405020304" pitchFamily="18" charset="0"/>
                <a:ea typeface="Times New Roman" panose="02020603050405020304" pitchFamily="18" charset="0"/>
                <a:cs typeface="Times New Roman" panose="02020603050405020304" pitchFamily="18" charset="0"/>
              </a:rPr>
              <a:t>Quick Attendance Impact Guide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b="1" dirty="0">
                <a:latin typeface="Times New Roman" panose="02020603050405020304" pitchFamily="18" charset="0"/>
                <a:ea typeface="Times New Roman" panose="02020603050405020304" pitchFamily="18" charset="0"/>
                <a:cs typeface="Times New Roman" panose="02020603050405020304" pitchFamily="18" charset="0"/>
              </a:rPr>
              <a:t>90% Attendance:</a:t>
            </a:r>
            <a:r>
              <a:rPr lang="en-GB" dirty="0">
                <a:latin typeface="Times New Roman" panose="02020603050405020304" pitchFamily="18" charset="0"/>
                <a:ea typeface="Times New Roman" panose="02020603050405020304" pitchFamily="18" charset="0"/>
                <a:cs typeface="Times New Roman" panose="02020603050405020304" pitchFamily="18" charset="0"/>
              </a:rPr>
              <a:t> Equals missing </a:t>
            </a:r>
            <a:r>
              <a:rPr lang="en-GB" b="1" dirty="0">
                <a:latin typeface="Times New Roman" panose="02020603050405020304" pitchFamily="18" charset="0"/>
                <a:ea typeface="Times New Roman" panose="02020603050405020304" pitchFamily="18" charset="0"/>
                <a:cs typeface="Times New Roman" panose="02020603050405020304" pitchFamily="18" charset="0"/>
              </a:rPr>
              <a:t>1/2 day per week</a:t>
            </a:r>
            <a:r>
              <a:rPr lang="en-GB" dirty="0">
                <a:latin typeface="Times New Roman" panose="02020603050405020304" pitchFamily="18" charset="0"/>
                <a:ea typeface="Times New Roman" panose="02020603050405020304" pitchFamily="18" charset="0"/>
                <a:cs typeface="Times New Roman" panose="02020603050405020304" pitchFamily="18" charset="0"/>
              </a:rPr>
              <a:t> or </a:t>
            </a:r>
            <a:r>
              <a:rPr lang="en-GB" b="1" dirty="0">
                <a:latin typeface="Times New Roman" panose="02020603050405020304" pitchFamily="18" charset="0"/>
                <a:ea typeface="Times New Roman" panose="02020603050405020304" pitchFamily="18" charset="0"/>
                <a:cs typeface="Times New Roman" panose="02020603050405020304" pitchFamily="18" charset="0"/>
              </a:rPr>
              <a:t>4 full weeks</a:t>
            </a:r>
            <a:r>
              <a:rPr lang="en-GB" dirty="0">
                <a:latin typeface="Times New Roman" panose="02020603050405020304" pitchFamily="18" charset="0"/>
                <a:ea typeface="Times New Roman" panose="02020603050405020304" pitchFamily="18" charset="0"/>
                <a:cs typeface="Times New Roman" panose="02020603050405020304" pitchFamily="18" charset="0"/>
              </a:rPr>
              <a:t> of school a year. Over a school career, this adds up to over </a:t>
            </a:r>
            <a:r>
              <a:rPr lang="en-GB" b="1" dirty="0">
                <a:latin typeface="Times New Roman" panose="02020603050405020304" pitchFamily="18" charset="0"/>
                <a:ea typeface="Times New Roman" panose="02020603050405020304" pitchFamily="18" charset="0"/>
                <a:cs typeface="Times New Roman" panose="02020603050405020304" pitchFamily="18" charset="0"/>
              </a:rPr>
              <a:t>a full school year of missed learning</a:t>
            </a:r>
            <a:r>
              <a:rPr lang="en-GB" dirty="0">
                <a:latin typeface="Times New Roman" panose="02020603050405020304" pitchFamily="18" charset="0"/>
                <a:ea typeface="Times New Roman" panose="02020603050405020304" pitchFamily="18" charset="0"/>
                <a:cs typeface="Times New Roman" panose="02020603050405020304" pitchFamily="18" charset="0"/>
              </a:rPr>
              <a:t>. Your child will not be the strongest they can be.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b="1" dirty="0">
                <a:latin typeface="Times New Roman" panose="02020603050405020304" pitchFamily="18" charset="0"/>
                <a:ea typeface="Times New Roman" panose="02020603050405020304" pitchFamily="18" charset="0"/>
                <a:cs typeface="Times New Roman" panose="02020603050405020304" pitchFamily="18" charset="0"/>
              </a:rPr>
              <a:t>80% Attendance:</a:t>
            </a:r>
            <a:r>
              <a:rPr lang="en-GB" dirty="0">
                <a:latin typeface="Times New Roman" panose="02020603050405020304" pitchFamily="18" charset="0"/>
                <a:ea typeface="Times New Roman" panose="02020603050405020304" pitchFamily="18" charset="0"/>
                <a:cs typeface="Times New Roman" panose="02020603050405020304" pitchFamily="18" charset="0"/>
              </a:rPr>
              <a:t> Equals missing </a:t>
            </a:r>
            <a:r>
              <a:rPr lang="en-GB" b="1" dirty="0">
                <a:latin typeface="Times New Roman" panose="02020603050405020304" pitchFamily="18" charset="0"/>
                <a:ea typeface="Times New Roman" panose="02020603050405020304" pitchFamily="18" charset="0"/>
                <a:cs typeface="Times New Roman" panose="02020603050405020304" pitchFamily="18" charset="0"/>
              </a:rPr>
              <a:t>1 full day per week</a:t>
            </a:r>
            <a:r>
              <a:rPr lang="en-GB" dirty="0">
                <a:latin typeface="Times New Roman" panose="02020603050405020304" pitchFamily="18" charset="0"/>
                <a:ea typeface="Times New Roman" panose="02020603050405020304" pitchFamily="18" charset="0"/>
                <a:cs typeface="Times New Roman" panose="02020603050405020304" pitchFamily="18" charset="0"/>
              </a:rPr>
              <a:t> or </a:t>
            </a:r>
            <a:r>
              <a:rPr lang="en-GB" b="1" dirty="0">
                <a:latin typeface="Times New Roman" panose="02020603050405020304" pitchFamily="18" charset="0"/>
                <a:ea typeface="Times New Roman" panose="02020603050405020304" pitchFamily="18" charset="0"/>
                <a:cs typeface="Times New Roman" panose="02020603050405020304" pitchFamily="18" charset="0"/>
              </a:rPr>
              <a:t>more than half a term</a:t>
            </a:r>
            <a:r>
              <a:rPr lang="en-GB" dirty="0">
                <a:latin typeface="Times New Roman" panose="02020603050405020304" pitchFamily="18" charset="0"/>
                <a:ea typeface="Times New Roman" panose="02020603050405020304" pitchFamily="18" charset="0"/>
                <a:cs typeface="Times New Roman" panose="02020603050405020304" pitchFamily="18" charset="0"/>
              </a:rPr>
              <a:t> each year.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b="1"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r>
              <a:rPr lang="en-GB" b="1" dirty="0">
                <a:latin typeface="Times New Roman" panose="02020603050405020304" pitchFamily="18" charset="0"/>
                <a:ea typeface="Times New Roman" panose="02020603050405020304" pitchFamily="18" charset="0"/>
                <a:cs typeface="Times New Roman" panose="02020603050405020304" pitchFamily="18" charset="0"/>
              </a:rPr>
              <a:t>Every Day Counts!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latin typeface="Times New Roman" panose="02020603050405020304" pitchFamily="18" charset="0"/>
                <a:ea typeface="Times New Roman" panose="02020603050405020304" pitchFamily="18" charset="0"/>
                <a:cs typeface="Times New Roman" panose="02020603050405020304" pitchFamily="18" charset="0"/>
              </a:rPr>
              <a:t>Good attendance is directly linked to higher achievement, strong friendships, and confidence in the classroom.</a:t>
            </a:r>
          </a:p>
          <a:p>
            <a:pPr>
              <a:lnSpc>
                <a:spcPct val="107000"/>
              </a:lnSpc>
              <a:spcAft>
                <a:spcPts val="80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b="1" dirty="0">
                <a:latin typeface="Times New Roman" panose="02020603050405020304" pitchFamily="18" charset="0"/>
                <a:ea typeface="Times New Roman" panose="02020603050405020304" pitchFamily="18" charset="0"/>
                <a:cs typeface="Times New Roman" panose="02020603050405020304" pitchFamily="18" charset="0"/>
              </a:rPr>
              <a:t>How parents can help:</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dirty="0">
                <a:latin typeface="Times New Roman" panose="02020603050405020304" pitchFamily="18" charset="0"/>
                <a:ea typeface="Times New Roman" panose="02020603050405020304" pitchFamily="18" charset="0"/>
                <a:cs typeface="Times New Roman" panose="02020603050405020304" pitchFamily="18" charset="0"/>
              </a:rPr>
              <a:t>Set consistent morning and bedtime routines.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dirty="0">
                <a:latin typeface="Times New Roman" panose="02020603050405020304" pitchFamily="18" charset="0"/>
                <a:ea typeface="Times New Roman" panose="02020603050405020304" pitchFamily="18" charset="0"/>
                <a:cs typeface="Times New Roman" panose="02020603050405020304" pitchFamily="18" charset="0"/>
              </a:rPr>
              <a:t>Schedule medical/dental appointments outside school hours whenever possible.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dirty="0">
                <a:latin typeface="Times New Roman" panose="02020603050405020304" pitchFamily="18" charset="0"/>
                <a:ea typeface="Times New Roman" panose="02020603050405020304" pitchFamily="18" charset="0"/>
                <a:cs typeface="Times New Roman" panose="02020603050405020304" pitchFamily="18" charset="0"/>
              </a:rPr>
              <a:t>Avoid booking family holidays during term time. If parents exceed five days for holidays or illness WSCC can and will fine you.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dirty="0">
                <a:latin typeface="Times New Roman" panose="02020603050405020304" pitchFamily="18" charset="0"/>
                <a:ea typeface="Times New Roman" panose="02020603050405020304" pitchFamily="18" charset="0"/>
                <a:cs typeface="Times New Roman" panose="02020603050405020304" pitchFamily="18" charset="0"/>
              </a:rPr>
              <a:t>Contact us immediately if your child is reluctant to attend so we can support them and get things in place early.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084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205" y="182880"/>
            <a:ext cx="10515600" cy="1325563"/>
          </a:xfrm>
        </p:spPr>
        <p:txBody>
          <a:bodyPr/>
          <a:lstStyle/>
          <a:p>
            <a:r>
              <a:rPr lang="en-GB" b="1" dirty="0">
                <a:effectLst>
                  <a:outerShdw blurRad="38100" dist="38100" dir="2700000" algn="tl">
                    <a:srgbClr val="000000">
                      <a:alpha val="43137"/>
                    </a:srgbClr>
                  </a:outerShdw>
                </a:effectLst>
                <a:latin typeface="XCCW Joined 1a" panose="03050602040000000000" pitchFamily="66" charset="0"/>
              </a:rPr>
              <a:t>Our Topics</a:t>
            </a:r>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4059465516"/>
              </p:ext>
            </p:extLst>
          </p:nvPr>
        </p:nvGraphicFramePr>
        <p:xfrm>
          <a:off x="1926771" y="1999826"/>
          <a:ext cx="7994468" cy="4450080"/>
        </p:xfrm>
        <a:graphic>
          <a:graphicData uri="http://schemas.openxmlformats.org/drawingml/2006/table">
            <a:tbl>
              <a:tblPr firstRow="1" bandRow="1">
                <a:tableStyleId>{5940675A-B579-460E-94D1-54222C63F5DA}</a:tableStyleId>
              </a:tblPr>
              <a:tblGrid>
                <a:gridCol w="2739054">
                  <a:extLst>
                    <a:ext uri="{9D8B030D-6E8A-4147-A177-3AD203B41FA5}">
                      <a16:colId xmlns:a16="http://schemas.microsoft.com/office/drawing/2014/main" val="3095194882"/>
                    </a:ext>
                  </a:extLst>
                </a:gridCol>
                <a:gridCol w="5255414">
                  <a:extLst>
                    <a:ext uri="{9D8B030D-6E8A-4147-A177-3AD203B41FA5}">
                      <a16:colId xmlns:a16="http://schemas.microsoft.com/office/drawing/2014/main" val="3209422478"/>
                    </a:ext>
                  </a:extLst>
                </a:gridCol>
              </a:tblGrid>
              <a:tr h="370840">
                <a:tc>
                  <a:txBody>
                    <a:bodyPr/>
                    <a:lstStyle/>
                    <a:p>
                      <a:r>
                        <a:rPr lang="en-GB" sz="3200" kern="1200" dirty="0">
                          <a:solidFill>
                            <a:schemeClr val="tx1"/>
                          </a:solidFill>
                          <a:latin typeface="XCCW Joined 1a" panose="03050602040000000000" pitchFamily="66" charset="0"/>
                          <a:ea typeface="+mn-ea"/>
                          <a:cs typeface="+mn-cs"/>
                        </a:rPr>
                        <a:t>Autumn 1</a:t>
                      </a:r>
                    </a:p>
                  </a:txBody>
                  <a:tcPr>
                    <a:solidFill>
                      <a:schemeClr val="accent6">
                        <a:lumMod val="20000"/>
                        <a:lumOff val="80000"/>
                      </a:schemeClr>
                    </a:solidFill>
                  </a:tcPr>
                </a:tc>
                <a:tc>
                  <a:txBody>
                    <a:bodyPr/>
                    <a:lstStyle/>
                    <a:p>
                      <a:r>
                        <a:rPr lang="en-GB" sz="3200" dirty="0">
                          <a:latin typeface="XCCW Joined 1a" panose="03050602040000000000" pitchFamily="66" charset="0"/>
                        </a:rPr>
                        <a:t>Rumble in the jungle</a:t>
                      </a:r>
                    </a:p>
                  </a:txBody>
                  <a:tcPr>
                    <a:solidFill>
                      <a:schemeClr val="accent6">
                        <a:lumMod val="20000"/>
                        <a:lumOff val="80000"/>
                      </a:schemeClr>
                    </a:solidFill>
                  </a:tcPr>
                </a:tc>
                <a:extLst>
                  <a:ext uri="{0D108BD9-81ED-4DB2-BD59-A6C34878D82A}">
                    <a16:rowId xmlns:a16="http://schemas.microsoft.com/office/drawing/2014/main" val="765062792"/>
                  </a:ext>
                </a:extLst>
              </a:tr>
              <a:tr h="370840">
                <a:tc>
                  <a:txBody>
                    <a:bodyPr/>
                    <a:lstStyle/>
                    <a:p>
                      <a:r>
                        <a:rPr lang="en-GB" sz="3200" kern="1200" dirty="0">
                          <a:solidFill>
                            <a:schemeClr val="tx1"/>
                          </a:solidFill>
                          <a:latin typeface="XCCW Joined 1a" panose="03050602040000000000" pitchFamily="66" charset="0"/>
                          <a:ea typeface="+mn-ea"/>
                          <a:cs typeface="+mn-cs"/>
                        </a:rPr>
                        <a:t>Autumn 2</a:t>
                      </a:r>
                    </a:p>
                  </a:txBody>
                  <a:tcPr>
                    <a:solidFill>
                      <a:schemeClr val="accent5">
                        <a:lumMod val="20000"/>
                        <a:lumOff val="80000"/>
                      </a:schemeClr>
                    </a:solidFill>
                  </a:tcPr>
                </a:tc>
                <a:tc>
                  <a:txBody>
                    <a:bodyPr/>
                    <a:lstStyle/>
                    <a:p>
                      <a:r>
                        <a:rPr lang="en-GB" sz="3200" dirty="0">
                          <a:latin typeface="XCCW Joined 1a" panose="03050602040000000000" pitchFamily="66" charset="0"/>
                        </a:rPr>
                        <a:t>Road trip USA</a:t>
                      </a:r>
                    </a:p>
                  </a:txBody>
                  <a:tcPr>
                    <a:solidFill>
                      <a:schemeClr val="accent5">
                        <a:lumMod val="20000"/>
                        <a:lumOff val="80000"/>
                      </a:schemeClr>
                    </a:solidFill>
                  </a:tcPr>
                </a:tc>
                <a:extLst>
                  <a:ext uri="{0D108BD9-81ED-4DB2-BD59-A6C34878D82A}">
                    <a16:rowId xmlns:a16="http://schemas.microsoft.com/office/drawing/2014/main" val="2032655042"/>
                  </a:ext>
                </a:extLst>
              </a:tr>
              <a:tr h="370840">
                <a:tc>
                  <a:txBody>
                    <a:bodyPr/>
                    <a:lstStyle/>
                    <a:p>
                      <a:r>
                        <a:rPr lang="en-GB" sz="3200" kern="1200" dirty="0">
                          <a:solidFill>
                            <a:schemeClr val="tx1"/>
                          </a:solidFill>
                          <a:latin typeface="XCCW Joined 1a" panose="03050602040000000000" pitchFamily="66" charset="0"/>
                          <a:ea typeface="+mn-ea"/>
                          <a:cs typeface="+mn-cs"/>
                        </a:rPr>
                        <a:t>Spring 1</a:t>
                      </a:r>
                    </a:p>
                  </a:txBody>
                  <a:tcPr>
                    <a:solidFill>
                      <a:schemeClr val="accent4">
                        <a:lumMod val="20000"/>
                        <a:lumOff val="80000"/>
                      </a:schemeClr>
                    </a:solidFill>
                  </a:tcPr>
                </a:tc>
                <a:tc>
                  <a:txBody>
                    <a:bodyPr/>
                    <a:lstStyle/>
                    <a:p>
                      <a:r>
                        <a:rPr lang="en-GB" sz="3200" dirty="0">
                          <a:latin typeface="XCCW Joined 1a" panose="03050602040000000000" pitchFamily="66" charset="0"/>
                        </a:rPr>
                        <a:t>Temples, Tombs and Treasures</a:t>
                      </a:r>
                    </a:p>
                  </a:txBody>
                  <a:tcPr>
                    <a:solidFill>
                      <a:schemeClr val="accent4">
                        <a:lumMod val="20000"/>
                        <a:lumOff val="80000"/>
                      </a:schemeClr>
                    </a:solidFill>
                  </a:tcPr>
                </a:tc>
                <a:extLst>
                  <a:ext uri="{0D108BD9-81ED-4DB2-BD59-A6C34878D82A}">
                    <a16:rowId xmlns:a16="http://schemas.microsoft.com/office/drawing/2014/main" val="1184771709"/>
                  </a:ext>
                </a:extLst>
              </a:tr>
              <a:tr h="370840">
                <a:tc>
                  <a:txBody>
                    <a:bodyPr/>
                    <a:lstStyle/>
                    <a:p>
                      <a:r>
                        <a:rPr lang="en-GB" sz="3200" kern="1200" dirty="0">
                          <a:solidFill>
                            <a:schemeClr val="tx1"/>
                          </a:solidFill>
                          <a:latin typeface="XCCW Joined 1a" panose="03050602040000000000" pitchFamily="66" charset="0"/>
                          <a:ea typeface="+mn-ea"/>
                          <a:cs typeface="+mn-cs"/>
                        </a:rPr>
                        <a:t>Spring 2</a:t>
                      </a:r>
                    </a:p>
                  </a:txBody>
                  <a:tcPr>
                    <a:solidFill>
                      <a:schemeClr val="accent2">
                        <a:lumMod val="20000"/>
                        <a:lumOff val="80000"/>
                      </a:schemeClr>
                    </a:solidFill>
                  </a:tcPr>
                </a:tc>
                <a:tc>
                  <a:txBody>
                    <a:bodyPr/>
                    <a:lstStyle/>
                    <a:p>
                      <a:r>
                        <a:rPr lang="en-GB" sz="3200" dirty="0">
                          <a:latin typeface="XCCW Joined 1a" panose="03050602040000000000" pitchFamily="66" charset="0"/>
                        </a:rPr>
                        <a:t>Misty Mountains and Winding Rivers</a:t>
                      </a:r>
                    </a:p>
                  </a:txBody>
                  <a:tcPr>
                    <a:solidFill>
                      <a:schemeClr val="accent2">
                        <a:lumMod val="20000"/>
                        <a:lumOff val="80000"/>
                      </a:schemeClr>
                    </a:solidFill>
                  </a:tcPr>
                </a:tc>
                <a:extLst>
                  <a:ext uri="{0D108BD9-81ED-4DB2-BD59-A6C34878D82A}">
                    <a16:rowId xmlns:a16="http://schemas.microsoft.com/office/drawing/2014/main" val="3663912956"/>
                  </a:ext>
                </a:extLst>
              </a:tr>
              <a:tr h="370840">
                <a:tc>
                  <a:txBody>
                    <a:bodyPr/>
                    <a:lstStyle/>
                    <a:p>
                      <a:r>
                        <a:rPr lang="en-GB" sz="3200" kern="1200" dirty="0">
                          <a:solidFill>
                            <a:schemeClr val="tx1"/>
                          </a:solidFill>
                          <a:latin typeface="XCCW Joined 1a" panose="03050602040000000000" pitchFamily="66" charset="0"/>
                          <a:ea typeface="+mn-ea"/>
                          <a:cs typeface="+mn-cs"/>
                        </a:rPr>
                        <a:t>Summer 1</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200" dirty="0">
                          <a:latin typeface="XCCW Joined 1a" panose="03050602040000000000" pitchFamily="66" charset="0"/>
                        </a:rPr>
                        <a:t>Vikings</a:t>
                      </a:r>
                    </a:p>
                  </a:txBody>
                  <a:tcPr>
                    <a:solidFill>
                      <a:schemeClr val="accent1">
                        <a:lumMod val="20000"/>
                        <a:lumOff val="80000"/>
                      </a:schemeClr>
                    </a:solidFill>
                  </a:tcPr>
                </a:tc>
                <a:extLst>
                  <a:ext uri="{0D108BD9-81ED-4DB2-BD59-A6C34878D82A}">
                    <a16:rowId xmlns:a16="http://schemas.microsoft.com/office/drawing/2014/main" val="3517280770"/>
                  </a:ext>
                </a:extLst>
              </a:tr>
              <a:tr h="370840">
                <a:tc>
                  <a:txBody>
                    <a:bodyPr/>
                    <a:lstStyle/>
                    <a:p>
                      <a:r>
                        <a:rPr lang="en-GB" sz="3200" kern="1200" dirty="0">
                          <a:solidFill>
                            <a:schemeClr val="tx1"/>
                          </a:solidFill>
                          <a:latin typeface="XCCW Joined 1a" panose="03050602040000000000" pitchFamily="66" charset="0"/>
                          <a:ea typeface="+mn-ea"/>
                          <a:cs typeface="+mn-cs"/>
                        </a:rPr>
                        <a:t>Summer 2</a:t>
                      </a: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3200" dirty="0">
                          <a:latin typeface="XCCW Joined 1a" panose="03050602040000000000" pitchFamily="66" charset="0"/>
                        </a:rPr>
                        <a:t>Rumbles</a:t>
                      </a:r>
                    </a:p>
                  </a:txBody>
                  <a:tcPr>
                    <a:solidFill>
                      <a:schemeClr val="accent6">
                        <a:lumMod val="20000"/>
                        <a:lumOff val="80000"/>
                      </a:schemeClr>
                    </a:solidFill>
                  </a:tcPr>
                </a:tc>
                <a:extLst>
                  <a:ext uri="{0D108BD9-81ED-4DB2-BD59-A6C34878D82A}">
                    <a16:rowId xmlns:a16="http://schemas.microsoft.com/office/drawing/2014/main" val="3018681051"/>
                  </a:ext>
                </a:extLst>
              </a:tr>
            </a:tbl>
          </a:graphicData>
        </a:graphic>
      </p:graphicFrame>
    </p:spTree>
    <p:extLst>
      <p:ext uri="{BB962C8B-B14F-4D97-AF65-F5344CB8AC3E}">
        <p14:creationId xmlns:p14="http://schemas.microsoft.com/office/powerpoint/2010/main" val="3026274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9012" y="77291"/>
            <a:ext cx="10515600" cy="1325563"/>
          </a:xfrm>
        </p:spPr>
        <p:txBody>
          <a:bodyPr>
            <a:normAutofit/>
          </a:bodyPr>
          <a:lstStyle/>
          <a:p>
            <a:pPr algn="ctr"/>
            <a:r>
              <a:rPr lang="en-GB" sz="3200" b="1" dirty="0">
                <a:effectLst>
                  <a:outerShdw blurRad="38100" dist="38100" dir="2700000" algn="tl">
                    <a:srgbClr val="000000">
                      <a:alpha val="43137"/>
                    </a:srgbClr>
                  </a:outerShdw>
                </a:effectLst>
                <a:latin typeface="XCCW Joined 1a" panose="03050602040000000000" pitchFamily="66" charset="0"/>
                <a:ea typeface="+mn-ea"/>
                <a:cs typeface="+mn-cs"/>
              </a:rPr>
              <a:t>Typical Sierra Leone Class Timetable</a:t>
            </a:r>
          </a:p>
        </p:txBody>
      </p:sp>
      <p:cxnSp>
        <p:nvCxnSpPr>
          <p:cNvPr id="7" name="Straight Connector 6"/>
          <p:cNvCxnSpPr/>
          <p:nvPr/>
        </p:nvCxnSpPr>
        <p:spPr>
          <a:xfrm>
            <a:off x="2011680" y="1301046"/>
            <a:ext cx="83732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74724E4-A45C-4550-9BE3-0E522087F154}"/>
              </a:ext>
            </a:extLst>
          </p:cNvPr>
          <p:cNvSpPr txBox="1"/>
          <p:nvPr/>
        </p:nvSpPr>
        <p:spPr>
          <a:xfrm>
            <a:off x="537328" y="1847654"/>
            <a:ext cx="11170763" cy="2862322"/>
          </a:xfrm>
          <a:prstGeom prst="rect">
            <a:avLst/>
          </a:prstGeom>
          <a:noFill/>
        </p:spPr>
        <p:txBody>
          <a:bodyPr wrap="square" rtlCol="0">
            <a:spAutoFit/>
          </a:bodyPr>
          <a:lstStyle/>
          <a:p>
            <a:r>
              <a:rPr lang="en-GB" dirty="0">
                <a:latin typeface="XCCW Joined 1a" panose="03050602040000000000" pitchFamily="66" charset="0"/>
              </a:rPr>
              <a:t>Spellings- Will be tested on a </a:t>
            </a:r>
            <a:r>
              <a:rPr lang="en-GB" dirty="0">
                <a:highlight>
                  <a:srgbClr val="FFFF00"/>
                </a:highlight>
                <a:latin typeface="XCCW Joined 1a" panose="03050602040000000000" pitchFamily="66" charset="0"/>
              </a:rPr>
              <a:t>Monday</a:t>
            </a:r>
          </a:p>
          <a:p>
            <a:endParaRPr lang="en-GB" dirty="0">
              <a:latin typeface="XCCW Joined 1a" panose="03050602040000000000" pitchFamily="66" charset="0"/>
            </a:endParaRPr>
          </a:p>
          <a:p>
            <a:r>
              <a:rPr lang="en-GB" dirty="0">
                <a:latin typeface="XCCW Joined 1a" panose="03050602040000000000" pitchFamily="66" charset="0"/>
              </a:rPr>
              <a:t>Times Tables- Will be tested on a </a:t>
            </a:r>
            <a:r>
              <a:rPr lang="en-GB" dirty="0">
                <a:highlight>
                  <a:srgbClr val="FFFF00"/>
                </a:highlight>
                <a:latin typeface="XCCW Joined 1a" panose="03050602040000000000" pitchFamily="66" charset="0"/>
              </a:rPr>
              <a:t>Thursday</a:t>
            </a:r>
          </a:p>
          <a:p>
            <a:endParaRPr lang="en-GB" dirty="0">
              <a:latin typeface="XCCW Joined 1a" panose="03050602040000000000" pitchFamily="66" charset="0"/>
            </a:endParaRPr>
          </a:p>
          <a:p>
            <a:r>
              <a:rPr lang="en-GB" dirty="0">
                <a:latin typeface="XCCW Joined 1a" panose="03050602040000000000" pitchFamily="66" charset="0"/>
              </a:rPr>
              <a:t>PE with Mrs Burbidge will be on a </a:t>
            </a:r>
            <a:r>
              <a:rPr lang="en-GB" dirty="0">
                <a:highlight>
                  <a:srgbClr val="FFFF00"/>
                </a:highlight>
                <a:latin typeface="XCCW Joined 1a" panose="03050602040000000000" pitchFamily="66" charset="0"/>
              </a:rPr>
              <a:t>Friday.</a:t>
            </a:r>
            <a:r>
              <a:rPr lang="en-GB" dirty="0">
                <a:latin typeface="XCCW Joined 1a" panose="03050602040000000000" pitchFamily="66" charset="0"/>
              </a:rPr>
              <a:t> Please come into school in your PE kit</a:t>
            </a:r>
          </a:p>
          <a:p>
            <a:endParaRPr lang="en-GB" dirty="0">
              <a:latin typeface="XCCW Joined 1a" panose="03050602040000000000" pitchFamily="66" charset="0"/>
            </a:endParaRPr>
          </a:p>
          <a:p>
            <a:r>
              <a:rPr lang="en-GB" dirty="0">
                <a:latin typeface="XCCW Joined 1a" panose="03050602040000000000" pitchFamily="66" charset="0"/>
              </a:rPr>
              <a:t>Swimming- </a:t>
            </a:r>
            <a:r>
              <a:rPr lang="en-GB" dirty="0">
                <a:highlight>
                  <a:srgbClr val="FFFF00"/>
                </a:highlight>
                <a:latin typeface="XCCW Joined 1a" panose="03050602040000000000" pitchFamily="66" charset="0"/>
              </a:rPr>
              <a:t>Thursday</a:t>
            </a:r>
          </a:p>
          <a:p>
            <a:endParaRPr lang="en-GB" dirty="0"/>
          </a:p>
          <a:p>
            <a:endParaRPr lang="en-GB" dirty="0"/>
          </a:p>
        </p:txBody>
      </p:sp>
    </p:spTree>
    <p:extLst>
      <p:ext uri="{BB962C8B-B14F-4D97-AF65-F5344CB8AC3E}">
        <p14:creationId xmlns:p14="http://schemas.microsoft.com/office/powerpoint/2010/main" val="3702274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37991-4FFB-4598-87A2-309CA088CCB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8EB12F9-C58B-43A0-BC88-E065FC162664}"/>
              </a:ext>
            </a:extLst>
          </p:cNvPr>
          <p:cNvSpPr>
            <a:spLocks noGrp="1"/>
          </p:cNvSpPr>
          <p:nvPr>
            <p:ph idx="1"/>
          </p:nvPr>
        </p:nvSpPr>
        <p:spPr/>
        <p:txBody>
          <a:bodyPr/>
          <a:lstStyle/>
          <a:p>
            <a:endParaRPr lang="en-GB"/>
          </a:p>
        </p:txBody>
      </p:sp>
      <p:pic>
        <p:nvPicPr>
          <p:cNvPr id="6" name="Picture 5">
            <a:extLst>
              <a:ext uri="{FF2B5EF4-FFF2-40B4-BE49-F238E27FC236}">
                <a16:creationId xmlns:a16="http://schemas.microsoft.com/office/drawing/2014/main" id="{F9D94F5A-75DB-4EE2-91F7-8CAB35F25F26}"/>
              </a:ext>
            </a:extLst>
          </p:cNvPr>
          <p:cNvPicPr>
            <a:picLocks noChangeAspect="1"/>
          </p:cNvPicPr>
          <p:nvPr/>
        </p:nvPicPr>
        <p:blipFill rotWithShape="1">
          <a:blip r:embed="rId2"/>
          <a:srcRect l="20473" t="24652" r="21296" b="14239"/>
          <a:stretch/>
        </p:blipFill>
        <p:spPr>
          <a:xfrm>
            <a:off x="951875" y="154831"/>
            <a:ext cx="9983882" cy="6548338"/>
          </a:xfrm>
          <a:prstGeom prst="rect">
            <a:avLst/>
          </a:prstGeom>
        </p:spPr>
      </p:pic>
    </p:spTree>
    <p:extLst>
      <p:ext uri="{BB962C8B-B14F-4D97-AF65-F5344CB8AC3E}">
        <p14:creationId xmlns:p14="http://schemas.microsoft.com/office/powerpoint/2010/main" val="2723543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22366" y="0"/>
            <a:ext cx="10515600" cy="1325563"/>
          </a:xfrm>
        </p:spPr>
        <p:txBody>
          <a:bodyPr/>
          <a:lstStyle/>
          <a:p>
            <a:pPr algn="ctr"/>
            <a:r>
              <a:rPr lang="en-GB" sz="4500" b="1" dirty="0">
                <a:solidFill>
                  <a:schemeClr val="tx2"/>
                </a:solidFill>
                <a:effectLst>
                  <a:outerShdw blurRad="38100" dist="38100" dir="2700000" algn="tl">
                    <a:srgbClr val="000000">
                      <a:alpha val="43137"/>
                    </a:srgbClr>
                  </a:outerShdw>
                </a:effectLst>
                <a:latin typeface="XCCW Joined 1a" panose="03050602040000000000" pitchFamily="66" charset="0"/>
                <a:ea typeface="+mn-ea"/>
                <a:cs typeface="+mn-cs"/>
              </a:rPr>
              <a:t>Routines</a:t>
            </a:r>
          </a:p>
        </p:txBody>
      </p:sp>
      <p:graphicFrame>
        <p:nvGraphicFramePr>
          <p:cNvPr id="2" name="Table 1"/>
          <p:cNvGraphicFramePr>
            <a:graphicFrameLocks noGrp="1"/>
          </p:cNvGraphicFramePr>
          <p:nvPr>
            <p:extLst>
              <p:ext uri="{D42A27DB-BD31-4B8C-83A1-F6EECF244321}">
                <p14:modId xmlns:p14="http://schemas.microsoft.com/office/powerpoint/2010/main" val="3679941843"/>
              </p:ext>
            </p:extLst>
          </p:nvPr>
        </p:nvGraphicFramePr>
        <p:xfrm>
          <a:off x="423949" y="909320"/>
          <a:ext cx="11312433" cy="5804464"/>
        </p:xfrm>
        <a:graphic>
          <a:graphicData uri="http://schemas.openxmlformats.org/drawingml/2006/table">
            <a:tbl>
              <a:tblPr firstRow="1" bandRow="1">
                <a:tableStyleId>{5940675A-B579-460E-94D1-54222C63F5DA}</a:tableStyleId>
              </a:tblPr>
              <a:tblGrid>
                <a:gridCol w="4161114">
                  <a:extLst>
                    <a:ext uri="{9D8B030D-6E8A-4147-A177-3AD203B41FA5}">
                      <a16:colId xmlns:a16="http://schemas.microsoft.com/office/drawing/2014/main" val="81210435"/>
                    </a:ext>
                  </a:extLst>
                </a:gridCol>
                <a:gridCol w="3380508">
                  <a:extLst>
                    <a:ext uri="{9D8B030D-6E8A-4147-A177-3AD203B41FA5}">
                      <a16:colId xmlns:a16="http://schemas.microsoft.com/office/drawing/2014/main" val="1973247733"/>
                    </a:ext>
                  </a:extLst>
                </a:gridCol>
                <a:gridCol w="3770811">
                  <a:extLst>
                    <a:ext uri="{9D8B030D-6E8A-4147-A177-3AD203B41FA5}">
                      <a16:colId xmlns:a16="http://schemas.microsoft.com/office/drawing/2014/main" val="3000991530"/>
                    </a:ext>
                  </a:extLst>
                </a:gridCol>
              </a:tblGrid>
              <a:tr h="356636">
                <a:tc>
                  <a:txBody>
                    <a:bodyPr/>
                    <a:lstStyle/>
                    <a:p>
                      <a:r>
                        <a:rPr lang="en-GB" dirty="0">
                          <a:latin typeface="XCCW Joined 1a" panose="03050602040000000000" pitchFamily="66" charset="0"/>
                        </a:rPr>
                        <a:t>Times</a:t>
                      </a:r>
                      <a:r>
                        <a:rPr lang="en-GB" baseline="0" dirty="0">
                          <a:latin typeface="XCCW Joined 1a" panose="03050602040000000000" pitchFamily="66" charset="0"/>
                        </a:rPr>
                        <a:t> Tables</a:t>
                      </a:r>
                      <a:endParaRPr lang="en-GB" dirty="0">
                        <a:latin typeface="XCCW Joined 1a" panose="03050602040000000000" pitchFamily="66" charset="0"/>
                      </a:endParaRPr>
                    </a:p>
                  </a:txBody>
                  <a:tcPr>
                    <a:solidFill>
                      <a:schemeClr val="accent6">
                        <a:lumMod val="20000"/>
                        <a:lumOff val="80000"/>
                      </a:schemeClr>
                    </a:solidFill>
                  </a:tcPr>
                </a:tc>
                <a:tc>
                  <a:txBody>
                    <a:bodyPr/>
                    <a:lstStyle/>
                    <a:p>
                      <a:r>
                        <a:rPr lang="en-GB" dirty="0">
                          <a:latin typeface="XCCW Joined 1a" panose="03050602040000000000" pitchFamily="66" charset="0"/>
                        </a:rPr>
                        <a:t>Spellings</a:t>
                      </a:r>
                    </a:p>
                  </a:txBody>
                  <a:tcPr>
                    <a:solidFill>
                      <a:schemeClr val="accent5">
                        <a:lumMod val="20000"/>
                        <a:lumOff val="80000"/>
                      </a:schemeClr>
                    </a:solidFill>
                  </a:tcPr>
                </a:tc>
                <a:tc>
                  <a:txBody>
                    <a:bodyPr/>
                    <a:lstStyle/>
                    <a:p>
                      <a:r>
                        <a:rPr lang="en-GB">
                          <a:latin typeface="XCCW Joined 1a" panose="03050602040000000000" pitchFamily="66" charset="0"/>
                        </a:rPr>
                        <a:t>Reading Logs</a:t>
                      </a:r>
                      <a:endParaRPr lang="en-GB" dirty="0">
                        <a:latin typeface="XCCW Joined 1a" panose="03050602040000000000" pitchFamily="66" charset="0"/>
                      </a:endParaRPr>
                    </a:p>
                  </a:txBody>
                  <a:tcPr>
                    <a:solidFill>
                      <a:schemeClr val="accent4">
                        <a:lumMod val="20000"/>
                        <a:lumOff val="80000"/>
                      </a:schemeClr>
                    </a:solidFill>
                  </a:tcPr>
                </a:tc>
                <a:extLst>
                  <a:ext uri="{0D108BD9-81ED-4DB2-BD59-A6C34878D82A}">
                    <a16:rowId xmlns:a16="http://schemas.microsoft.com/office/drawing/2014/main" val="3934955372"/>
                  </a:ext>
                </a:extLst>
              </a:tr>
              <a:tr h="5438704">
                <a:tc>
                  <a:txBody>
                    <a:bodyPr/>
                    <a:lstStyle/>
                    <a:p>
                      <a:r>
                        <a:rPr lang="en-GB" dirty="0">
                          <a:latin typeface="XCCW Joined 1a" panose="03050602040000000000" pitchFamily="66" charset="0"/>
                        </a:rPr>
                        <a:t>We will be testing the children each week</a:t>
                      </a:r>
                      <a:r>
                        <a:rPr lang="en-GB" baseline="0" dirty="0">
                          <a:latin typeface="XCCW Joined 1a" panose="03050602040000000000" pitchFamily="66" charset="0"/>
                        </a:rPr>
                        <a:t> on their understanding and will also be participating in daily maths fluency lessons, called Maths Flash. </a:t>
                      </a:r>
                    </a:p>
                    <a:p>
                      <a:endParaRPr lang="en-GB" baseline="0" dirty="0">
                        <a:latin typeface="XCCW Joined 1a" panose="03050602040000000000" pitchFamily="66" charset="0"/>
                      </a:endParaRPr>
                    </a:p>
                    <a:p>
                      <a:r>
                        <a:rPr lang="en-GB" baseline="0" dirty="0">
                          <a:latin typeface="XCCW Joined 1a" panose="03050602040000000000" pitchFamily="66" charset="0"/>
                        </a:rPr>
                        <a:t>There are lots of ways to practise times tables at home. </a:t>
                      </a:r>
                    </a:p>
                    <a:p>
                      <a:endParaRPr lang="en-GB" baseline="0" dirty="0">
                        <a:latin typeface="XCCW Joined 1a" panose="03050602040000000000" pitchFamily="66" charset="0"/>
                      </a:endParaRPr>
                    </a:p>
                    <a:p>
                      <a:pPr marL="285750" indent="-285750">
                        <a:buFont typeface="Arial" panose="020B0604020202020204" pitchFamily="34" charset="0"/>
                        <a:buChar char="•"/>
                      </a:pPr>
                      <a:r>
                        <a:rPr lang="en-GB" baseline="0" dirty="0">
                          <a:latin typeface="XCCW Joined 1a" panose="03050602040000000000" pitchFamily="66" charset="0"/>
                        </a:rPr>
                        <a:t>TT </a:t>
                      </a:r>
                      <a:r>
                        <a:rPr lang="en-GB" baseline="0" dirty="0" err="1">
                          <a:latin typeface="XCCW Joined 1a" panose="03050602040000000000" pitchFamily="66" charset="0"/>
                        </a:rPr>
                        <a:t>Rockstars</a:t>
                      </a:r>
                      <a:r>
                        <a:rPr lang="en-GB" baseline="0" dirty="0">
                          <a:latin typeface="XCCW Joined 1a" panose="03050602040000000000" pitchFamily="66" charset="0"/>
                        </a:rPr>
                        <a:t>. </a:t>
                      </a:r>
                    </a:p>
                    <a:p>
                      <a:pPr marL="285750" indent="-285750">
                        <a:buFont typeface="Arial" panose="020B0604020202020204" pitchFamily="34" charset="0"/>
                        <a:buChar char="•"/>
                      </a:pPr>
                      <a:endParaRPr lang="en-GB" baseline="0" dirty="0">
                        <a:latin typeface="XCCW Joined 1a" panose="03050602040000000000" pitchFamily="66" charset="0"/>
                      </a:endParaRPr>
                    </a:p>
                    <a:p>
                      <a:pPr marL="285750" indent="-285750">
                        <a:buFont typeface="Arial" panose="020B0604020202020204" pitchFamily="34" charset="0"/>
                        <a:buChar char="•"/>
                      </a:pPr>
                      <a:r>
                        <a:rPr lang="en-GB" baseline="0" dirty="0">
                          <a:latin typeface="XCCW Joined 1a" panose="03050602040000000000" pitchFamily="66" charset="0"/>
                        </a:rPr>
                        <a:t>Online games – Bowling, Angry Andy must have Candy, Caterpillar carnage</a:t>
                      </a:r>
                      <a:endParaRPr lang="en-GB" dirty="0">
                        <a:latin typeface="XCCW Joined 1a" panose="03050602040000000000" pitchFamily="66" charset="0"/>
                      </a:endParaRPr>
                    </a:p>
                    <a:p>
                      <a:endParaRPr lang="en-GB" dirty="0">
                        <a:latin typeface="XCCW Joined 1a" panose="03050602040000000000" pitchFamily="66" charset="0"/>
                      </a:endParaRPr>
                    </a:p>
                  </a:txBody>
                  <a:tcPr>
                    <a:solidFill>
                      <a:schemeClr val="accent6">
                        <a:lumMod val="20000"/>
                        <a:lumOff val="80000"/>
                      </a:schemeClr>
                    </a:solidFill>
                  </a:tcPr>
                </a:tc>
                <a:tc>
                  <a:txBody>
                    <a:bodyPr/>
                    <a:lstStyle/>
                    <a:p>
                      <a:r>
                        <a:rPr lang="en-GB" dirty="0">
                          <a:latin typeface="XCCW Joined 1a" panose="03050602040000000000" pitchFamily="66" charset="0"/>
                        </a:rPr>
                        <a:t>We are now using a new spelling scheme called spelling shed to teach and practice spellings each week. Each child has a login in the back of their reading record to practice these at home.  </a:t>
                      </a:r>
                    </a:p>
                  </a:txBody>
                  <a:tcPr>
                    <a:solidFill>
                      <a:schemeClr val="accent5">
                        <a:lumMod val="20000"/>
                        <a:lumOff val="80000"/>
                      </a:schemeClr>
                    </a:solidFill>
                  </a:tcPr>
                </a:tc>
                <a:tc>
                  <a:txBody>
                    <a:bodyPr/>
                    <a:lstStyle/>
                    <a:p>
                      <a:r>
                        <a:rPr lang="en-GB" dirty="0">
                          <a:latin typeface="XCCW Joined 1a" panose="03050602040000000000" pitchFamily="66" charset="0"/>
                        </a:rPr>
                        <a:t>Reading logs will be collected in and</a:t>
                      </a:r>
                      <a:r>
                        <a:rPr lang="en-GB" baseline="0" dirty="0">
                          <a:latin typeface="XCCW Joined 1a" panose="03050602040000000000" pitchFamily="66" charset="0"/>
                        </a:rPr>
                        <a:t> checked every day. </a:t>
                      </a:r>
                    </a:p>
                    <a:p>
                      <a:endParaRPr lang="en-GB" baseline="0" dirty="0">
                        <a:latin typeface="XCCW Joined 1a" panose="03050602040000000000" pitchFamily="66" charset="0"/>
                      </a:endParaRPr>
                    </a:p>
                    <a:p>
                      <a:r>
                        <a:rPr lang="en-GB" b="1" baseline="0" dirty="0">
                          <a:solidFill>
                            <a:srgbClr val="FF0000"/>
                          </a:solidFill>
                          <a:latin typeface="XCCW Joined 1a" panose="03050602040000000000" pitchFamily="66" charset="0"/>
                        </a:rPr>
                        <a:t>Children must be reading at least 3 times a week.</a:t>
                      </a:r>
                    </a:p>
                    <a:p>
                      <a:endParaRPr lang="en-GB" baseline="0" dirty="0">
                        <a:latin typeface="XCCW Joined 1a" panose="03050602040000000000" pitchFamily="66" charset="0"/>
                      </a:endParaRPr>
                    </a:p>
                    <a:p>
                      <a:r>
                        <a:rPr lang="en-GB" baseline="0" dirty="0">
                          <a:latin typeface="XCCW Joined 1a" panose="03050602040000000000" pitchFamily="66" charset="0"/>
                        </a:rPr>
                        <a:t>Dojos will be awarded for children who are reading at home. </a:t>
                      </a:r>
                    </a:p>
                    <a:p>
                      <a:endParaRPr lang="en-GB" baseline="0" dirty="0">
                        <a:latin typeface="XCCW Joined 1a" panose="03050602040000000000" pitchFamily="66" charset="0"/>
                      </a:endParaRPr>
                    </a:p>
                    <a:p>
                      <a:r>
                        <a:rPr lang="en-GB" baseline="0" dirty="0">
                          <a:latin typeface="XCCW Joined 1a" panose="03050602040000000000" pitchFamily="66" charset="0"/>
                        </a:rPr>
                        <a:t>Please ensure that reading is recorded in logs. Your child can write it in themselves if they wish. </a:t>
                      </a:r>
                      <a:endParaRPr lang="en-GB" dirty="0">
                        <a:latin typeface="XCCW Joined 1a" panose="03050602040000000000" pitchFamily="66" charset="0"/>
                      </a:endParaRPr>
                    </a:p>
                  </a:txBody>
                  <a:tcPr>
                    <a:solidFill>
                      <a:schemeClr val="accent4">
                        <a:lumMod val="20000"/>
                        <a:lumOff val="80000"/>
                      </a:schemeClr>
                    </a:solidFill>
                  </a:tcPr>
                </a:tc>
                <a:extLst>
                  <a:ext uri="{0D108BD9-81ED-4DB2-BD59-A6C34878D82A}">
                    <a16:rowId xmlns:a16="http://schemas.microsoft.com/office/drawing/2014/main" val="3608654246"/>
                  </a:ext>
                </a:extLst>
              </a:tr>
            </a:tbl>
          </a:graphicData>
        </a:graphic>
      </p:graphicFrame>
      <p:pic>
        <p:nvPicPr>
          <p:cNvPr id="1028" name="Picture 4" descr="Spellings | The Academy of Cuxton School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3223" y="5429705"/>
            <a:ext cx="1947640" cy="127495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enefits of Reading - My Pen My Frie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26323" y="5429705"/>
            <a:ext cx="1914064" cy="117187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Time Tables Rock Stars » Elmwood Junior School"/>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76109" y="5768706"/>
            <a:ext cx="1300752" cy="945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637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82245"/>
            <a:ext cx="10515600" cy="1325563"/>
          </a:xfrm>
        </p:spPr>
        <p:txBody>
          <a:bodyPr>
            <a:normAutofit/>
          </a:bodyPr>
          <a:lstStyle/>
          <a:p>
            <a:pPr algn="ctr"/>
            <a:r>
              <a:rPr lang="en-GB" b="1" dirty="0">
                <a:solidFill>
                  <a:schemeClr val="tx2"/>
                </a:solidFill>
                <a:effectLst>
                  <a:outerShdw blurRad="38100" dist="38100" dir="2700000" algn="tl">
                    <a:srgbClr val="000000">
                      <a:alpha val="43137"/>
                    </a:srgbClr>
                  </a:outerShdw>
                </a:effectLst>
                <a:latin typeface="XCCW Joined 1a" panose="03050602040000000000" pitchFamily="66" charset="0"/>
              </a:rPr>
              <a:t>Routines</a:t>
            </a:r>
          </a:p>
        </p:txBody>
      </p:sp>
      <p:graphicFrame>
        <p:nvGraphicFramePr>
          <p:cNvPr id="4" name="Table 3"/>
          <p:cNvGraphicFramePr>
            <a:graphicFrameLocks noGrp="1"/>
          </p:cNvGraphicFramePr>
          <p:nvPr>
            <p:extLst>
              <p:ext uri="{D42A27DB-BD31-4B8C-83A1-F6EECF244321}">
                <p14:modId xmlns:p14="http://schemas.microsoft.com/office/powerpoint/2010/main" val="1160715837"/>
              </p:ext>
            </p:extLst>
          </p:nvPr>
        </p:nvGraphicFramePr>
        <p:xfrm>
          <a:off x="627015" y="1507808"/>
          <a:ext cx="11412584" cy="3383280"/>
        </p:xfrm>
        <a:graphic>
          <a:graphicData uri="http://schemas.openxmlformats.org/drawingml/2006/table">
            <a:tbl>
              <a:tblPr firstRow="1" bandRow="1">
                <a:tableStyleId>{5940675A-B579-460E-94D1-54222C63F5DA}</a:tableStyleId>
              </a:tblPr>
              <a:tblGrid>
                <a:gridCol w="3285644">
                  <a:extLst>
                    <a:ext uri="{9D8B030D-6E8A-4147-A177-3AD203B41FA5}">
                      <a16:colId xmlns:a16="http://schemas.microsoft.com/office/drawing/2014/main" val="2103358280"/>
                    </a:ext>
                  </a:extLst>
                </a:gridCol>
                <a:gridCol w="2695569">
                  <a:extLst>
                    <a:ext uri="{9D8B030D-6E8A-4147-A177-3AD203B41FA5}">
                      <a16:colId xmlns:a16="http://schemas.microsoft.com/office/drawing/2014/main" val="1246799607"/>
                    </a:ext>
                  </a:extLst>
                </a:gridCol>
                <a:gridCol w="5431371">
                  <a:extLst>
                    <a:ext uri="{9D8B030D-6E8A-4147-A177-3AD203B41FA5}">
                      <a16:colId xmlns:a16="http://schemas.microsoft.com/office/drawing/2014/main" val="1706604195"/>
                    </a:ext>
                  </a:extLst>
                </a:gridCol>
              </a:tblGrid>
              <a:tr h="370840">
                <a:tc>
                  <a:txBody>
                    <a:bodyPr/>
                    <a:lstStyle/>
                    <a:p>
                      <a:r>
                        <a:rPr lang="en-GB" dirty="0">
                          <a:latin typeface="XCCW Joined 1a" panose="03050602040000000000" pitchFamily="66" charset="0"/>
                        </a:rPr>
                        <a:t>Water</a:t>
                      </a:r>
                      <a:r>
                        <a:rPr lang="en-GB" baseline="0" dirty="0">
                          <a:latin typeface="XCCW Joined 1a" panose="03050602040000000000" pitchFamily="66" charset="0"/>
                        </a:rPr>
                        <a:t> Bottle</a:t>
                      </a:r>
                    </a:p>
                    <a:p>
                      <a:r>
                        <a:rPr lang="en-GB" baseline="0" dirty="0">
                          <a:latin typeface="XCCW Joined 1a" panose="03050602040000000000" pitchFamily="66" charset="0"/>
                        </a:rPr>
                        <a:t>Please ensure that your child has their water bottle with them each day. </a:t>
                      </a:r>
                      <a:endParaRPr lang="en-GB" dirty="0">
                        <a:latin typeface="XCCW Joined 1a" panose="03050602040000000000" pitchFamily="66" charset="0"/>
                      </a:endParaRPr>
                    </a:p>
                  </a:txBody>
                  <a:tcPr>
                    <a:solidFill>
                      <a:schemeClr val="accent4">
                        <a:lumMod val="20000"/>
                        <a:lumOff val="80000"/>
                      </a:schemeClr>
                    </a:solidFill>
                  </a:tcPr>
                </a:tc>
                <a:tc>
                  <a:txBody>
                    <a:bodyPr/>
                    <a:lstStyle/>
                    <a:p>
                      <a:r>
                        <a:rPr lang="en-GB" dirty="0">
                          <a:latin typeface="XCCW Joined 1a" panose="03050602040000000000" pitchFamily="66" charset="0"/>
                        </a:rPr>
                        <a:t>Snack </a:t>
                      </a:r>
                    </a:p>
                    <a:p>
                      <a:r>
                        <a:rPr lang="en-GB" dirty="0">
                          <a:latin typeface="XCCW Joined 1a" panose="03050602040000000000" pitchFamily="66" charset="0"/>
                        </a:rPr>
                        <a:t>Please ensure</a:t>
                      </a:r>
                      <a:r>
                        <a:rPr lang="en-GB" baseline="0" dirty="0">
                          <a:latin typeface="XCCW Joined 1a" panose="03050602040000000000" pitchFamily="66" charset="0"/>
                        </a:rPr>
                        <a:t> that your child comes to school with a healthy snack. This could be a piece of fruit or cereal bar.</a:t>
                      </a:r>
                    </a:p>
                    <a:p>
                      <a:endParaRPr lang="en-GB" baseline="0" dirty="0">
                        <a:latin typeface="XCCW Joined 1a" panose="03050602040000000000" pitchFamily="66" charset="0"/>
                      </a:endParaRPr>
                    </a:p>
                    <a:p>
                      <a:r>
                        <a:rPr lang="en-GB" baseline="0" dirty="0">
                          <a:latin typeface="XCCW Joined 1a" panose="03050602040000000000" pitchFamily="66" charset="0"/>
                        </a:rPr>
                        <a:t>Please also note that we are a nut-free school. </a:t>
                      </a:r>
                      <a:endParaRPr lang="en-GB" dirty="0">
                        <a:latin typeface="XCCW Joined 1a" panose="03050602040000000000" pitchFamily="66" charset="0"/>
                      </a:endParaRPr>
                    </a:p>
                  </a:txBody>
                  <a:tcPr>
                    <a:solidFill>
                      <a:schemeClr val="accent5">
                        <a:lumMod val="20000"/>
                        <a:lumOff val="80000"/>
                      </a:schemeClr>
                    </a:solidFill>
                  </a:tcPr>
                </a:tc>
                <a:tc>
                  <a:txBody>
                    <a:bodyPr/>
                    <a:lstStyle/>
                    <a:p>
                      <a:r>
                        <a:rPr lang="en-GB" dirty="0">
                          <a:latin typeface="XCCW Joined 1a" panose="03050602040000000000" pitchFamily="66" charset="0"/>
                        </a:rPr>
                        <a:t>Homework</a:t>
                      </a:r>
                    </a:p>
                    <a:p>
                      <a:r>
                        <a:rPr lang="en-GB" dirty="0">
                          <a:latin typeface="XCCW Joined 1a" panose="03050602040000000000" pitchFamily="66" charset="0"/>
                        </a:rPr>
                        <a:t>The</a:t>
                      </a:r>
                      <a:r>
                        <a:rPr lang="en-GB" baseline="0" dirty="0">
                          <a:latin typeface="XCCW Joined 1a" panose="03050602040000000000" pitchFamily="66" charset="0"/>
                        </a:rPr>
                        <a:t> homework grid will be available through Google Classroom. </a:t>
                      </a:r>
                    </a:p>
                    <a:p>
                      <a:endParaRPr lang="en-GB" baseline="0" dirty="0">
                        <a:latin typeface="XCCW Joined 1a" panose="03050602040000000000" pitchFamily="66" charset="0"/>
                      </a:endParaRPr>
                    </a:p>
                    <a:p>
                      <a:r>
                        <a:rPr lang="en-GB" baseline="0" dirty="0">
                          <a:latin typeface="XCCW Joined 1a" panose="03050602040000000000" pitchFamily="66" charset="0"/>
                        </a:rPr>
                        <a:t>Please submit your child’s learning through GC or through the class email:</a:t>
                      </a:r>
                    </a:p>
                    <a:p>
                      <a:endParaRPr lang="en-GB" baseline="0" dirty="0">
                        <a:latin typeface="XCCW Joined 1a" panose="03050602040000000000" pitchFamily="66" charset="0"/>
                      </a:endParaRPr>
                    </a:p>
                    <a:p>
                      <a:r>
                        <a:rPr lang="en-GB" baseline="0" dirty="0">
                          <a:latin typeface="XCCW Joined 1a" panose="03050602040000000000" pitchFamily="66" charset="0"/>
                        </a:rPr>
                        <a:t>sl@stmarysprimarypulborough.co.uk</a:t>
                      </a:r>
                    </a:p>
                  </a:txBody>
                  <a:tcPr>
                    <a:solidFill>
                      <a:schemeClr val="accent6">
                        <a:lumMod val="20000"/>
                        <a:lumOff val="80000"/>
                      </a:schemeClr>
                    </a:solidFill>
                  </a:tcPr>
                </a:tc>
                <a:extLst>
                  <a:ext uri="{0D108BD9-81ED-4DB2-BD59-A6C34878D82A}">
                    <a16:rowId xmlns:a16="http://schemas.microsoft.com/office/drawing/2014/main" val="3993979482"/>
                  </a:ext>
                </a:extLst>
              </a:tr>
            </a:tbl>
          </a:graphicData>
        </a:graphic>
      </p:graphicFrame>
    </p:spTree>
    <p:extLst>
      <p:ext uri="{BB962C8B-B14F-4D97-AF65-F5344CB8AC3E}">
        <p14:creationId xmlns:p14="http://schemas.microsoft.com/office/powerpoint/2010/main" val="208020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32627" y="365126"/>
            <a:ext cx="10515600" cy="1065090"/>
          </a:xfrm>
        </p:spPr>
        <p:txBody>
          <a:bodyPr>
            <a:normAutofit fontScale="90000"/>
          </a:bodyPr>
          <a:lstStyle/>
          <a:p>
            <a:pPr algn="ctr"/>
            <a:r>
              <a:rPr lang="en-GB" sz="4900" b="1" dirty="0">
                <a:solidFill>
                  <a:schemeClr val="tx2"/>
                </a:solidFill>
                <a:effectLst>
                  <a:outerShdw blurRad="38100" dist="38100" dir="2700000" algn="tl">
                    <a:srgbClr val="000000">
                      <a:alpha val="43137"/>
                    </a:srgbClr>
                  </a:outerShdw>
                </a:effectLst>
                <a:latin typeface="XCCW Joined 1a" panose="03050602040000000000" pitchFamily="66" charset="0"/>
              </a:rPr>
              <a:t>Homework</a:t>
            </a:r>
            <a:br>
              <a:rPr lang="en-GB" sz="4900" b="1" dirty="0">
                <a:solidFill>
                  <a:schemeClr val="tx2"/>
                </a:solidFill>
                <a:effectLst>
                  <a:outerShdw blurRad="38100" dist="38100" dir="2700000" algn="tl">
                    <a:srgbClr val="000000">
                      <a:alpha val="43137"/>
                    </a:srgbClr>
                  </a:outerShdw>
                </a:effectLst>
                <a:latin typeface="XCCW Joined 1a" panose="03050602040000000000" pitchFamily="66" charset="0"/>
              </a:rPr>
            </a:br>
            <a:endParaRPr lang="en-GB" b="1" dirty="0">
              <a:solidFill>
                <a:srgbClr val="FF0000"/>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838200" y="1430216"/>
            <a:ext cx="10626969" cy="5052646"/>
          </a:xfrm>
        </p:spPr>
        <p:txBody>
          <a:bodyPr>
            <a:normAutofit/>
          </a:bodyPr>
          <a:lstStyle/>
          <a:p>
            <a:pPr marL="137160" indent="0">
              <a:lnSpc>
                <a:spcPct val="80000"/>
              </a:lnSpc>
              <a:buClr>
                <a:schemeClr val="tx1">
                  <a:shade val="95000"/>
                </a:schemeClr>
              </a:buClr>
              <a:buNone/>
              <a:defRPr/>
            </a:pPr>
            <a:endParaRPr lang="en-GB" altLang="en-US" dirty="0">
              <a:latin typeface="Calibri" pitchFamily="34" charset="0"/>
            </a:endParaRPr>
          </a:p>
          <a:p>
            <a:pPr marL="137160" indent="0">
              <a:lnSpc>
                <a:spcPct val="80000"/>
              </a:lnSpc>
              <a:buClr>
                <a:schemeClr val="tx1">
                  <a:shade val="95000"/>
                </a:schemeClr>
              </a:buClr>
              <a:buNone/>
              <a:defRPr/>
            </a:pPr>
            <a:endParaRPr lang="en-GB" altLang="en-US" dirty="0">
              <a:latin typeface="Calibri" pitchFamily="34" charset="0"/>
            </a:endParaRPr>
          </a:p>
          <a:p>
            <a:endParaRPr lang="en-GB" dirty="0"/>
          </a:p>
        </p:txBody>
      </p:sp>
      <p:pic>
        <p:nvPicPr>
          <p:cNvPr id="3" name="Picture 2">
            <a:extLst>
              <a:ext uri="{FF2B5EF4-FFF2-40B4-BE49-F238E27FC236}">
                <a16:creationId xmlns:a16="http://schemas.microsoft.com/office/drawing/2014/main" id="{C1BF179A-8083-4E96-97F9-B43C72E0D8FD}"/>
              </a:ext>
            </a:extLst>
          </p:cNvPr>
          <p:cNvPicPr>
            <a:picLocks noChangeAspect="1"/>
          </p:cNvPicPr>
          <p:nvPr/>
        </p:nvPicPr>
        <p:blipFill rotWithShape="1">
          <a:blip r:embed="rId2"/>
          <a:srcRect l="21592" t="24742" r="23253" b="18488"/>
          <a:stretch/>
        </p:blipFill>
        <p:spPr>
          <a:xfrm>
            <a:off x="1234911" y="897671"/>
            <a:ext cx="9096866" cy="5852035"/>
          </a:xfrm>
          <a:prstGeom prst="rect">
            <a:avLst/>
          </a:prstGeom>
        </p:spPr>
      </p:pic>
    </p:spTree>
    <p:extLst>
      <p:ext uri="{BB962C8B-B14F-4D97-AF65-F5344CB8AC3E}">
        <p14:creationId xmlns:p14="http://schemas.microsoft.com/office/powerpoint/2010/main" val="3141619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304" y="0"/>
            <a:ext cx="10515600" cy="1325563"/>
          </a:xfrm>
        </p:spPr>
        <p:txBody>
          <a:bodyPr/>
          <a:lstStyle/>
          <a:p>
            <a:pPr algn="ctr"/>
            <a:r>
              <a:rPr lang="en-GB" b="1" dirty="0">
                <a:solidFill>
                  <a:schemeClr val="tx2"/>
                </a:solidFill>
                <a:effectLst>
                  <a:outerShdw blurRad="38100" dist="38100" dir="2700000" algn="tl">
                    <a:srgbClr val="000000">
                      <a:alpha val="43137"/>
                    </a:srgbClr>
                  </a:outerShdw>
                </a:effectLst>
                <a:latin typeface="XCCW Joined 1a" panose="03050602040000000000" pitchFamily="66" charset="0"/>
              </a:rPr>
              <a:t>Behaviour</a:t>
            </a:r>
          </a:p>
        </p:txBody>
      </p:sp>
      <p:graphicFrame>
        <p:nvGraphicFramePr>
          <p:cNvPr id="4" name="Table 3"/>
          <p:cNvGraphicFramePr>
            <a:graphicFrameLocks noGrp="1"/>
          </p:cNvGraphicFramePr>
          <p:nvPr>
            <p:extLst>
              <p:ext uri="{D42A27DB-BD31-4B8C-83A1-F6EECF244321}">
                <p14:modId xmlns:p14="http://schemas.microsoft.com/office/powerpoint/2010/main" val="4057920374"/>
              </p:ext>
            </p:extLst>
          </p:nvPr>
        </p:nvGraphicFramePr>
        <p:xfrm>
          <a:off x="586640" y="1325563"/>
          <a:ext cx="10998928" cy="3108960"/>
        </p:xfrm>
        <a:graphic>
          <a:graphicData uri="http://schemas.openxmlformats.org/drawingml/2006/table">
            <a:tbl>
              <a:tblPr firstRow="1" bandRow="1">
                <a:tableStyleId>{5940675A-B579-460E-94D1-54222C63F5DA}</a:tableStyleId>
              </a:tblPr>
              <a:tblGrid>
                <a:gridCol w="2749732">
                  <a:extLst>
                    <a:ext uri="{9D8B030D-6E8A-4147-A177-3AD203B41FA5}">
                      <a16:colId xmlns:a16="http://schemas.microsoft.com/office/drawing/2014/main" val="141311240"/>
                    </a:ext>
                  </a:extLst>
                </a:gridCol>
                <a:gridCol w="2749732">
                  <a:extLst>
                    <a:ext uri="{9D8B030D-6E8A-4147-A177-3AD203B41FA5}">
                      <a16:colId xmlns:a16="http://schemas.microsoft.com/office/drawing/2014/main" val="3110292203"/>
                    </a:ext>
                  </a:extLst>
                </a:gridCol>
                <a:gridCol w="2749732">
                  <a:extLst>
                    <a:ext uri="{9D8B030D-6E8A-4147-A177-3AD203B41FA5}">
                      <a16:colId xmlns:a16="http://schemas.microsoft.com/office/drawing/2014/main" val="491030618"/>
                    </a:ext>
                  </a:extLst>
                </a:gridCol>
                <a:gridCol w="2749732">
                  <a:extLst>
                    <a:ext uri="{9D8B030D-6E8A-4147-A177-3AD203B41FA5}">
                      <a16:colId xmlns:a16="http://schemas.microsoft.com/office/drawing/2014/main" val="3103956874"/>
                    </a:ext>
                  </a:extLst>
                </a:gridCol>
              </a:tblGrid>
              <a:tr h="370840">
                <a:tc gridSpan="4">
                  <a:txBody>
                    <a:bodyPr/>
                    <a:lstStyle/>
                    <a:p>
                      <a:r>
                        <a:rPr lang="en-GB" sz="2400" dirty="0">
                          <a:latin typeface="XCCW Joined 1a" panose="03050602040000000000"/>
                        </a:rPr>
                        <a:t>Positive behaviour management</a:t>
                      </a:r>
                    </a:p>
                  </a:txBody>
                  <a:tcPr>
                    <a:solidFill>
                      <a:schemeClr val="accent2">
                        <a:lumMod val="20000"/>
                        <a:lumOff val="80000"/>
                      </a:schemeClr>
                    </a:solidFill>
                  </a:tcPr>
                </a:tc>
                <a:tc hMerge="1">
                  <a:txBody>
                    <a:bodyPr/>
                    <a:lstStyle/>
                    <a:p>
                      <a:endParaRPr lang="en-GB" dirty="0"/>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501742907"/>
                  </a:ext>
                </a:extLst>
              </a:tr>
              <a:tr h="370840">
                <a:tc>
                  <a:txBody>
                    <a:bodyPr/>
                    <a:lstStyle/>
                    <a:p>
                      <a:r>
                        <a:rPr lang="en-GB" sz="2400" dirty="0">
                          <a:latin typeface="XCCW Joined 1a" panose="03050602040000000000"/>
                        </a:rPr>
                        <a:t>Lots</a:t>
                      </a:r>
                      <a:r>
                        <a:rPr lang="en-GB" sz="2400" baseline="0" dirty="0">
                          <a:latin typeface="XCCW Joined 1a" panose="03050602040000000000"/>
                        </a:rPr>
                        <a:t> of praise!</a:t>
                      </a:r>
                    </a:p>
                    <a:p>
                      <a:endParaRPr lang="en-GB" sz="2400" baseline="0" dirty="0">
                        <a:latin typeface="XCCW Joined 1a" panose="03050602040000000000"/>
                      </a:endParaRPr>
                    </a:p>
                    <a:p>
                      <a:r>
                        <a:rPr lang="en-GB" sz="2400" baseline="0" dirty="0">
                          <a:latin typeface="XCCW Joined 1a" panose="03050602040000000000"/>
                        </a:rPr>
                        <a:t>Verbal and rewards – dojos and stickers. </a:t>
                      </a:r>
                      <a:endParaRPr lang="en-GB" sz="2400" dirty="0">
                        <a:latin typeface="XCCW Joined 1a" panose="03050602040000000000"/>
                      </a:endParaRPr>
                    </a:p>
                  </a:txBody>
                  <a:tcPr>
                    <a:solidFill>
                      <a:schemeClr val="accent2">
                        <a:lumMod val="20000"/>
                        <a:lumOff val="80000"/>
                      </a:schemeClr>
                    </a:solidFill>
                  </a:tcPr>
                </a:tc>
                <a:tc>
                  <a:txBody>
                    <a:bodyPr/>
                    <a:lstStyle/>
                    <a:p>
                      <a:r>
                        <a:rPr lang="en-GB" sz="2400" dirty="0">
                          <a:latin typeface="XCCW Joined 1a" panose="03050602040000000000"/>
                        </a:rPr>
                        <a:t>End of week</a:t>
                      </a:r>
                      <a:r>
                        <a:rPr lang="en-GB" sz="2400" baseline="0" dirty="0">
                          <a:latin typeface="XCCW Joined 1a" panose="03050602040000000000"/>
                        </a:rPr>
                        <a:t> certificates – </a:t>
                      </a:r>
                    </a:p>
                    <a:p>
                      <a:endParaRPr lang="en-GB" sz="2400" baseline="0" dirty="0">
                        <a:latin typeface="XCCW Joined 1a" panose="03050602040000000000"/>
                      </a:endParaRPr>
                    </a:p>
                    <a:p>
                      <a:r>
                        <a:rPr lang="en-GB" sz="2400" baseline="0" dirty="0">
                          <a:latin typeface="XCCW Joined 1a" panose="03050602040000000000"/>
                        </a:rPr>
                        <a:t>Dojo champion</a:t>
                      </a:r>
                    </a:p>
                    <a:p>
                      <a:r>
                        <a:rPr lang="en-GB" sz="2400" baseline="0" dirty="0">
                          <a:latin typeface="XCCW Joined 1a" panose="03050602040000000000"/>
                        </a:rPr>
                        <a:t>Star of the week</a:t>
                      </a:r>
                      <a:endParaRPr lang="en-GB" sz="2400" dirty="0">
                        <a:latin typeface="XCCW Joined 1a" panose="03050602040000000000"/>
                      </a:endParaRPr>
                    </a:p>
                  </a:txBody>
                  <a:tcPr>
                    <a:solidFill>
                      <a:schemeClr val="accent2">
                        <a:lumMod val="20000"/>
                        <a:lumOff val="80000"/>
                      </a:schemeClr>
                    </a:solidFill>
                  </a:tcPr>
                </a:tc>
                <a:tc>
                  <a:txBody>
                    <a:bodyPr/>
                    <a:lstStyle/>
                    <a:p>
                      <a:r>
                        <a:rPr lang="en-GB" sz="2400" dirty="0">
                          <a:latin typeface="XCCW Joined 1a" panose="03050602040000000000"/>
                        </a:rPr>
                        <a:t>Badges – </a:t>
                      </a:r>
                    </a:p>
                    <a:p>
                      <a:endParaRPr lang="en-GB" sz="2400" dirty="0">
                        <a:latin typeface="XCCW Joined 1a" panose="03050602040000000000"/>
                      </a:endParaRPr>
                    </a:p>
                    <a:p>
                      <a:r>
                        <a:rPr lang="en-GB" sz="2400" dirty="0">
                          <a:latin typeface="XCCW Joined 1a" panose="03050602040000000000"/>
                        </a:rPr>
                        <a:t>Bronze, Silver and Gold. </a:t>
                      </a:r>
                    </a:p>
                  </a:txBody>
                  <a:tcPr>
                    <a:solidFill>
                      <a:schemeClr val="accent2">
                        <a:lumMod val="20000"/>
                        <a:lumOff val="80000"/>
                      </a:schemeClr>
                    </a:solidFill>
                  </a:tcPr>
                </a:tc>
                <a:tc>
                  <a:txBody>
                    <a:bodyPr/>
                    <a:lstStyle/>
                    <a:p>
                      <a:r>
                        <a:rPr lang="en-GB" sz="2400" dirty="0">
                          <a:latin typeface="XCCW Joined 1a" panose="03050602040000000000"/>
                        </a:rPr>
                        <a:t>Head teacher awards</a:t>
                      </a:r>
                    </a:p>
                    <a:p>
                      <a:endParaRPr lang="en-GB" sz="2400" dirty="0">
                        <a:latin typeface="XCCW Joined 1a" panose="03050602040000000000"/>
                      </a:endParaRPr>
                    </a:p>
                    <a:p>
                      <a:r>
                        <a:rPr lang="en-GB" sz="2400" dirty="0">
                          <a:latin typeface="XCCW Joined 1a" panose="03050602040000000000"/>
                        </a:rPr>
                        <a:t>Recognition in newsletter – vine leaves</a:t>
                      </a:r>
                    </a:p>
                  </a:txBody>
                  <a:tcPr>
                    <a:solidFill>
                      <a:schemeClr val="accent2">
                        <a:lumMod val="20000"/>
                        <a:lumOff val="80000"/>
                      </a:schemeClr>
                    </a:solidFill>
                  </a:tcPr>
                </a:tc>
                <a:extLst>
                  <a:ext uri="{0D108BD9-81ED-4DB2-BD59-A6C34878D82A}">
                    <a16:rowId xmlns:a16="http://schemas.microsoft.com/office/drawing/2014/main" val="602137853"/>
                  </a:ext>
                </a:extLst>
              </a:tr>
            </a:tbl>
          </a:graphicData>
        </a:graphic>
      </p:graphicFrame>
    </p:spTree>
    <p:extLst>
      <p:ext uri="{BB962C8B-B14F-4D97-AF65-F5344CB8AC3E}">
        <p14:creationId xmlns:p14="http://schemas.microsoft.com/office/powerpoint/2010/main" val="2272619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pPr algn="ctr"/>
            <a:r>
              <a:rPr lang="en-GB" b="1" dirty="0">
                <a:solidFill>
                  <a:schemeClr val="tx2"/>
                </a:solidFill>
                <a:effectLst>
                  <a:outerShdw blurRad="38100" dist="38100" dir="2700000" algn="tl">
                    <a:srgbClr val="000000">
                      <a:alpha val="43137"/>
                    </a:srgbClr>
                  </a:outerShdw>
                </a:effectLst>
                <a:latin typeface="XCCW Joined 1a" panose="03050602040000000000" pitchFamily="66" charset="0"/>
              </a:rPr>
              <a:t>Behaviour continued</a:t>
            </a:r>
          </a:p>
        </p:txBody>
      </p:sp>
      <p:graphicFrame>
        <p:nvGraphicFramePr>
          <p:cNvPr id="4" name="Table 3"/>
          <p:cNvGraphicFramePr>
            <a:graphicFrameLocks noGrp="1"/>
          </p:cNvGraphicFramePr>
          <p:nvPr>
            <p:extLst>
              <p:ext uri="{D42A27DB-BD31-4B8C-83A1-F6EECF244321}">
                <p14:modId xmlns:p14="http://schemas.microsoft.com/office/powerpoint/2010/main" val="1256055475"/>
              </p:ext>
            </p:extLst>
          </p:nvPr>
        </p:nvGraphicFramePr>
        <p:xfrm>
          <a:off x="439784" y="1325563"/>
          <a:ext cx="11312432" cy="4572000"/>
        </p:xfrm>
        <a:graphic>
          <a:graphicData uri="http://schemas.openxmlformats.org/drawingml/2006/table">
            <a:tbl>
              <a:tblPr firstRow="1" bandRow="1">
                <a:tableStyleId>{5940675A-B579-460E-94D1-54222C63F5DA}</a:tableStyleId>
              </a:tblPr>
              <a:tblGrid>
                <a:gridCol w="2828108">
                  <a:extLst>
                    <a:ext uri="{9D8B030D-6E8A-4147-A177-3AD203B41FA5}">
                      <a16:colId xmlns:a16="http://schemas.microsoft.com/office/drawing/2014/main" val="2189757793"/>
                    </a:ext>
                  </a:extLst>
                </a:gridCol>
                <a:gridCol w="2828108">
                  <a:extLst>
                    <a:ext uri="{9D8B030D-6E8A-4147-A177-3AD203B41FA5}">
                      <a16:colId xmlns:a16="http://schemas.microsoft.com/office/drawing/2014/main" val="32530289"/>
                    </a:ext>
                  </a:extLst>
                </a:gridCol>
                <a:gridCol w="2828108">
                  <a:extLst>
                    <a:ext uri="{9D8B030D-6E8A-4147-A177-3AD203B41FA5}">
                      <a16:colId xmlns:a16="http://schemas.microsoft.com/office/drawing/2014/main" val="2841183541"/>
                    </a:ext>
                  </a:extLst>
                </a:gridCol>
                <a:gridCol w="2828108">
                  <a:extLst>
                    <a:ext uri="{9D8B030D-6E8A-4147-A177-3AD203B41FA5}">
                      <a16:colId xmlns:a16="http://schemas.microsoft.com/office/drawing/2014/main" val="2025185667"/>
                    </a:ext>
                  </a:extLst>
                </a:gridCol>
              </a:tblGrid>
              <a:tr h="370840">
                <a:tc gridSpan="4">
                  <a:txBody>
                    <a:bodyPr/>
                    <a:lstStyle/>
                    <a:p>
                      <a:r>
                        <a:rPr lang="en-GB" sz="2400" dirty="0">
                          <a:latin typeface="XCCW Joined 1a" panose="03050602040000000000"/>
                        </a:rPr>
                        <a:t>Behaviour management</a:t>
                      </a:r>
                    </a:p>
                  </a:txBody>
                  <a:tcPr>
                    <a:solidFill>
                      <a:schemeClr val="accent1">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dirty="0"/>
                    </a:p>
                  </a:txBody>
                  <a:tcPr/>
                </a:tc>
                <a:extLst>
                  <a:ext uri="{0D108BD9-81ED-4DB2-BD59-A6C34878D82A}">
                    <a16:rowId xmlns:a16="http://schemas.microsoft.com/office/drawing/2014/main" val="2131516892"/>
                  </a:ext>
                </a:extLst>
              </a:tr>
              <a:tr h="370840">
                <a:tc>
                  <a:txBody>
                    <a:bodyPr/>
                    <a:lstStyle/>
                    <a:p>
                      <a:r>
                        <a:rPr lang="en-GB" sz="2400" dirty="0">
                          <a:latin typeface="XCCW Joined 1a" panose="03050602040000000000"/>
                        </a:rPr>
                        <a:t>We must follow our Golden</a:t>
                      </a:r>
                      <a:r>
                        <a:rPr lang="en-GB" sz="2400" baseline="0" dirty="0">
                          <a:latin typeface="XCCW Joined 1a" panose="03050602040000000000"/>
                        </a:rPr>
                        <a:t> Rules. These are up in the classroom and are often referred to. </a:t>
                      </a:r>
                      <a:endParaRPr lang="en-GB" sz="2400" dirty="0">
                        <a:latin typeface="XCCW Joined 1a" panose="03050602040000000000"/>
                      </a:endParaRPr>
                    </a:p>
                  </a:txBody>
                  <a:tcPr>
                    <a:solidFill>
                      <a:schemeClr val="accent1">
                        <a:lumMod val="20000"/>
                        <a:lumOff val="80000"/>
                      </a:schemeClr>
                    </a:solidFill>
                  </a:tcPr>
                </a:tc>
                <a:tc>
                  <a:txBody>
                    <a:bodyPr/>
                    <a:lstStyle/>
                    <a:p>
                      <a:r>
                        <a:rPr lang="en-GB" sz="2400" dirty="0">
                          <a:latin typeface="XCCW Joined 1a" panose="03050602040000000000"/>
                        </a:rPr>
                        <a:t>If your child does not follow the golden rules, they will lose minutes</a:t>
                      </a:r>
                      <a:r>
                        <a:rPr lang="en-GB" sz="2400" baseline="0" dirty="0">
                          <a:latin typeface="XCCW Joined 1a" panose="03050602040000000000"/>
                        </a:rPr>
                        <a:t> from their break or lunch time. </a:t>
                      </a:r>
                      <a:endParaRPr lang="en-GB" sz="2400" dirty="0">
                        <a:latin typeface="XCCW Joined 1a" panose="03050602040000000000"/>
                      </a:endParaRPr>
                    </a:p>
                  </a:txBody>
                  <a:tcPr>
                    <a:solidFill>
                      <a:schemeClr val="accent1">
                        <a:lumMod val="20000"/>
                        <a:lumOff val="80000"/>
                      </a:schemeClr>
                    </a:solidFill>
                  </a:tcPr>
                </a:tc>
                <a:tc>
                  <a:txBody>
                    <a:bodyPr/>
                    <a:lstStyle/>
                    <a:p>
                      <a:r>
                        <a:rPr lang="en-GB" sz="2400" dirty="0">
                          <a:latin typeface="XCCW Joined 1a" panose="03050602040000000000"/>
                        </a:rPr>
                        <a:t>This will result in a conversation with myself in person or over the</a:t>
                      </a:r>
                      <a:r>
                        <a:rPr lang="en-GB" sz="2400" baseline="0" dirty="0">
                          <a:latin typeface="XCCW Joined 1a" panose="03050602040000000000"/>
                        </a:rPr>
                        <a:t> phone</a:t>
                      </a:r>
                      <a:r>
                        <a:rPr lang="en-GB" sz="2400" dirty="0">
                          <a:latin typeface="XCCW Joined 1a" panose="03050602040000000000"/>
                        </a:rPr>
                        <a:t>.</a:t>
                      </a:r>
                      <a:r>
                        <a:rPr lang="en-GB" sz="2400" baseline="0" dirty="0">
                          <a:latin typeface="XCCW Joined 1a" panose="03050602040000000000"/>
                        </a:rPr>
                        <a:t> </a:t>
                      </a:r>
                      <a:endParaRPr lang="en-GB" sz="2400" dirty="0">
                        <a:latin typeface="XCCW Joined 1a" panose="03050602040000000000"/>
                      </a:endParaRPr>
                    </a:p>
                  </a:txBody>
                  <a:tcPr>
                    <a:solidFill>
                      <a:schemeClr val="accent1">
                        <a:lumMod val="20000"/>
                        <a:lumOff val="80000"/>
                      </a:schemeClr>
                    </a:solidFill>
                  </a:tcPr>
                </a:tc>
                <a:tc>
                  <a:txBody>
                    <a:bodyPr/>
                    <a:lstStyle/>
                    <a:p>
                      <a:r>
                        <a:rPr lang="en-GB" sz="2400" dirty="0">
                          <a:latin typeface="XCCW Joined 1a" panose="03050602040000000000"/>
                        </a:rPr>
                        <a:t>If your child continues to not follow the golden rules, there</a:t>
                      </a:r>
                      <a:r>
                        <a:rPr lang="en-GB" sz="2400" baseline="0" dirty="0">
                          <a:latin typeface="XCCW Joined 1a" panose="03050602040000000000"/>
                        </a:rPr>
                        <a:t> will be a meeting with myself and a member of the senior leadership team. </a:t>
                      </a:r>
                      <a:endParaRPr lang="en-GB" sz="2400" dirty="0">
                        <a:latin typeface="XCCW Joined 1a" panose="03050602040000000000"/>
                      </a:endParaRPr>
                    </a:p>
                  </a:txBody>
                  <a:tcPr>
                    <a:solidFill>
                      <a:schemeClr val="accent1">
                        <a:lumMod val="20000"/>
                        <a:lumOff val="80000"/>
                      </a:schemeClr>
                    </a:solidFill>
                  </a:tcPr>
                </a:tc>
                <a:extLst>
                  <a:ext uri="{0D108BD9-81ED-4DB2-BD59-A6C34878D82A}">
                    <a16:rowId xmlns:a16="http://schemas.microsoft.com/office/drawing/2014/main" val="4247659490"/>
                  </a:ext>
                </a:extLst>
              </a:tr>
            </a:tbl>
          </a:graphicData>
        </a:graphic>
      </p:graphicFrame>
    </p:spTree>
    <p:extLst>
      <p:ext uri="{BB962C8B-B14F-4D97-AF65-F5344CB8AC3E}">
        <p14:creationId xmlns:p14="http://schemas.microsoft.com/office/powerpoint/2010/main" val="1696153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96FC8-342D-4F6F-9587-8C3E0A20991E}"/>
              </a:ext>
            </a:extLst>
          </p:cNvPr>
          <p:cNvSpPr>
            <a:spLocks noGrp="1"/>
          </p:cNvSpPr>
          <p:nvPr>
            <p:ph type="title"/>
          </p:nvPr>
        </p:nvSpPr>
        <p:spPr>
          <a:xfrm>
            <a:off x="-132760" y="0"/>
            <a:ext cx="10515600" cy="1325563"/>
          </a:xfrm>
        </p:spPr>
        <p:txBody>
          <a:bodyPr/>
          <a:lstStyle/>
          <a:p>
            <a:r>
              <a:rPr lang="en-GB" dirty="0">
                <a:latin typeface="XCCW Joined 1a" panose="03050602040000000000" pitchFamily="66" charset="0"/>
              </a:rPr>
              <a:t>End of year 3 expectations</a:t>
            </a:r>
          </a:p>
        </p:txBody>
      </p:sp>
      <p:sp>
        <p:nvSpPr>
          <p:cNvPr id="3" name="Content Placeholder 2">
            <a:extLst>
              <a:ext uri="{FF2B5EF4-FFF2-40B4-BE49-F238E27FC236}">
                <a16:creationId xmlns:a16="http://schemas.microsoft.com/office/drawing/2014/main" id="{94410D67-6A42-4E19-B2A4-31855EAC9340}"/>
              </a:ext>
            </a:extLst>
          </p:cNvPr>
          <p:cNvSpPr>
            <a:spLocks noGrp="1"/>
          </p:cNvSpPr>
          <p:nvPr>
            <p:ph idx="1"/>
          </p:nvPr>
        </p:nvSpPr>
        <p:spPr/>
        <p:txBody>
          <a:bodyPr/>
          <a:lstStyle/>
          <a:p>
            <a:endParaRPr lang="en-GB" dirty="0"/>
          </a:p>
        </p:txBody>
      </p:sp>
      <p:pic>
        <p:nvPicPr>
          <p:cNvPr id="5" name="Picture 4">
            <a:extLst>
              <a:ext uri="{FF2B5EF4-FFF2-40B4-BE49-F238E27FC236}">
                <a16:creationId xmlns:a16="http://schemas.microsoft.com/office/drawing/2014/main" id="{6D599DD4-95B6-4411-A594-FE1E52BA809A}"/>
              </a:ext>
            </a:extLst>
          </p:cNvPr>
          <p:cNvPicPr>
            <a:picLocks noChangeAspect="1"/>
          </p:cNvPicPr>
          <p:nvPr/>
        </p:nvPicPr>
        <p:blipFill rotWithShape="1">
          <a:blip r:embed="rId2"/>
          <a:srcRect l="21163" t="32027" r="20761" b="20412"/>
          <a:stretch/>
        </p:blipFill>
        <p:spPr>
          <a:xfrm>
            <a:off x="0" y="1248184"/>
            <a:ext cx="8350276" cy="4273960"/>
          </a:xfrm>
          <a:prstGeom prst="rect">
            <a:avLst/>
          </a:prstGeom>
        </p:spPr>
      </p:pic>
      <p:pic>
        <p:nvPicPr>
          <p:cNvPr id="7" name="Picture 6">
            <a:extLst>
              <a:ext uri="{FF2B5EF4-FFF2-40B4-BE49-F238E27FC236}">
                <a16:creationId xmlns:a16="http://schemas.microsoft.com/office/drawing/2014/main" id="{343284DF-EB91-4280-87C0-B6FD00E16D3D}"/>
              </a:ext>
            </a:extLst>
          </p:cNvPr>
          <p:cNvPicPr>
            <a:picLocks noChangeAspect="1"/>
          </p:cNvPicPr>
          <p:nvPr/>
        </p:nvPicPr>
        <p:blipFill rotWithShape="1">
          <a:blip r:embed="rId3"/>
          <a:srcRect l="22795" t="23780" r="48854" b="24123"/>
          <a:stretch/>
        </p:blipFill>
        <p:spPr>
          <a:xfrm>
            <a:off x="8399035" y="1259574"/>
            <a:ext cx="3711472" cy="4262570"/>
          </a:xfrm>
          <a:prstGeom prst="rect">
            <a:avLst/>
          </a:prstGeom>
        </p:spPr>
      </p:pic>
    </p:spTree>
    <p:extLst>
      <p:ext uri="{BB962C8B-B14F-4D97-AF65-F5344CB8AC3E}">
        <p14:creationId xmlns:p14="http://schemas.microsoft.com/office/powerpoint/2010/main" val="1099750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96FC8-342D-4F6F-9587-8C3E0A20991E}"/>
              </a:ext>
            </a:extLst>
          </p:cNvPr>
          <p:cNvSpPr>
            <a:spLocks noGrp="1"/>
          </p:cNvSpPr>
          <p:nvPr>
            <p:ph type="title"/>
          </p:nvPr>
        </p:nvSpPr>
        <p:spPr>
          <a:xfrm>
            <a:off x="-132760" y="0"/>
            <a:ext cx="10515600" cy="1325563"/>
          </a:xfrm>
        </p:spPr>
        <p:txBody>
          <a:bodyPr/>
          <a:lstStyle/>
          <a:p>
            <a:r>
              <a:rPr lang="en-GB" dirty="0">
                <a:latin typeface="XCCW Joined 1a" panose="03050602040000000000" pitchFamily="66" charset="0"/>
              </a:rPr>
              <a:t>End of year 4 expectations</a:t>
            </a:r>
          </a:p>
        </p:txBody>
      </p:sp>
      <p:pic>
        <p:nvPicPr>
          <p:cNvPr id="6" name="Picture 5">
            <a:extLst>
              <a:ext uri="{FF2B5EF4-FFF2-40B4-BE49-F238E27FC236}">
                <a16:creationId xmlns:a16="http://schemas.microsoft.com/office/drawing/2014/main" id="{77346737-CEDF-4A0C-9CE8-125CA3697401}"/>
              </a:ext>
            </a:extLst>
          </p:cNvPr>
          <p:cNvPicPr>
            <a:picLocks noChangeAspect="1"/>
          </p:cNvPicPr>
          <p:nvPr/>
        </p:nvPicPr>
        <p:blipFill rotWithShape="1">
          <a:blip r:embed="rId2"/>
          <a:srcRect l="22537" t="25292" r="22738" b="33746"/>
          <a:stretch/>
        </p:blipFill>
        <p:spPr>
          <a:xfrm>
            <a:off x="112337" y="1727461"/>
            <a:ext cx="7274363" cy="3403077"/>
          </a:xfrm>
          <a:prstGeom prst="rect">
            <a:avLst/>
          </a:prstGeom>
        </p:spPr>
      </p:pic>
      <p:pic>
        <p:nvPicPr>
          <p:cNvPr id="9" name="Picture 8">
            <a:extLst>
              <a:ext uri="{FF2B5EF4-FFF2-40B4-BE49-F238E27FC236}">
                <a16:creationId xmlns:a16="http://schemas.microsoft.com/office/drawing/2014/main" id="{B80CD69B-38E4-4727-BCAF-049E6E307AFA}"/>
              </a:ext>
            </a:extLst>
          </p:cNvPr>
          <p:cNvPicPr>
            <a:picLocks noChangeAspect="1"/>
          </p:cNvPicPr>
          <p:nvPr/>
        </p:nvPicPr>
        <p:blipFill rotWithShape="1">
          <a:blip r:embed="rId3"/>
          <a:srcRect l="22795" t="36976" r="52119" b="25189"/>
          <a:stretch/>
        </p:blipFill>
        <p:spPr>
          <a:xfrm>
            <a:off x="7386699" y="1727460"/>
            <a:ext cx="3623807" cy="3415933"/>
          </a:xfrm>
          <a:prstGeom prst="rect">
            <a:avLst/>
          </a:prstGeom>
        </p:spPr>
      </p:pic>
    </p:spTree>
    <p:extLst>
      <p:ext uri="{BB962C8B-B14F-4D97-AF65-F5344CB8AC3E}">
        <p14:creationId xmlns:p14="http://schemas.microsoft.com/office/powerpoint/2010/main" val="561330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pPr algn="ctr"/>
            <a:r>
              <a:rPr lang="en-GB" b="1" dirty="0">
                <a:solidFill>
                  <a:schemeClr val="tx2"/>
                </a:solidFill>
                <a:effectLst>
                  <a:outerShdw blurRad="38100" dist="38100" dir="2700000" algn="tl">
                    <a:srgbClr val="000000">
                      <a:alpha val="43137"/>
                    </a:srgbClr>
                  </a:outerShdw>
                </a:effectLst>
                <a:latin typeface="XCCW Joined 1a" panose="03050602040000000000" pitchFamily="66" charset="0"/>
              </a:rPr>
              <a:t>Toys vs concentration </a:t>
            </a:r>
            <a:r>
              <a:rPr lang="en-GB" b="1" dirty="0">
                <a:solidFill>
                  <a:srgbClr val="FF0000"/>
                </a:solidFill>
                <a:effectLst>
                  <a:outerShdw blurRad="38100" dist="38100" dir="2700000" algn="tl">
                    <a:srgbClr val="000000">
                      <a:alpha val="43137"/>
                    </a:srgbClr>
                  </a:outerShdw>
                </a:effectLst>
                <a:latin typeface="XCCW Joined 1a" panose="03050602040000000000" pitchFamily="66" charset="0"/>
              </a:rPr>
              <a:t>tools</a:t>
            </a:r>
          </a:p>
        </p:txBody>
      </p:sp>
      <p:pic>
        <p:nvPicPr>
          <p:cNvPr id="5" name="Picture 4">
            <a:extLst>
              <a:ext uri="{FF2B5EF4-FFF2-40B4-BE49-F238E27FC236}">
                <a16:creationId xmlns:a16="http://schemas.microsoft.com/office/drawing/2014/main" id="{459F807A-3157-42EC-A5E6-B3DDDFD76C2B}"/>
              </a:ext>
            </a:extLst>
          </p:cNvPr>
          <p:cNvPicPr>
            <a:picLocks noChangeAspect="1"/>
          </p:cNvPicPr>
          <p:nvPr/>
        </p:nvPicPr>
        <p:blipFill>
          <a:blip r:embed="rId2"/>
          <a:stretch>
            <a:fillRect/>
          </a:stretch>
        </p:blipFill>
        <p:spPr>
          <a:xfrm>
            <a:off x="508748" y="1325563"/>
            <a:ext cx="1855694" cy="1855694"/>
          </a:xfrm>
          <a:prstGeom prst="rect">
            <a:avLst/>
          </a:prstGeom>
        </p:spPr>
      </p:pic>
      <p:pic>
        <p:nvPicPr>
          <p:cNvPr id="7" name="Picture 6">
            <a:extLst>
              <a:ext uri="{FF2B5EF4-FFF2-40B4-BE49-F238E27FC236}">
                <a16:creationId xmlns:a16="http://schemas.microsoft.com/office/drawing/2014/main" id="{27472CDC-C974-4518-A376-E0538787712A}"/>
              </a:ext>
            </a:extLst>
          </p:cNvPr>
          <p:cNvPicPr>
            <a:picLocks noChangeAspect="1"/>
          </p:cNvPicPr>
          <p:nvPr/>
        </p:nvPicPr>
        <p:blipFill>
          <a:blip r:embed="rId3"/>
          <a:stretch>
            <a:fillRect/>
          </a:stretch>
        </p:blipFill>
        <p:spPr>
          <a:xfrm>
            <a:off x="508748" y="3429000"/>
            <a:ext cx="3039035" cy="3039035"/>
          </a:xfrm>
          <a:prstGeom prst="rect">
            <a:avLst/>
          </a:prstGeom>
        </p:spPr>
      </p:pic>
      <p:pic>
        <p:nvPicPr>
          <p:cNvPr id="2054" name="Picture 6" descr="What Are Fidget Toys and Where Did They Come From? - Speks">
            <a:extLst>
              <a:ext uri="{FF2B5EF4-FFF2-40B4-BE49-F238E27FC236}">
                <a16:creationId xmlns:a16="http://schemas.microsoft.com/office/drawing/2014/main" id="{F103C8F6-5A53-4742-A8D7-ECE0FE115F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05733" y="1890340"/>
            <a:ext cx="7086267" cy="3986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81241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pPr algn="ctr"/>
            <a:r>
              <a:rPr lang="en-GB" b="1" dirty="0">
                <a:effectLst>
                  <a:outerShdw blurRad="38100" dist="38100" dir="2700000" algn="tl">
                    <a:srgbClr val="000000">
                      <a:alpha val="43137"/>
                    </a:srgbClr>
                  </a:outerShdw>
                </a:effectLst>
                <a:latin typeface="XCCW Joined 1a" panose="03050602040000000000" pitchFamily="66" charset="0"/>
              </a:rPr>
              <a:t>School Uniform</a:t>
            </a:r>
          </a:p>
        </p:txBody>
      </p:sp>
      <p:sp>
        <p:nvSpPr>
          <p:cNvPr id="8" name="TextBox 7">
            <a:extLst>
              <a:ext uri="{FF2B5EF4-FFF2-40B4-BE49-F238E27FC236}">
                <a16:creationId xmlns:a16="http://schemas.microsoft.com/office/drawing/2014/main" id="{4789C757-FA86-4476-AD8A-4E6A836B4BF1}"/>
              </a:ext>
            </a:extLst>
          </p:cNvPr>
          <p:cNvSpPr txBox="1"/>
          <p:nvPr/>
        </p:nvSpPr>
        <p:spPr>
          <a:xfrm>
            <a:off x="217843" y="1325563"/>
            <a:ext cx="6094206" cy="4832092"/>
          </a:xfrm>
          <a:prstGeom prst="rect">
            <a:avLst/>
          </a:prstGeom>
          <a:noFill/>
        </p:spPr>
        <p:txBody>
          <a:bodyPr wrap="square">
            <a:spAutoFit/>
          </a:bodyPr>
          <a:lstStyle/>
          <a:p>
            <a:r>
              <a:rPr lang="en-GB" sz="2800" dirty="0">
                <a:solidFill>
                  <a:srgbClr val="FF0000"/>
                </a:solidFill>
                <a:latin typeface="Comic Sans MS" panose="030F0702030302020204" pitchFamily="66" charset="0"/>
              </a:rPr>
              <a:t>Please make sure that your child’s school uniform is clearly labelled.</a:t>
            </a:r>
          </a:p>
          <a:p>
            <a:r>
              <a:rPr lang="en-GB" sz="2800" dirty="0">
                <a:solidFill>
                  <a:srgbClr val="FF0000"/>
                </a:solidFill>
                <a:latin typeface="Comic Sans MS" panose="030F0702030302020204" pitchFamily="66" charset="0"/>
              </a:rPr>
              <a:t> </a:t>
            </a:r>
          </a:p>
          <a:p>
            <a:endParaRPr lang="en-GB" sz="2800" dirty="0">
              <a:solidFill>
                <a:srgbClr val="FF0000"/>
              </a:solidFill>
              <a:latin typeface="Comic Sans MS" panose="030F0702030302020204" pitchFamily="66" charset="0"/>
            </a:endParaRPr>
          </a:p>
          <a:p>
            <a:r>
              <a:rPr lang="en-GB" sz="2800" dirty="0">
                <a:solidFill>
                  <a:srgbClr val="FF0000"/>
                </a:solidFill>
                <a:latin typeface="Comic Sans MS" panose="030F0702030302020204" pitchFamily="66" charset="0"/>
              </a:rPr>
              <a:t>Uniform must follow the school’s policy. </a:t>
            </a:r>
          </a:p>
          <a:p>
            <a:endParaRPr lang="en-GB" sz="2800" dirty="0">
              <a:solidFill>
                <a:srgbClr val="FF0000"/>
              </a:solidFill>
              <a:latin typeface="Comic Sans MS" panose="030F0702030302020204" pitchFamily="66" charset="0"/>
            </a:endParaRPr>
          </a:p>
          <a:p>
            <a:endParaRPr lang="en-GB" sz="2800" dirty="0">
              <a:solidFill>
                <a:srgbClr val="FF0000"/>
              </a:solidFill>
              <a:latin typeface="Comic Sans MS" panose="030F0702030302020204" pitchFamily="66" charset="0"/>
            </a:endParaRPr>
          </a:p>
          <a:p>
            <a:r>
              <a:rPr lang="en-GB" sz="2800" dirty="0">
                <a:solidFill>
                  <a:srgbClr val="FF0000"/>
                </a:solidFill>
                <a:latin typeface="Comic Sans MS" panose="030F0702030302020204" pitchFamily="66" charset="0"/>
              </a:rPr>
              <a:t>Earrings must be removed for PE lessons. (unless you have emailed a disclaimer)</a:t>
            </a:r>
          </a:p>
        </p:txBody>
      </p:sp>
      <p:pic>
        <p:nvPicPr>
          <p:cNvPr id="2050" name="Picture 2" descr="St Mary's C of E (Aided) Primary School, Pulborough - School Uniform">
            <a:extLst>
              <a:ext uri="{FF2B5EF4-FFF2-40B4-BE49-F238E27FC236}">
                <a16:creationId xmlns:a16="http://schemas.microsoft.com/office/drawing/2014/main" id="{9DEAA115-D41E-470C-94A3-26FF51A169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9265" y="1592130"/>
            <a:ext cx="5301775" cy="3974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1803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7F668-C00E-4321-8235-E1F5931DFFCB}"/>
              </a:ext>
            </a:extLst>
          </p:cNvPr>
          <p:cNvSpPr>
            <a:spLocks noGrp="1"/>
          </p:cNvSpPr>
          <p:nvPr>
            <p:ph type="title"/>
          </p:nvPr>
        </p:nvSpPr>
        <p:spPr/>
        <p:txBody>
          <a:bodyPr/>
          <a:lstStyle/>
          <a:p>
            <a:r>
              <a:rPr lang="en-GB" dirty="0">
                <a:latin typeface="Comic Sans MS" panose="030F0702030302020204" pitchFamily="66" charset="0"/>
              </a:rPr>
              <a:t>MTC Multiplication check- Year 4 only</a:t>
            </a:r>
          </a:p>
        </p:txBody>
      </p:sp>
      <p:sp>
        <p:nvSpPr>
          <p:cNvPr id="5" name="TextBox 4">
            <a:extLst>
              <a:ext uri="{FF2B5EF4-FFF2-40B4-BE49-F238E27FC236}">
                <a16:creationId xmlns:a16="http://schemas.microsoft.com/office/drawing/2014/main" id="{68D41D55-BB47-4775-ABE8-31EFCC02FE15}"/>
              </a:ext>
            </a:extLst>
          </p:cNvPr>
          <p:cNvSpPr txBox="1"/>
          <p:nvPr/>
        </p:nvSpPr>
        <p:spPr>
          <a:xfrm>
            <a:off x="1606027" y="1512426"/>
            <a:ext cx="8979945" cy="5262979"/>
          </a:xfrm>
          <a:prstGeom prst="rect">
            <a:avLst/>
          </a:prstGeom>
          <a:noFill/>
        </p:spPr>
        <p:txBody>
          <a:bodyPr wrap="square">
            <a:spAutoFit/>
          </a:bodyPr>
          <a:lstStyle/>
          <a:p>
            <a:r>
              <a:rPr lang="en-GB" sz="2400" dirty="0">
                <a:solidFill>
                  <a:srgbClr val="111111"/>
                </a:solidFill>
                <a:effectLst/>
                <a:latin typeface="Comic Sans MS" panose="030F0702030302020204" pitchFamily="66" charset="0"/>
                <a:ea typeface="Times New Roman" panose="02020603050405020304" pitchFamily="18" charset="0"/>
              </a:rPr>
              <a:t>As part of our teacher assessments for this year, the Year 4 children will be sitting the Multiplication Tables Check which will see how well they know their Times Tables. </a:t>
            </a:r>
            <a:r>
              <a:rPr lang="en-GB" sz="2400" dirty="0">
                <a:solidFill>
                  <a:srgbClr val="111111"/>
                </a:solidFill>
                <a:latin typeface="Comic Sans MS" panose="030F0702030302020204" pitchFamily="66" charset="0"/>
                <a:ea typeface="Times New Roman" panose="02020603050405020304" pitchFamily="18" charset="0"/>
              </a:rPr>
              <a:t>There are some websites that have been uploaded onto Google Classroom for the children to practice with. We will be practicing using TT Rockstars, the practice Multiplication Test Check and a weekly times tables test. </a:t>
            </a:r>
            <a:endParaRPr lang="en-GB" sz="2400" dirty="0">
              <a:solidFill>
                <a:srgbClr val="111111"/>
              </a:solidFill>
              <a:effectLst/>
              <a:latin typeface="Comic Sans MS" panose="030F0702030302020204" pitchFamily="66" charset="0"/>
              <a:ea typeface="Times New Roman" panose="02020603050405020304" pitchFamily="18" charset="0"/>
            </a:endParaRPr>
          </a:p>
          <a:p>
            <a:endParaRPr lang="en-GB" sz="2400" dirty="0">
              <a:effectLst/>
              <a:latin typeface="Comic Sans MS" panose="030F0702030302020204" pitchFamily="66" charset="0"/>
              <a:ea typeface="Times New Roman" panose="02020603050405020304" pitchFamily="18" charset="0"/>
            </a:endParaRPr>
          </a:p>
          <a:p>
            <a:r>
              <a:rPr lang="en-GB" sz="2400" dirty="0">
                <a:solidFill>
                  <a:srgbClr val="111111"/>
                </a:solidFill>
                <a:effectLst/>
                <a:latin typeface="Comic Sans MS" panose="030F0702030302020204" pitchFamily="66" charset="0"/>
                <a:ea typeface="Times New Roman" panose="02020603050405020304" pitchFamily="18" charset="0"/>
              </a:rPr>
              <a:t>Under the National Curriculum primary school children are expected to know </a:t>
            </a:r>
            <a:r>
              <a:rPr lang="en-GB" sz="2400" dirty="0">
                <a:solidFill>
                  <a:srgbClr val="111111"/>
                </a:solidFill>
                <a:latin typeface="Comic Sans MS" panose="030F0702030302020204" pitchFamily="66" charset="0"/>
                <a:ea typeface="Times New Roman" panose="02020603050405020304" pitchFamily="18" charset="0"/>
              </a:rPr>
              <a:t>up to their</a:t>
            </a:r>
            <a:r>
              <a:rPr lang="en-GB" sz="2400" dirty="0">
                <a:solidFill>
                  <a:srgbClr val="111111"/>
                </a:solidFill>
                <a:effectLst/>
                <a:latin typeface="Comic Sans MS" panose="030F0702030302020204" pitchFamily="66" charset="0"/>
                <a:ea typeface="Times New Roman" panose="02020603050405020304" pitchFamily="18" charset="0"/>
              </a:rPr>
              <a:t> 12 times tables by the end of Year 4. We have been preparing students to know their times tables by the end of Year 4 for quite some time now with our weekly Times Tables tests and opportunities to use TT Rockstars.</a:t>
            </a:r>
            <a:endParaRPr lang="en-GB" sz="2400" dirty="0">
              <a:effectLst/>
              <a:latin typeface="Comic Sans MS" panose="030F0702030302020204" pitchFamily="66" charset="0"/>
              <a:ea typeface="Times New Roman" panose="02020603050405020304" pitchFamily="18" charset="0"/>
            </a:endParaRPr>
          </a:p>
        </p:txBody>
      </p:sp>
    </p:spTree>
    <p:extLst>
      <p:ext uri="{BB962C8B-B14F-4D97-AF65-F5344CB8AC3E}">
        <p14:creationId xmlns:p14="http://schemas.microsoft.com/office/powerpoint/2010/main" val="4014579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7F668-C00E-4321-8235-E1F5931DFFCB}"/>
              </a:ext>
            </a:extLst>
          </p:cNvPr>
          <p:cNvSpPr>
            <a:spLocks noGrp="1"/>
          </p:cNvSpPr>
          <p:nvPr>
            <p:ph type="title"/>
          </p:nvPr>
        </p:nvSpPr>
        <p:spPr/>
        <p:txBody>
          <a:bodyPr/>
          <a:lstStyle/>
          <a:p>
            <a:r>
              <a:rPr lang="en-GB" dirty="0">
                <a:latin typeface="Comic Sans MS" panose="030F0702030302020204" pitchFamily="66" charset="0"/>
              </a:rPr>
              <a:t>MTC Multiplication check- Year 4 only</a:t>
            </a:r>
          </a:p>
        </p:txBody>
      </p:sp>
      <p:sp>
        <p:nvSpPr>
          <p:cNvPr id="6" name="TextBox 5">
            <a:extLst>
              <a:ext uri="{FF2B5EF4-FFF2-40B4-BE49-F238E27FC236}">
                <a16:creationId xmlns:a16="http://schemas.microsoft.com/office/drawing/2014/main" id="{9C6DA884-B02A-480A-A3B7-149A21C95AE5}"/>
              </a:ext>
            </a:extLst>
          </p:cNvPr>
          <p:cNvSpPr txBox="1"/>
          <p:nvPr/>
        </p:nvSpPr>
        <p:spPr>
          <a:xfrm>
            <a:off x="3047104" y="1716284"/>
            <a:ext cx="6094206" cy="3430811"/>
          </a:xfrm>
          <a:prstGeom prst="rect">
            <a:avLst/>
          </a:prstGeom>
          <a:noFill/>
        </p:spPr>
        <p:txBody>
          <a:bodyPr wrap="square">
            <a:spAutoFit/>
          </a:bodyPr>
          <a:lstStyle/>
          <a:p>
            <a:r>
              <a:rPr lang="en-GB" sz="1800" b="1" dirty="0">
                <a:solidFill>
                  <a:srgbClr val="111111"/>
                </a:solidFill>
                <a:effectLst/>
                <a:latin typeface="Comic Sans MS" panose="030F0702030302020204" pitchFamily="66" charset="0"/>
                <a:ea typeface="Times New Roman" panose="02020603050405020304" pitchFamily="18" charset="0"/>
              </a:rPr>
              <a:t>The check itself:</a:t>
            </a:r>
            <a:endParaRPr lang="en-GB" sz="1800" dirty="0">
              <a:effectLst/>
              <a:latin typeface="Comic Sans MS" panose="030F0702030302020204" pitchFamily="66" charset="0"/>
              <a:ea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a:solidFill>
                  <a:srgbClr val="111111"/>
                </a:solidFill>
                <a:effectLst/>
                <a:latin typeface="Comic Sans MS" panose="030F0702030302020204" pitchFamily="66" charset="0"/>
                <a:ea typeface="Calibri" panose="020F0502020204030204" pitchFamily="34" charset="0"/>
                <a:cs typeface="Times New Roman" panose="02020603050405020304" pitchFamily="18" charset="0"/>
              </a:rPr>
              <a:t>will take place in the first three weeks after the May half term.</a:t>
            </a: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a:solidFill>
                  <a:srgbClr val="111111"/>
                </a:solidFill>
                <a:effectLst/>
                <a:latin typeface="Comic Sans MS" panose="030F0702030302020204" pitchFamily="66" charset="0"/>
                <a:ea typeface="Calibri" panose="020F0502020204030204" pitchFamily="34" charset="0"/>
                <a:cs typeface="Times New Roman" panose="02020603050405020304" pitchFamily="18" charset="0"/>
              </a:rPr>
              <a:t>will be online using a tablet. </a:t>
            </a: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a:solidFill>
                  <a:srgbClr val="111111"/>
                </a:solidFill>
                <a:effectLst/>
                <a:latin typeface="Comic Sans MS" panose="030F0702030302020204" pitchFamily="66" charset="0"/>
                <a:ea typeface="Calibri" panose="020F0502020204030204" pitchFamily="34" charset="0"/>
                <a:cs typeface="Times New Roman" panose="02020603050405020304" pitchFamily="18" charset="0"/>
              </a:rPr>
              <a:t>will take no longer than 5 minutes.</a:t>
            </a: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a:solidFill>
                  <a:srgbClr val="111111"/>
                </a:solidFill>
                <a:effectLst/>
                <a:latin typeface="Comic Sans MS" panose="030F0702030302020204" pitchFamily="66" charset="0"/>
                <a:ea typeface="Calibri" panose="020F0502020204030204" pitchFamily="34" charset="0"/>
                <a:cs typeface="Times New Roman" panose="02020603050405020304" pitchFamily="18" charset="0"/>
              </a:rPr>
              <a:t>will feature 25 questions and children will have 6 seconds to answer each question with a 3 second rest period between each question.</a:t>
            </a:r>
          </a:p>
          <a:p>
            <a:pPr marL="342900" lvl="0" indent="-342900">
              <a:lnSpc>
                <a:spcPct val="107000"/>
              </a:lnSpc>
              <a:spcAft>
                <a:spcPts val="800"/>
              </a:spcAft>
              <a:buSzPts val="1000"/>
              <a:buFont typeface="Symbol" panose="05050102010706020507" pitchFamily="18" charset="2"/>
              <a:buChar char=""/>
              <a:tabLst>
                <a:tab pos="457200" algn="l"/>
              </a:tabLst>
            </a:pPr>
            <a:r>
              <a:rPr lang="en-GB" sz="1800" dirty="0">
                <a:solidFill>
                  <a:srgbClr val="111111"/>
                </a:solidFill>
                <a:effectLst/>
                <a:latin typeface="Comic Sans MS" panose="030F0702030302020204" pitchFamily="66" charset="0"/>
                <a:ea typeface="Calibri" panose="020F0502020204030204" pitchFamily="34" charset="0"/>
                <a:cs typeface="Times New Roman" panose="02020603050405020304" pitchFamily="18" charset="0"/>
              </a:rPr>
              <a:t>does not contain any problem solving and will involve questions in the format of ‘3 x 4 = ? and 5 x 6 = ?’</a:t>
            </a:r>
          </a:p>
        </p:txBody>
      </p:sp>
    </p:spTree>
    <p:extLst>
      <p:ext uri="{BB962C8B-B14F-4D97-AF65-F5344CB8AC3E}">
        <p14:creationId xmlns:p14="http://schemas.microsoft.com/office/powerpoint/2010/main" val="88426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9EA5787-F606-4822-A9AB-472E67979C04}"/>
              </a:ext>
            </a:extLst>
          </p:cNvPr>
          <p:cNvSpPr txBox="1"/>
          <p:nvPr/>
        </p:nvSpPr>
        <p:spPr>
          <a:xfrm>
            <a:off x="516366" y="1937269"/>
            <a:ext cx="8850854" cy="4884927"/>
          </a:xfrm>
          <a:prstGeom prst="rect">
            <a:avLst/>
          </a:prstGeom>
          <a:noFill/>
        </p:spPr>
        <p:txBody>
          <a:bodyPr wrap="square">
            <a:spAutoFit/>
          </a:bodyPr>
          <a:lstStyle/>
          <a:p>
            <a:r>
              <a:rPr lang="en-GB" sz="2000" b="1" dirty="0">
                <a:solidFill>
                  <a:srgbClr val="111111"/>
                </a:solidFill>
                <a:effectLst/>
                <a:latin typeface="Comic Sans MS" panose="030F0702030302020204" pitchFamily="66" charset="0"/>
                <a:ea typeface="Times New Roman" panose="02020603050405020304" pitchFamily="18" charset="0"/>
              </a:rPr>
              <a:t>Practise at Home:</a:t>
            </a:r>
            <a:r>
              <a:rPr lang="en-GB" sz="2000" dirty="0">
                <a:solidFill>
                  <a:srgbClr val="111111"/>
                </a:solidFill>
                <a:effectLst/>
                <a:latin typeface="Comic Sans MS" panose="030F0702030302020204" pitchFamily="66" charset="0"/>
                <a:ea typeface="Times New Roman" panose="02020603050405020304" pitchFamily="18" charset="0"/>
              </a:rPr>
              <a:t> Because maths is such a big subject, and we will of course continue to teach the full curriculum, we will need your continued support to help practise the times tables with your children. Some easy ways to do this include:</a:t>
            </a:r>
            <a:endParaRPr lang="en-GB" sz="2000" dirty="0">
              <a:effectLst/>
              <a:latin typeface="Comic Sans MS" panose="030F0702030302020204" pitchFamily="66" charset="0"/>
              <a:ea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2000" dirty="0">
                <a:solidFill>
                  <a:srgbClr val="111111"/>
                </a:solidFill>
                <a:effectLst/>
                <a:latin typeface="Comic Sans MS" panose="030F0702030302020204" pitchFamily="66" charset="0"/>
                <a:ea typeface="Calibri" panose="020F0502020204030204" pitchFamily="34" charset="0"/>
                <a:cs typeface="Times New Roman" panose="02020603050405020304" pitchFamily="18" charset="0"/>
              </a:rPr>
              <a:t>asking questions such as “What’s 7 x 8?”</a:t>
            </a:r>
          </a:p>
          <a:p>
            <a:pPr marL="342900" lvl="0" indent="-342900">
              <a:lnSpc>
                <a:spcPct val="107000"/>
              </a:lnSpc>
              <a:spcAft>
                <a:spcPts val="800"/>
              </a:spcAft>
              <a:buSzPts val="1000"/>
              <a:buFont typeface="Symbol" panose="05050102010706020507" pitchFamily="18" charset="2"/>
              <a:buChar char=""/>
              <a:tabLst>
                <a:tab pos="457200" algn="l"/>
              </a:tabLst>
            </a:pPr>
            <a:r>
              <a:rPr lang="en-GB" sz="2000" dirty="0">
                <a:solidFill>
                  <a:srgbClr val="111111"/>
                </a:solidFill>
                <a:effectLst/>
                <a:latin typeface="Comic Sans MS" panose="030F0702030302020204" pitchFamily="66" charset="0"/>
                <a:ea typeface="Calibri" panose="020F0502020204030204" pitchFamily="34" charset="0"/>
                <a:cs typeface="Times New Roman" panose="02020603050405020304" pitchFamily="18" charset="0"/>
              </a:rPr>
              <a:t>reciting Times Tables by rote (4 times 1 is 4, 4 times 2 is 8, etc)</a:t>
            </a:r>
          </a:p>
          <a:p>
            <a:pPr marL="342900" lvl="0" indent="-342900">
              <a:lnSpc>
                <a:spcPct val="107000"/>
              </a:lnSpc>
              <a:spcAft>
                <a:spcPts val="800"/>
              </a:spcAft>
              <a:buSzPts val="1000"/>
              <a:buFont typeface="Symbol" panose="05050102010706020507" pitchFamily="18" charset="2"/>
              <a:buChar char=""/>
              <a:tabLst>
                <a:tab pos="457200" algn="l"/>
              </a:tabLst>
            </a:pPr>
            <a:r>
              <a:rPr lang="en-GB" sz="2000" dirty="0">
                <a:solidFill>
                  <a:srgbClr val="111111"/>
                </a:solidFill>
                <a:effectLst/>
                <a:latin typeface="Comic Sans MS" panose="030F0702030302020204" pitchFamily="66" charset="0"/>
                <a:ea typeface="Calibri" panose="020F0502020204030204" pitchFamily="34" charset="0"/>
                <a:cs typeface="Times New Roman" panose="02020603050405020304" pitchFamily="18" charset="0"/>
              </a:rPr>
              <a:t>using apps and games (see below about a resource your student has access to) </a:t>
            </a:r>
          </a:p>
          <a:p>
            <a:pPr marL="342900" lvl="0" indent="-342900">
              <a:lnSpc>
                <a:spcPct val="107000"/>
              </a:lnSpc>
              <a:spcAft>
                <a:spcPts val="800"/>
              </a:spcAft>
              <a:buSzPts val="1000"/>
              <a:buFont typeface="Symbol" panose="05050102010706020507" pitchFamily="18" charset="2"/>
              <a:buChar char=""/>
              <a:tabLst>
                <a:tab pos="457200" algn="l"/>
              </a:tabLst>
            </a:pPr>
            <a:r>
              <a:rPr lang="en-GB" sz="2000" dirty="0" err="1">
                <a:solidFill>
                  <a:srgbClr val="111111"/>
                </a:solidFill>
                <a:latin typeface="Comic Sans MS" panose="030F0702030302020204" pitchFamily="66" charset="0"/>
                <a:ea typeface="Calibri" panose="020F0502020204030204" pitchFamily="34" charset="0"/>
                <a:cs typeface="Times New Roman" panose="02020603050405020304" pitchFamily="18" charset="0"/>
              </a:rPr>
              <a:t>TTRockstars</a:t>
            </a:r>
            <a:endParaRPr lang="en-GB" sz="2000" dirty="0">
              <a:solidFill>
                <a:srgbClr val="111111"/>
              </a:solidFill>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2000" dirty="0" err="1">
                <a:solidFill>
                  <a:srgbClr val="111111"/>
                </a:solidFill>
                <a:latin typeface="Comic Sans MS" panose="030F0702030302020204" pitchFamily="66" charset="0"/>
                <a:ea typeface="Calibri" panose="020F0502020204030204" pitchFamily="34" charset="0"/>
                <a:cs typeface="Times New Roman" panose="02020603050405020304" pitchFamily="18" charset="0"/>
              </a:rPr>
              <a:t>Mathsframe</a:t>
            </a:r>
            <a:endParaRPr lang="en-GB" sz="2000" dirty="0">
              <a:solidFill>
                <a:srgbClr val="111111"/>
              </a:solidFill>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endParaRPr lang="en-GB" sz="2000" dirty="0">
              <a:solidFill>
                <a:srgbClr val="111111"/>
              </a:solidFill>
              <a:latin typeface="Comic Sans MS" panose="030F0702030302020204" pitchFamily="66"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2000" dirty="0">
                <a:solidFill>
                  <a:srgbClr val="111111"/>
                </a:solidFill>
                <a:latin typeface="Comic Sans MS" panose="030F0702030302020204" pitchFamily="66" charset="0"/>
                <a:ea typeface="Calibri" panose="020F0502020204030204" pitchFamily="34" charset="0"/>
                <a:cs typeface="Times New Roman" panose="02020603050405020304" pitchFamily="18" charset="0"/>
              </a:rPr>
              <a:t>The practice version of the test so that they can become familiar with it.</a:t>
            </a:r>
          </a:p>
        </p:txBody>
      </p:sp>
      <p:sp>
        <p:nvSpPr>
          <p:cNvPr id="7" name="Title 1">
            <a:extLst>
              <a:ext uri="{FF2B5EF4-FFF2-40B4-BE49-F238E27FC236}">
                <a16:creationId xmlns:a16="http://schemas.microsoft.com/office/drawing/2014/main" id="{5546A9B6-1FDA-4A96-870B-C34FC750C529}"/>
              </a:ext>
            </a:extLst>
          </p:cNvPr>
          <p:cNvSpPr>
            <a:spLocks noGrp="1"/>
          </p:cNvSpPr>
          <p:nvPr>
            <p:ph type="title"/>
          </p:nvPr>
        </p:nvSpPr>
        <p:spPr>
          <a:xfrm>
            <a:off x="838200" y="365125"/>
            <a:ext cx="10515600" cy="1325563"/>
          </a:xfrm>
        </p:spPr>
        <p:txBody>
          <a:bodyPr/>
          <a:lstStyle/>
          <a:p>
            <a:r>
              <a:rPr lang="en-GB" dirty="0">
                <a:latin typeface="Comic Sans MS" panose="030F0702030302020204" pitchFamily="66" charset="0"/>
              </a:rPr>
              <a:t>MTC Multiplication check- Year 4 only</a:t>
            </a:r>
          </a:p>
        </p:txBody>
      </p:sp>
    </p:spTree>
    <p:extLst>
      <p:ext uri="{BB962C8B-B14F-4D97-AF65-F5344CB8AC3E}">
        <p14:creationId xmlns:p14="http://schemas.microsoft.com/office/powerpoint/2010/main" val="2038955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GB" b="1" dirty="0">
                <a:solidFill>
                  <a:schemeClr val="tx2"/>
                </a:solidFill>
                <a:effectLst>
                  <a:outerShdw blurRad="38100" dist="38100" dir="2700000" algn="tl">
                    <a:srgbClr val="000000">
                      <a:alpha val="43137"/>
                    </a:srgbClr>
                  </a:outerShdw>
                </a:effectLst>
                <a:latin typeface="XCCW Joined 1a" panose="03050602040000000000" pitchFamily="66" charset="0"/>
              </a:rPr>
              <a:t>Key dates and Questions?</a:t>
            </a:r>
          </a:p>
        </p:txBody>
      </p:sp>
      <p:pic>
        <p:nvPicPr>
          <p:cNvPr id="1026" name="Picture 2" descr="Question Mark What Sticker for iOS &amp; Android | GIPHY"/>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636000" y="4502059"/>
            <a:ext cx="3109232" cy="310923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FFE23D6-64A7-4269-A8AB-77CE1D193185}"/>
              </a:ext>
            </a:extLst>
          </p:cNvPr>
          <p:cNvPicPr>
            <a:picLocks noChangeAspect="1"/>
          </p:cNvPicPr>
          <p:nvPr/>
        </p:nvPicPr>
        <p:blipFill rotWithShape="1">
          <a:blip r:embed="rId3"/>
          <a:srcRect l="21249" t="35739" r="22566" b="42130"/>
          <a:stretch/>
        </p:blipFill>
        <p:spPr>
          <a:xfrm>
            <a:off x="593888" y="1396093"/>
            <a:ext cx="10641611" cy="2619726"/>
          </a:xfrm>
          <a:prstGeom prst="rect">
            <a:avLst/>
          </a:prstGeom>
        </p:spPr>
      </p:pic>
    </p:spTree>
    <p:extLst>
      <p:ext uri="{BB962C8B-B14F-4D97-AF65-F5344CB8AC3E}">
        <p14:creationId xmlns:p14="http://schemas.microsoft.com/office/powerpoint/2010/main" val="38961303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1144</TotalTime>
  <Words>1195</Words>
  <Application>Microsoft Office PowerPoint</Application>
  <PresentationFormat>Widescreen</PresentationFormat>
  <Paragraphs>141</Paragraphs>
  <Slides>20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Calibri</vt:lpstr>
      <vt:lpstr>Calibri Light</vt:lpstr>
      <vt:lpstr>Comic Sans MS</vt:lpstr>
      <vt:lpstr>Google Sans Text</vt:lpstr>
      <vt:lpstr>Symbol</vt:lpstr>
      <vt:lpstr>Times New Roman</vt:lpstr>
      <vt:lpstr>XCCW Joined 1a</vt:lpstr>
      <vt:lpstr>Office Theme</vt:lpstr>
      <vt:lpstr>PowerPoint Presentation</vt:lpstr>
      <vt:lpstr>PowerPoint Presentation</vt:lpstr>
      <vt:lpstr>PowerPoint Presentation</vt:lpstr>
      <vt:lpstr>PowerPoint Presentation</vt:lpstr>
      <vt:lpstr>Our Topics</vt:lpstr>
      <vt:lpstr>Typical Sierra Leone Class Timetable</vt:lpstr>
      <vt:lpstr>PowerPoint Presentation</vt:lpstr>
      <vt:lpstr>Routines</vt:lpstr>
      <vt:lpstr>Routines</vt:lpstr>
      <vt:lpstr>Homework </vt:lpstr>
      <vt:lpstr>Behaviour</vt:lpstr>
      <vt:lpstr>Behaviour continued</vt:lpstr>
      <vt:lpstr>End of year 3 expectations</vt:lpstr>
      <vt:lpstr>End of year 4 expectations</vt:lpstr>
      <vt:lpstr>Toys vs concentration tools</vt:lpstr>
      <vt:lpstr>School Uniform</vt:lpstr>
      <vt:lpstr>MTC Multiplication check- Year 4 only</vt:lpstr>
      <vt:lpstr>MTC Multiplication check- Year 4 only</vt:lpstr>
      <vt:lpstr>MTC Multiplication check- Year 4 only</vt:lpstr>
      <vt:lpstr>Key dates and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China Class</dc:title>
  <dc:creator>Max Benson</dc:creator>
  <cp:lastModifiedBy>Alice Taylor</cp:lastModifiedBy>
  <cp:revision>68</cp:revision>
  <dcterms:created xsi:type="dcterms:W3CDTF">2017-09-24T14:48:25Z</dcterms:created>
  <dcterms:modified xsi:type="dcterms:W3CDTF">2026-09-29T15:07:00Z</dcterms:modified>
</cp:coreProperties>
</file>