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1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Nunito" pitchFamily="2" charset="0"/>
      <p:regular r:id="rId16"/>
      <p:bold r:id="rId17"/>
      <p:italic r:id="rId18"/>
      <p:boldItalic r:id="rId19"/>
    </p:embeddedFont>
    <p:embeddedFont>
      <p:font typeface="Nunito Sans SemiBold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" name="Google Shape;2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" name="Google Shape;3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" name="Google Shape;4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" name="Google Shape;4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" name="Google Shape;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217850" y="207250"/>
            <a:ext cx="8520600" cy="43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739302"/>
            <a:ext cx="8520600" cy="3829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Char char="■"/>
              <a:defRPr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Nunito"/>
              <a:buChar char="■"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449300"/>
            <a:ext cx="1619337" cy="69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3">
  <p:cSld name="TITLE_3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043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"/>
          <p:cNvSpPr/>
          <p:nvPr/>
        </p:nvSpPr>
        <p:spPr>
          <a:xfrm>
            <a:off x="3724275" y="971550"/>
            <a:ext cx="1619100" cy="1619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22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28000" y="1335094"/>
            <a:ext cx="1011651" cy="8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00" y="2636725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Nunito"/>
              <a:buNone/>
              <a:defRPr sz="3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Nunito"/>
              <a:buNone/>
              <a:defRPr sz="31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Nunito"/>
              <a:buNone/>
              <a:defRPr sz="31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Nunito"/>
              <a:buNone/>
              <a:defRPr sz="31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Nunito"/>
              <a:buNone/>
              <a:defRPr sz="31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Nunito"/>
              <a:buNone/>
              <a:defRPr sz="31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Nunito"/>
              <a:buNone/>
              <a:defRPr sz="31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Nunito"/>
              <a:buNone/>
              <a:defRPr sz="31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Nunito"/>
              <a:buNone/>
              <a:defRPr sz="31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 SemiBold"/>
              <a:buNone/>
              <a:defRPr sz="2800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 SemiBold"/>
              <a:buNone/>
              <a:defRPr sz="2800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 SemiBold"/>
              <a:buNone/>
              <a:defRPr sz="2800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 SemiBold"/>
              <a:buNone/>
              <a:defRPr sz="2800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 SemiBold"/>
              <a:buNone/>
              <a:defRPr sz="2800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 SemiBold"/>
              <a:buNone/>
              <a:defRPr sz="2800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 SemiBold"/>
              <a:buNone/>
              <a:defRPr sz="2800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 SemiBold"/>
              <a:buNone/>
              <a:defRPr sz="2800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 SemiBold"/>
              <a:buNone/>
              <a:defRPr sz="2800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ans SemiBold"/>
              <a:buChar char="●"/>
              <a:defRPr sz="1800" b="0" i="0" u="none" strike="noStrike" cap="none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 SemiBold"/>
              <a:buChar char="○"/>
              <a:defRPr sz="1400" b="0" i="0" u="none" strike="noStrike" cap="none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 SemiBold"/>
              <a:buChar char="■"/>
              <a:defRPr sz="1400" b="0" i="0" u="none" strike="noStrike" cap="none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 SemiBold"/>
              <a:buChar char="●"/>
              <a:defRPr sz="1400" b="0" i="0" u="none" strike="noStrike" cap="none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 SemiBold"/>
              <a:buChar char="○"/>
              <a:defRPr sz="1400" b="0" i="0" u="none" strike="noStrike" cap="none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 SemiBold"/>
              <a:buChar char="■"/>
              <a:defRPr sz="1400" b="0" i="0" u="none" strike="noStrike" cap="none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 SemiBold"/>
              <a:buChar char="●"/>
              <a:defRPr sz="1400" b="0" i="0" u="none" strike="noStrike" cap="none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 SemiBold"/>
              <a:buChar char="○"/>
              <a:defRPr sz="1400" b="0" i="0" u="none" strike="noStrike" cap="none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Nunito Sans SemiBold"/>
              <a:buChar char="■"/>
              <a:defRPr sz="1400" b="0" i="0" u="none" strike="noStrike" cap="none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transition spd="slow"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nappymaths.com/multiplication/multiplication.ht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mathsframe.co.uk/en/resources/resource/477/Multiplication-Tables-Check" TargetMode="External"/><Relationship Id="rId4" Type="http://schemas.openxmlformats.org/officeDocument/2006/relationships/hyperlink" Target="https://www.timestables.co.uk/game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  <p:sp>
        <p:nvSpPr>
          <p:cNvPr id="30" name="Google Shape;30;p5"/>
          <p:cNvSpPr txBox="1"/>
          <p:nvPr/>
        </p:nvSpPr>
        <p:spPr>
          <a:xfrm>
            <a:off x="1942832" y="789861"/>
            <a:ext cx="53208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GB" sz="4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Year 4 Multiplication Tables Check (MTC) 2026</a:t>
            </a:r>
            <a:endParaRPr sz="4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2374" b="1888"/>
          <a:stretch/>
        </p:blipFill>
        <p:spPr>
          <a:xfrm>
            <a:off x="3936333" y="3374537"/>
            <a:ext cx="1146030" cy="12718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217850" y="207250"/>
            <a:ext cx="8520600" cy="43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I</a:t>
            </a:r>
            <a:r>
              <a:rPr lang="en-GB" b="1" u="sng"/>
              <a:t>mportant information about multiplication tables check (MTC):</a:t>
            </a:r>
            <a:endParaRPr b="1" u="sng"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311700" y="739302"/>
            <a:ext cx="8520600" cy="4033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/>
              <a:t>The MTC determines if Year 4 children can </a:t>
            </a:r>
            <a:r>
              <a:rPr lang="en-GB">
                <a:solidFill>
                  <a:srgbClr val="283593"/>
                </a:solidFill>
              </a:rPr>
              <a:t>fluently</a:t>
            </a:r>
            <a:r>
              <a:rPr lang="en-GB"/>
              <a:t> recall their multiplication tables.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>
                <a:solidFill>
                  <a:srgbClr val="000000"/>
                </a:solidFill>
              </a:rPr>
              <a:t>They are designed to help schools identify which children require more support to learn their times tables.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>
                <a:solidFill>
                  <a:srgbClr val="000000"/>
                </a:solidFill>
              </a:rPr>
              <a:t>There is no ‘pass’ rate or threshold which means that, unlike the Phonics Screening Check, children will not be expected to re-sit the check.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037" y="207250"/>
            <a:ext cx="659692" cy="728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217850" y="207250"/>
            <a:ext cx="8520600" cy="43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b="1" u="sng"/>
              <a:t>When the check will take place:</a:t>
            </a:r>
            <a:endParaRPr b="1" u="sng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311700" y="739302"/>
            <a:ext cx="8520600" cy="3829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There will be a</a:t>
            </a:r>
            <a:r>
              <a:rPr lang="en-GB" dirty="0">
                <a:solidFill>
                  <a:srgbClr val="283593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period </a:t>
            </a:r>
            <a:r>
              <a:rPr lang="en-GB" dirty="0"/>
              <a:t>from </a:t>
            </a:r>
            <a:r>
              <a:rPr lang="en-GB" dirty="0">
                <a:solidFill>
                  <a:srgbClr val="283593"/>
                </a:solidFill>
              </a:rPr>
              <a:t>Monday 1</a:t>
            </a:r>
            <a:r>
              <a:rPr lang="en-GB" baseline="30000" dirty="0">
                <a:solidFill>
                  <a:srgbClr val="283593"/>
                </a:solidFill>
              </a:rPr>
              <a:t>st</a:t>
            </a:r>
            <a:r>
              <a:rPr lang="en-GB" dirty="0">
                <a:solidFill>
                  <a:srgbClr val="283593"/>
                </a:solidFill>
              </a:rPr>
              <a:t> June to Friday 12th June 2026 </a:t>
            </a:r>
            <a:r>
              <a:rPr lang="en-GB" dirty="0"/>
              <a:t>for schools to administer the check. </a:t>
            </a:r>
            <a:endParaRPr dirty="0"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There is </a:t>
            </a:r>
            <a:r>
              <a:rPr lang="en-GB" dirty="0">
                <a:solidFill>
                  <a:srgbClr val="283593"/>
                </a:solidFill>
              </a:rPr>
              <a:t>no set day </a:t>
            </a:r>
            <a:r>
              <a:rPr lang="en-GB" dirty="0"/>
              <a:t>to administer the check and children are not expected to take the check at the same time. </a:t>
            </a:r>
            <a:endParaRPr dirty="0"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 dirty="0"/>
              <a:t>All eligible Year 4 children in England will be required to take the check. </a:t>
            </a:r>
            <a:endParaRPr dirty="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 dirty="0"/>
              <a:t>There is a ‘Try it out’ area, provided by the DfE, which will take place in school.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We have already taken part in the Officially Unofficial MTC on TT Rockstars.</a:t>
            </a:r>
            <a:endParaRPr dirty="0"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2571" y="113502"/>
            <a:ext cx="738587" cy="8156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217850" y="207250"/>
            <a:ext cx="8520600" cy="43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b="1" u="sng"/>
              <a:t>How the check is carried out:</a:t>
            </a:r>
            <a:endParaRPr b="1" u="sng"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1"/>
          </p:nvPr>
        </p:nvSpPr>
        <p:spPr>
          <a:xfrm>
            <a:off x="311700" y="739302"/>
            <a:ext cx="8520600" cy="3829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The check will be </a:t>
            </a:r>
            <a:r>
              <a:rPr lang="en-GB" dirty="0">
                <a:solidFill>
                  <a:srgbClr val="283593"/>
                </a:solidFill>
              </a:rPr>
              <a:t>fully digital.</a:t>
            </a:r>
            <a:endParaRPr dirty="0"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Answers will be entered using a keyboard, by pressing digits onto an iPad screen. </a:t>
            </a:r>
            <a:endParaRPr dirty="0"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Usually, the check will take less than </a:t>
            </a:r>
            <a:r>
              <a:rPr lang="en-GB" dirty="0">
                <a:solidFill>
                  <a:srgbClr val="283593"/>
                </a:solidFill>
              </a:rPr>
              <a:t>5 minutes </a:t>
            </a:r>
            <a:r>
              <a:rPr lang="en-GB" dirty="0"/>
              <a:t>for each child. </a:t>
            </a:r>
            <a:endParaRPr dirty="0"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The children will have </a:t>
            </a:r>
            <a:r>
              <a:rPr lang="en-GB" dirty="0">
                <a:solidFill>
                  <a:srgbClr val="283593"/>
                </a:solidFill>
              </a:rPr>
              <a:t>6 seconds </a:t>
            </a:r>
            <a:r>
              <a:rPr lang="en-GB" dirty="0"/>
              <a:t>from the time the question appears to input their answer. (</a:t>
            </a:r>
            <a:r>
              <a:rPr lang="en-GB" sz="1100" dirty="0"/>
              <a:t>6 seconds per answer means that children must be able to read, recall and enter their response within that time.  Whatever is written in the answer box at the end of 6 seconds will be counted as the answer.)</a:t>
            </a:r>
            <a:endParaRPr sz="1100" dirty="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100" dirty="0"/>
              <a:t> 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There will be a total of </a:t>
            </a:r>
            <a:r>
              <a:rPr lang="en-GB" dirty="0">
                <a:solidFill>
                  <a:srgbClr val="283593"/>
                </a:solidFill>
              </a:rPr>
              <a:t>25 questions </a:t>
            </a:r>
            <a:r>
              <a:rPr lang="en-GB" dirty="0"/>
              <a:t>with a </a:t>
            </a:r>
            <a:r>
              <a:rPr lang="en-GB" dirty="0">
                <a:solidFill>
                  <a:srgbClr val="283593"/>
                </a:solidFill>
              </a:rPr>
              <a:t>3 second pause </a:t>
            </a:r>
            <a:r>
              <a:rPr lang="en-GB" dirty="0"/>
              <a:t>in-between questions. </a:t>
            </a:r>
            <a:endParaRPr dirty="0"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There will be </a:t>
            </a:r>
            <a:r>
              <a:rPr lang="en-GB" dirty="0">
                <a:solidFill>
                  <a:srgbClr val="283593"/>
                </a:solidFill>
              </a:rPr>
              <a:t>3 practice questions</a:t>
            </a:r>
            <a:r>
              <a:rPr lang="en-GB" dirty="0"/>
              <a:t> before the check begins. </a:t>
            </a:r>
            <a:endParaRPr dirty="0"/>
          </a:p>
        </p:txBody>
      </p:sp>
      <p:sp>
        <p:nvSpPr>
          <p:cNvPr id="51" name="Google Shape;5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037" y="207250"/>
            <a:ext cx="659692" cy="728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217850" y="207250"/>
            <a:ext cx="8520600" cy="43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b="1" u="sng"/>
              <a:t>Specific arrangements for the check:</a:t>
            </a:r>
            <a:endParaRPr b="1" u="sng"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1"/>
          </p:nvPr>
        </p:nvSpPr>
        <p:spPr>
          <a:xfrm>
            <a:off x="311700" y="739302"/>
            <a:ext cx="8520600" cy="3829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dirty="0"/>
              <a:t>Some children will be eligible for specific arrangements:</a:t>
            </a:r>
            <a:endParaRPr dirty="0"/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Colour contrast;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Font size adjustment;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‘Next’ button (alternative to 3-second pause);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Removing on-screen number pad;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An adult to input answers;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Audio version;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 dirty="0"/>
              <a:t>Audible time alert.</a:t>
            </a:r>
            <a:endParaRPr dirty="0"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 dirty="0"/>
          </a:p>
        </p:txBody>
      </p:sp>
      <p:sp>
        <p:nvSpPr>
          <p:cNvPr id="58" name="Google Shape;5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037" y="207250"/>
            <a:ext cx="659692" cy="72852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217850" y="207250"/>
            <a:ext cx="8520600" cy="43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b="1" u="sng"/>
              <a:t>The check questions:</a:t>
            </a:r>
            <a:endParaRPr b="1" u="sng"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311700" y="739302"/>
            <a:ext cx="8520600" cy="3829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/>
              <a:t>Each child will be </a:t>
            </a:r>
            <a:r>
              <a:rPr lang="en-GB">
                <a:solidFill>
                  <a:srgbClr val="283593"/>
                </a:solidFill>
              </a:rPr>
              <a:t>randomly assigned </a:t>
            </a:r>
            <a:r>
              <a:rPr lang="en-GB"/>
              <a:t>a set of questions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/>
              <a:t>There will only be </a:t>
            </a:r>
            <a:r>
              <a:rPr lang="en-GB">
                <a:solidFill>
                  <a:srgbClr val="283593"/>
                </a:solidFill>
              </a:rPr>
              <a:t>multiplication</a:t>
            </a:r>
            <a:r>
              <a:rPr lang="en-GB"/>
              <a:t> questions in the check, not division facts.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/>
              <a:t>The 6, 7, 8, 9 and 12 times tables are </a:t>
            </a:r>
            <a:r>
              <a:rPr lang="en-GB">
                <a:solidFill>
                  <a:srgbClr val="283593"/>
                </a:solidFill>
              </a:rPr>
              <a:t>more likely </a:t>
            </a:r>
            <a:r>
              <a:rPr lang="en-GB"/>
              <a:t>to be asked, as these are the hardest for most children to learn. It’s a good idea to focus on these tricky times tables with your child at home.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/>
              <a:t>Reversal of questions (e.g. 8 x 6 and 6 x 8) will not be asked in the same check. 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/>
              <a:t>Children will not see their individual results when they complete the check.</a:t>
            </a:r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037" y="207250"/>
            <a:ext cx="659692" cy="728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>
            <a:spLocks noGrp="1"/>
          </p:cNvSpPr>
          <p:nvPr>
            <p:ph type="title"/>
          </p:nvPr>
        </p:nvSpPr>
        <p:spPr>
          <a:xfrm>
            <a:off x="217850" y="207250"/>
            <a:ext cx="8520600" cy="43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b="1" u="sng"/>
              <a:t>How best to prepare your child for the check:</a:t>
            </a:r>
            <a:endParaRPr b="1" u="sng"/>
          </a:p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>
            <a:off x="311700" y="739302"/>
            <a:ext cx="8520600" cy="431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/>
              <a:t>Remind them that the check should last no more than </a:t>
            </a:r>
            <a:r>
              <a:rPr lang="en-GB">
                <a:solidFill>
                  <a:srgbClr val="283593"/>
                </a:solidFill>
              </a:rPr>
              <a:t>5 minutes.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</a:pPr>
            <a:r>
              <a:rPr lang="en-GB"/>
              <a:t>If you want to go over times tables, make them fun.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</a:pPr>
            <a:endParaRPr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Nunito"/>
              <a:buChar char="●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you have any concerns, talk to your child’s teacher. </a:t>
            </a:r>
            <a:endParaRPr/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Nunito"/>
              <a:buNone/>
            </a:pP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Nunito"/>
              <a:buChar char="●"/>
            </a:pPr>
            <a:r>
              <a:rPr lang="en-GB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your child has any concerns, encourage them to talk to a trusted adult (for example, yourself, their teacher).</a:t>
            </a:r>
            <a:endParaRPr/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Nunito"/>
              <a:buNone/>
            </a:pP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Nunito"/>
              <a:buChar char="●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you’re looking to support your child further with maths at home, there are lots of good websites with free resources. </a:t>
            </a:r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037" y="207250"/>
            <a:ext cx="659692" cy="728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>
            <a:spLocks noGrp="1"/>
          </p:cNvSpPr>
          <p:nvPr>
            <p:ph type="title"/>
          </p:nvPr>
        </p:nvSpPr>
        <p:spPr>
          <a:xfrm>
            <a:off x="217850" y="207250"/>
            <a:ext cx="85206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b="1" u="sng"/>
              <a:t>Games to try:</a:t>
            </a:r>
            <a:endParaRPr b="1" u="sng"/>
          </a:p>
        </p:txBody>
      </p:sp>
      <p:sp>
        <p:nvSpPr>
          <p:cNvPr id="78" name="Google Shape;78;p12"/>
          <p:cNvSpPr txBox="1">
            <a:spLocks noGrp="1"/>
          </p:cNvSpPr>
          <p:nvPr>
            <p:ph type="body" idx="1"/>
          </p:nvPr>
        </p:nvSpPr>
        <p:spPr>
          <a:xfrm>
            <a:off x="311700" y="739302"/>
            <a:ext cx="8520600" cy="38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GB" sz="2000" dirty="0"/>
              <a:t>Climb the stairs counting in multiples</a:t>
            </a: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GB" sz="2000" dirty="0"/>
              <a:t>Play times tables games verbally.</a:t>
            </a: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GB" sz="2000" dirty="0"/>
              <a:t>Listen and sing along to times tables songs.</a:t>
            </a: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GB" sz="2000" dirty="0"/>
              <a:t>Take it in turns to say times tables in funny voices. </a:t>
            </a:r>
            <a:endParaRPr sz="2000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GB" sz="2000" dirty="0"/>
              <a:t>Play maths games online: These will be shared on Google Classroom. </a:t>
            </a:r>
            <a:endParaRPr sz="2000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800" b="1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Hit the Button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GB" sz="1800" u="sng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https://www.topmarks.co.uk/maths-games/hit-the-button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 </a:t>
            </a:r>
            <a:endParaRPr sz="1300" dirty="0"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Snappy Maths </a:t>
            </a:r>
            <a:r>
              <a:rPr lang="en-GB" sz="1800" u="sng" dirty="0">
                <a:solidFill>
                  <a:schemeClr val="hlin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  <a:hlinkClick r:id="rId3"/>
              </a:rPr>
              <a:t>http://www.snappymaths.com/multiplication/multiplication.htm</a:t>
            </a:r>
            <a:endParaRPr sz="1300" dirty="0"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Times table games: </a:t>
            </a:r>
            <a:r>
              <a:rPr lang="en-GB" sz="1800" u="sng" dirty="0">
                <a:solidFill>
                  <a:schemeClr val="hlin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  <a:hlinkClick r:id="rId4"/>
              </a:rPr>
              <a:t>https://www.timestables.co.uk/games/</a:t>
            </a:r>
            <a:endParaRPr sz="1300" dirty="0"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Maths frame: </a:t>
            </a:r>
            <a:r>
              <a:rPr lang="en-GB" sz="1800" u="sng" dirty="0">
                <a:solidFill>
                  <a:schemeClr val="hlin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  <a:hlinkClick r:id="rId5"/>
              </a:rPr>
              <a:t>https://mathsframe.co.uk/en/resources/resource/477/Multiplication-Tables-Check</a:t>
            </a:r>
            <a:endParaRPr sz="1300" dirty="0"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TT Rockstars: https://ttrockstars.com/</a:t>
            </a:r>
            <a:endParaRPr sz="1300" dirty="0"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7037" y="207250"/>
            <a:ext cx="659692" cy="72852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>
            <a:off x="311700" y="739301"/>
            <a:ext cx="8520600" cy="17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700" dirty="0"/>
              <a:t>We really thank you for your support with this matter and wish our Y4 pupils all the best for the upcoming MTC in June 2026.</a:t>
            </a:r>
            <a:endParaRPr sz="2700" dirty="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85" name="Google Shape;85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774800" y="3313875"/>
            <a:ext cx="7486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for taking the time to read this information. This PowerPoint will be on the website. </a:t>
            </a:r>
            <a:endParaRPr sz="2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1466" y="133678"/>
            <a:ext cx="659692" cy="7285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SL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750</Words>
  <Application>Microsoft Office PowerPoint</Application>
  <PresentationFormat>On-screen Show (16:9)</PresentationFormat>
  <Paragraphs>83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Nunito Sans SemiBold</vt:lpstr>
      <vt:lpstr>Nunito</vt:lpstr>
      <vt:lpstr>Arial</vt:lpstr>
      <vt:lpstr>TSL</vt:lpstr>
      <vt:lpstr>PowerPoint Presentation</vt:lpstr>
      <vt:lpstr>Important information about multiplication tables check (MTC):</vt:lpstr>
      <vt:lpstr>When the check will take place:</vt:lpstr>
      <vt:lpstr>How the check is carried out:</vt:lpstr>
      <vt:lpstr>Specific arrangements for the check:</vt:lpstr>
      <vt:lpstr>The check questions:</vt:lpstr>
      <vt:lpstr>How best to prepare your child for the check:</vt:lpstr>
      <vt:lpstr>Games to try: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 Reuben</dc:creator>
  <cp:lastModifiedBy>Susan Farrant</cp:lastModifiedBy>
  <cp:revision>12</cp:revision>
  <dcterms:modified xsi:type="dcterms:W3CDTF">2026-04-29T15:46:31Z</dcterms:modified>
</cp:coreProperties>
</file>