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7" r:id="rId31"/>
  </p:sldIdLst>
  <p:sldSz cx="9144000" cy="5143500" type="screen16x9"/>
  <p:notesSz cx="6858000" cy="9144000"/>
  <p:embeddedFontLst>
    <p:embeddedFont>
      <p:font typeface="Nunito" pitchFamily="2" charset="0"/>
      <p:regular r:id="rId33"/>
      <p:bold r:id="rId34"/>
      <p:italic r:id="rId35"/>
      <p:boldItalic r:id="rId36"/>
    </p:embeddedFont>
    <p:embeddedFont>
      <p:font typeface="Nunito Sans SemiBold" pitchFamily="2" charset="0"/>
      <p:regular r:id="rId37"/>
      <p:bold r:id="rId38"/>
      <p:italic r:id="rId39"/>
      <p:boldItalic r:id="rId40"/>
    </p:embeddedFont>
    <p:embeddedFont>
      <p:font typeface="Nunito SemiBold"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gWAY8iKfDV08h0bieAxJ7MMRj6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 y="4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 name="Google Shape;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Reading SATs paper. </a:t>
            </a:r>
            <a:endParaRPr/>
          </a:p>
          <a:p>
            <a:pPr marL="158750" lvl="0" indent="0" algn="l" rtl="0">
              <a:lnSpc>
                <a:spcPct val="100000"/>
              </a:lnSpc>
              <a:spcBef>
                <a:spcPts val="0"/>
              </a:spcBef>
              <a:spcAft>
                <a:spcPts val="0"/>
              </a:spcAft>
              <a:buSzPts val="1100"/>
              <a:buNone/>
            </a:pPr>
            <a:r>
              <a:rPr lang="en-GB"/>
              <a:t>Question styles include: </a:t>
            </a:r>
            <a:endParaRPr/>
          </a:p>
          <a:p>
            <a:pPr marL="457200" lvl="0" indent="-298450" algn="l" rtl="0">
              <a:lnSpc>
                <a:spcPct val="100000"/>
              </a:lnSpc>
              <a:spcBef>
                <a:spcPts val="0"/>
              </a:spcBef>
              <a:spcAft>
                <a:spcPts val="0"/>
              </a:spcAft>
              <a:buSzPts val="1100"/>
              <a:buFont typeface="Arial"/>
              <a:buChar char="-"/>
            </a:pPr>
            <a:r>
              <a:rPr lang="en-GB"/>
              <a:t>Multiple choice questions</a:t>
            </a:r>
            <a:endParaRPr/>
          </a:p>
          <a:p>
            <a:pPr marL="457200" lvl="0" indent="-298450" algn="l" rtl="0">
              <a:lnSpc>
                <a:spcPct val="100000"/>
              </a:lnSpc>
              <a:spcBef>
                <a:spcPts val="0"/>
              </a:spcBef>
              <a:spcAft>
                <a:spcPts val="0"/>
              </a:spcAft>
              <a:buSzPts val="1100"/>
              <a:buFont typeface="Arial"/>
              <a:buChar char="-"/>
            </a:pPr>
            <a:r>
              <a:rPr lang="en-GB"/>
              <a:t>One-word answers</a:t>
            </a:r>
            <a:endParaRPr/>
          </a:p>
          <a:p>
            <a:pPr marL="457200" lvl="0" indent="-298450" algn="l" rtl="0">
              <a:lnSpc>
                <a:spcPct val="100000"/>
              </a:lnSpc>
              <a:spcBef>
                <a:spcPts val="0"/>
              </a:spcBef>
              <a:spcAft>
                <a:spcPts val="0"/>
              </a:spcAft>
              <a:buSzPts val="1100"/>
              <a:buFont typeface="Arial"/>
              <a:buChar char="-"/>
            </a:pPr>
            <a:r>
              <a:rPr lang="en-GB"/>
              <a:t>Short answer questions</a:t>
            </a:r>
            <a:endParaRPr/>
          </a:p>
          <a:p>
            <a:pPr marL="457200" lvl="0" indent="-298450" algn="l" rtl="0">
              <a:lnSpc>
                <a:spcPct val="100000"/>
              </a:lnSpc>
              <a:spcBef>
                <a:spcPts val="0"/>
              </a:spcBef>
              <a:spcAft>
                <a:spcPts val="0"/>
              </a:spcAft>
              <a:buSzPts val="1100"/>
              <a:buFont typeface="Arial"/>
              <a:buChar char="-"/>
            </a:pPr>
            <a:r>
              <a:rPr lang="en-GB"/>
              <a:t>Multiple mark (long answer) questions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Reading SATs paper.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Reading SATs paper.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6% of questions: summarising main ideas from more than one paragraph.</a:t>
            </a:r>
            <a:endParaRPr/>
          </a:p>
          <a:p>
            <a:pPr marL="158750" lvl="0" indent="0" algn="l" rtl="0">
              <a:lnSpc>
                <a:spcPct val="100000"/>
              </a:lnSpc>
              <a:spcBef>
                <a:spcPts val="0"/>
              </a:spcBef>
              <a:spcAft>
                <a:spcPts val="0"/>
              </a:spcAft>
              <a:buSzPts val="1100"/>
              <a:buNone/>
            </a:pPr>
            <a:r>
              <a:rPr lang="en-GB"/>
              <a:t>2% of questions: making comparisons within the text</a:t>
            </a:r>
            <a:endParaRPr/>
          </a:p>
          <a:p>
            <a:pPr marL="158750" lvl="0" indent="0" algn="l" rtl="0">
              <a:lnSpc>
                <a:spcPct val="100000"/>
              </a:lnSpc>
              <a:spcBef>
                <a:spcPts val="0"/>
              </a:spcBef>
              <a:spcAft>
                <a:spcPts val="0"/>
              </a:spcAft>
              <a:buSzPts val="1100"/>
              <a:buNone/>
            </a:pPr>
            <a:r>
              <a:rPr lang="en-GB"/>
              <a:t>2% of questions: Identify and / or explain how meaning is enhanced through choice of words and phrases.</a:t>
            </a:r>
            <a:endParaRPr/>
          </a:p>
          <a:p>
            <a:pPr marL="158750" lvl="0" indent="0" algn="l" rtl="0">
              <a:lnSpc>
                <a:spcPct val="100000"/>
              </a:lnSpc>
              <a:spcBef>
                <a:spcPts val="0"/>
              </a:spcBef>
              <a:spcAft>
                <a:spcPts val="0"/>
              </a:spcAft>
              <a:buSzPts val="1100"/>
              <a:buNone/>
            </a:pPr>
            <a:r>
              <a:rPr lang="en-GB"/>
              <a:t>Example questions to ask at home:</a:t>
            </a:r>
            <a:endParaRPr/>
          </a:p>
          <a:p>
            <a:pPr marL="457200" lvl="0" indent="-298450" algn="l" rtl="0">
              <a:lnSpc>
                <a:spcPct val="100000"/>
              </a:lnSpc>
              <a:spcBef>
                <a:spcPts val="0"/>
              </a:spcBef>
              <a:spcAft>
                <a:spcPts val="0"/>
              </a:spcAft>
              <a:buSzPts val="1100"/>
              <a:buFont typeface="Arial"/>
              <a:buChar char="-"/>
            </a:pPr>
            <a:r>
              <a:rPr lang="en-GB"/>
              <a:t>What does this word mean? </a:t>
            </a:r>
            <a:endParaRPr/>
          </a:p>
          <a:p>
            <a:pPr marL="457200" lvl="0" indent="-298450" algn="l" rtl="0">
              <a:lnSpc>
                <a:spcPct val="100000"/>
              </a:lnSpc>
              <a:spcBef>
                <a:spcPts val="0"/>
              </a:spcBef>
              <a:spcAft>
                <a:spcPts val="0"/>
              </a:spcAft>
              <a:buSzPts val="1100"/>
              <a:buFont typeface="Arial"/>
              <a:buChar char="-"/>
            </a:pPr>
            <a:r>
              <a:rPr lang="en-GB"/>
              <a:t>Which word in this paragraph is the closest in meaning to…?</a:t>
            </a:r>
            <a:endParaRPr/>
          </a:p>
          <a:p>
            <a:pPr marL="457200" lvl="0" indent="-298450" algn="l" rtl="0">
              <a:lnSpc>
                <a:spcPct val="100000"/>
              </a:lnSpc>
              <a:spcBef>
                <a:spcPts val="0"/>
              </a:spcBef>
              <a:spcAft>
                <a:spcPts val="0"/>
              </a:spcAft>
              <a:buSzPts val="1100"/>
              <a:buFont typeface="Arial"/>
              <a:buChar char="-"/>
            </a:pPr>
            <a:r>
              <a:rPr lang="en-GB"/>
              <a:t>What [character] doing when [event] happened?</a:t>
            </a:r>
            <a:endParaRPr/>
          </a:p>
          <a:p>
            <a:pPr marL="457200" lvl="0" indent="-298450" algn="l" rtl="0">
              <a:lnSpc>
                <a:spcPct val="100000"/>
              </a:lnSpc>
              <a:spcBef>
                <a:spcPts val="0"/>
              </a:spcBef>
              <a:spcAft>
                <a:spcPts val="0"/>
              </a:spcAft>
              <a:buSzPts val="1100"/>
              <a:buFont typeface="Arial"/>
              <a:buChar char="-"/>
            </a:pPr>
            <a:r>
              <a:rPr lang="en-GB"/>
              <a:t>True or false questions about a paragraph/ text.</a:t>
            </a:r>
            <a:endParaRPr/>
          </a:p>
          <a:p>
            <a:pPr marL="457200" lvl="0" indent="-298450" algn="l" rtl="0">
              <a:lnSpc>
                <a:spcPct val="100000"/>
              </a:lnSpc>
              <a:spcBef>
                <a:spcPts val="0"/>
              </a:spcBef>
              <a:spcAft>
                <a:spcPts val="0"/>
              </a:spcAft>
              <a:buSzPts val="1100"/>
              <a:buFont typeface="Arial"/>
              <a:buChar char="-"/>
            </a:pPr>
            <a:r>
              <a:rPr lang="en-GB"/>
              <a:t>Why do you [character] did [event]? Can you think of another reason?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Arithmetic SATs paper. </a:t>
            </a:r>
            <a:endParaRPr/>
          </a:p>
          <a:p>
            <a:pPr marL="158750" lvl="0" indent="0" algn="l" rtl="0">
              <a:lnSpc>
                <a:spcPct val="100000"/>
              </a:lnSpc>
              <a:spcBef>
                <a:spcPts val="0"/>
              </a:spcBef>
              <a:spcAft>
                <a:spcPts val="0"/>
              </a:spcAft>
              <a:buSzPts val="1100"/>
              <a:buNone/>
            </a:pPr>
            <a:r>
              <a:rPr lang="en-GB"/>
              <a:t>Identify that there are some questions that have 2 marks and some that have 1.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Arithmetic SATs paper. </a:t>
            </a:r>
            <a:endParaRPr/>
          </a:p>
          <a:p>
            <a:pPr marL="158750" lvl="0" indent="0" algn="l" rtl="0">
              <a:lnSpc>
                <a:spcPct val="100000"/>
              </a:lnSpc>
              <a:spcBef>
                <a:spcPts val="0"/>
              </a:spcBef>
              <a:spcAft>
                <a:spcPts val="0"/>
              </a:spcAft>
              <a:buSzPts val="1100"/>
              <a:buNone/>
            </a:pPr>
            <a:r>
              <a:rPr lang="en-GB"/>
              <a:t>These are examples of how children could solve the calculations. There are some that could/ should be solved mentally as it is far quicker that way (40 marks in 30 minutes does not allow for 1 minute + per mark). </a:t>
            </a:r>
            <a:endParaRPr/>
          </a:p>
          <a:p>
            <a:pPr marL="158750" lvl="0" indent="0" algn="l" rtl="0">
              <a:lnSpc>
                <a:spcPct val="100000"/>
              </a:lnSpc>
              <a:spcBef>
                <a:spcPts val="0"/>
              </a:spcBef>
              <a:spcAft>
                <a:spcPts val="0"/>
              </a:spcAft>
              <a:buSzPts val="1100"/>
              <a:buNone/>
            </a:pPr>
            <a:r>
              <a:rPr lang="en-GB"/>
              <a:t>Answers should always be given in their simplest form unless stated otherwise.</a:t>
            </a:r>
            <a:endParaRPr/>
          </a:p>
          <a:p>
            <a:pPr marL="158750" lvl="0" indent="0" algn="l" rtl="0">
              <a:lnSpc>
                <a:spcPct val="100000"/>
              </a:lnSpc>
              <a:spcBef>
                <a:spcPts val="0"/>
              </a:spcBef>
              <a:spcAft>
                <a:spcPts val="0"/>
              </a:spcAft>
              <a:buSzPts val="1100"/>
              <a:buNone/>
            </a:pPr>
            <a:r>
              <a:rPr lang="en-GB"/>
              <a:t>Note that for question 26, equivalent fractions or the exact decimal are accepted.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Arithmetic SATs paper.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In general, the questions get progressively harder throughout the paper. As this is the case, it is not unusual for children to be unable to complete the entire paper in the given time.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 name="Google Shape;3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paper 2 Reasoning SATs paper.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paper 2 Reasoning SATs paper.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paper 3 Reasoning SATs paper.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paper 3 Reasoning SATs paper. </a:t>
            </a:r>
            <a:endParaRPr/>
          </a:p>
          <a:p>
            <a:pPr marL="158750" lvl="0" indent="0" algn="l" rtl="0">
              <a:lnSpc>
                <a:spcPct val="100000"/>
              </a:lnSpc>
              <a:spcBef>
                <a:spcPts val="0"/>
              </a:spcBef>
              <a:spcAft>
                <a:spcPts val="0"/>
              </a:spcAft>
              <a:buSzPts val="1100"/>
              <a:buNone/>
            </a:pPr>
            <a:r>
              <a:rPr lang="en-GB"/>
              <a:t>Note that this is a three mark question.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Encourage parents not to use past papers at home. If they want to use past papers with tutors, suggest that they could take copies of completed test home to work through with tutors. This may help them to work through specific misunderstandings.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Note that some schools will want to remove the first bullet point, encouraging pupils not to revise at home and instead keep revision in school.</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It may also be appropriate to discuss if there are any changes at home that could add stress to the child (e.g. moving house, a new sibling, recent bereavement).</a:t>
            </a:r>
            <a:endParaRPr/>
          </a:p>
          <a:p>
            <a:pPr marL="158750" lvl="0" indent="0" algn="l" rtl="0">
              <a:lnSpc>
                <a:spcPct val="100000"/>
              </a:lnSpc>
              <a:spcBef>
                <a:spcPts val="0"/>
              </a:spcBef>
              <a:spcAft>
                <a:spcPts val="0"/>
              </a:spcAft>
              <a:buSzPts val="1100"/>
              <a:buNone/>
            </a:pPr>
            <a:r>
              <a:rPr lang="en-GB"/>
              <a:t>There may be media coverage around the SATs, parents may want to discuss this with their children (positive or negative).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The DfE Key Stage 2 access arrangements guidance (https://www.gov.uk/government/publications/key-stage-2-tests-access-arrangements) gives more details on this, including which arrangements need prior permission. </a:t>
            </a:r>
            <a:endParaRPr/>
          </a:p>
          <a:p>
            <a:pPr marL="158750" lvl="0" indent="0" algn="l" rtl="0">
              <a:lnSpc>
                <a:spcPct val="100000"/>
              </a:lnSpc>
              <a:spcBef>
                <a:spcPts val="0"/>
              </a:spcBef>
              <a:spcAft>
                <a:spcPts val="0"/>
              </a:spcAft>
              <a:buSzPts val="1100"/>
              <a:buNone/>
            </a:pPr>
            <a:r>
              <a:rPr lang="en-GB"/>
              <a:t>It should be noted that there are cases when pupils can have access to multiple arrangements (e.g. addition time and a scribe). These are detailed in the above document. </a:t>
            </a:r>
            <a:endParaRPr/>
          </a:p>
          <a:p>
            <a:pPr marL="158750" lvl="0" indent="0" algn="l" rtl="0">
              <a:lnSpc>
                <a:spcPct val="100000"/>
              </a:lnSpc>
              <a:spcBef>
                <a:spcPts val="0"/>
              </a:spcBef>
              <a:spcAft>
                <a:spcPts val="0"/>
              </a:spcAft>
              <a:buSzPts val="1100"/>
              <a:buNone/>
            </a:pPr>
            <a:r>
              <a:rPr lang="en-GB"/>
              <a:t>Also note, any pupil can ask for a question to be read to them, though not explained to them. In mathematics, words and numbers may be read but mathematical symbols cannot be read.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There is no separate test that would indicate a pupil is working above the national standard.</a:t>
            </a:r>
            <a:endParaRPr/>
          </a:p>
          <a:p>
            <a:pPr marL="158750" lvl="0" indent="0" algn="l" rtl="0">
              <a:lnSpc>
                <a:spcPct val="100000"/>
              </a:lnSpc>
              <a:spcBef>
                <a:spcPts val="0"/>
              </a:spcBef>
              <a:spcAft>
                <a:spcPts val="0"/>
              </a:spcAft>
              <a:buSzPts val="1100"/>
              <a:buNone/>
            </a:pPr>
            <a:r>
              <a:rPr lang="en-GB"/>
              <a:t>A scaled score of less than 99 would indicate a pupil is working below the national standard. </a:t>
            </a:r>
            <a:endParaRPr/>
          </a:p>
          <a:p>
            <a:pPr marL="158750" lvl="0" indent="0" algn="l" rtl="0">
              <a:lnSpc>
                <a:spcPct val="100000"/>
              </a:lnSpc>
              <a:spcBef>
                <a:spcPts val="0"/>
              </a:spcBef>
              <a:spcAft>
                <a:spcPts val="0"/>
              </a:spcAft>
              <a:buSzPts val="1100"/>
              <a:buNone/>
            </a:pPr>
            <a:r>
              <a:rPr lang="en-GB"/>
              <a:t>To have a scaled score, pupils must have a minimum raw score (determined each year). If the pupil does not achieve the minimum raw score, they have not demonstrated sufficient understanding of the KS2 curriculum in the subject.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The question types include:</a:t>
            </a:r>
            <a:endParaRPr/>
          </a:p>
          <a:p>
            <a:pPr marL="457200" lvl="0" indent="-298450" algn="l" rtl="0">
              <a:lnSpc>
                <a:spcPct val="100000"/>
              </a:lnSpc>
              <a:spcBef>
                <a:spcPts val="0"/>
              </a:spcBef>
              <a:spcAft>
                <a:spcPts val="0"/>
              </a:spcAft>
              <a:buSzPts val="1100"/>
              <a:buFont typeface="Arial"/>
              <a:buChar char="-"/>
            </a:pPr>
            <a:r>
              <a:rPr lang="en-GB"/>
              <a:t>Circling</a:t>
            </a:r>
            <a:endParaRPr/>
          </a:p>
          <a:p>
            <a:pPr marL="457200" lvl="0" indent="-298450" algn="l" rtl="0">
              <a:lnSpc>
                <a:spcPct val="100000"/>
              </a:lnSpc>
              <a:spcBef>
                <a:spcPts val="0"/>
              </a:spcBef>
              <a:spcAft>
                <a:spcPts val="0"/>
              </a:spcAft>
              <a:buSzPts val="1100"/>
              <a:buFont typeface="Arial"/>
              <a:buChar char="-"/>
            </a:pPr>
            <a:r>
              <a:rPr lang="en-GB"/>
              <a:t>Drawing lines to connect</a:t>
            </a:r>
            <a:endParaRPr/>
          </a:p>
          <a:p>
            <a:pPr marL="457200" lvl="0" indent="-298450" algn="l" rtl="0">
              <a:lnSpc>
                <a:spcPct val="100000"/>
              </a:lnSpc>
              <a:spcBef>
                <a:spcPts val="0"/>
              </a:spcBef>
              <a:spcAft>
                <a:spcPts val="0"/>
              </a:spcAft>
              <a:buSzPts val="1100"/>
              <a:buFont typeface="Arial"/>
              <a:buChar char="-"/>
            </a:pPr>
            <a:r>
              <a:rPr lang="en-GB"/>
              <a:t>Multiple choice questions (including ticking tables)</a:t>
            </a:r>
            <a:endParaRPr/>
          </a:p>
          <a:p>
            <a:pPr marL="457200" lvl="0" indent="-298450" algn="l" rtl="0">
              <a:lnSpc>
                <a:spcPct val="100000"/>
              </a:lnSpc>
              <a:spcBef>
                <a:spcPts val="0"/>
              </a:spcBef>
              <a:spcAft>
                <a:spcPts val="0"/>
              </a:spcAft>
              <a:buSzPts val="1100"/>
              <a:buFont typeface="Arial"/>
              <a:buChar char="-"/>
            </a:pPr>
            <a:r>
              <a:rPr lang="en-GB"/>
              <a:t>One-word answers</a:t>
            </a:r>
            <a:endParaRPr/>
          </a:p>
          <a:p>
            <a:pPr marL="457200" lvl="0" indent="-298450" algn="l" rtl="0">
              <a:lnSpc>
                <a:spcPct val="100000"/>
              </a:lnSpc>
              <a:spcBef>
                <a:spcPts val="0"/>
              </a:spcBef>
              <a:spcAft>
                <a:spcPts val="0"/>
              </a:spcAft>
              <a:buSzPts val="1100"/>
              <a:buFont typeface="Arial"/>
              <a:buChar char="-"/>
            </a:pPr>
            <a:r>
              <a:rPr lang="en-GB"/>
              <a:t>Short answer questions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Questions are from the 2025 GPS SATs paper. </a:t>
            </a:r>
            <a:br>
              <a:rPr lang="en-GB"/>
            </a:br>
            <a:r>
              <a:rPr lang="en-GB"/>
              <a:t>For question 43 the answer scheme details 2 correct answers and answers that should not be accepted (e.g. misspellings of verb forms or errors in punctuation or capitalisation.)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Questions are from the 2025 Spelling SATs paper.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9"/>
        <p:cNvGrpSpPr/>
        <p:nvPr/>
      </p:nvGrpSpPr>
      <p:grpSpPr>
        <a:xfrm>
          <a:off x="0" y="0"/>
          <a:ext cx="0" cy="0"/>
          <a:chOff x="0" y="0"/>
          <a:chExt cx="0" cy="0"/>
        </a:xfrm>
      </p:grpSpPr>
      <p:sp>
        <p:nvSpPr>
          <p:cNvPr id="10" name="Google Shape;10;p3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atin typeface="Arial"/>
                <a:ea typeface="Arial"/>
                <a:cs typeface="Arial"/>
                <a:sym typeface="Aria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3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atin typeface="Arial"/>
                <a:ea typeface="Arial"/>
                <a:cs typeface="Arial"/>
                <a:sym typeface="Aria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3"/>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1800">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3"/>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Font typeface="Nunito"/>
              <a:buChar char="●"/>
              <a:defRPr sz="1600">
                <a:solidFill>
                  <a:schemeClr val="dk1"/>
                </a:solidFill>
                <a:latin typeface="Arial"/>
                <a:ea typeface="Arial"/>
                <a:cs typeface="Arial"/>
                <a:sym typeface="Arial"/>
              </a:defRPr>
            </a:lvl1pPr>
            <a:lvl2pPr marL="914400" lvl="1" indent="-317500" algn="l">
              <a:lnSpc>
                <a:spcPct val="115000"/>
              </a:lnSpc>
              <a:spcBef>
                <a:spcPts val="1600"/>
              </a:spcBef>
              <a:spcAft>
                <a:spcPts val="0"/>
              </a:spcAft>
              <a:buSzPts val="1400"/>
              <a:buFont typeface="Nunito"/>
              <a:buChar char="○"/>
              <a:defRPr>
                <a:latin typeface="Nunito"/>
                <a:ea typeface="Nunito"/>
                <a:cs typeface="Nunito"/>
                <a:sym typeface="Nunito"/>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Font typeface="Nunito"/>
              <a:buChar char="●"/>
              <a:defRPr>
                <a:latin typeface="Nunito"/>
                <a:ea typeface="Nunito"/>
                <a:cs typeface="Nunito"/>
                <a:sym typeface="Nunito"/>
              </a:defRPr>
            </a:lvl4pPr>
            <a:lvl5pPr marL="2286000" lvl="4" indent="-317500" algn="l">
              <a:lnSpc>
                <a:spcPct val="115000"/>
              </a:lnSpc>
              <a:spcBef>
                <a:spcPts val="1600"/>
              </a:spcBef>
              <a:spcAft>
                <a:spcPts val="0"/>
              </a:spcAft>
              <a:buSzPts val="1400"/>
              <a:buFont typeface="Nunito"/>
              <a:buChar char="○"/>
              <a:defRPr>
                <a:latin typeface="Nunito"/>
                <a:ea typeface="Nunito"/>
                <a:cs typeface="Nunito"/>
                <a:sym typeface="Nunito"/>
              </a:defRPr>
            </a:lvl5pPr>
            <a:lvl6pPr marL="2743200" lvl="5" indent="-317500" algn="l">
              <a:lnSpc>
                <a:spcPct val="115000"/>
              </a:lnSpc>
              <a:spcBef>
                <a:spcPts val="1600"/>
              </a:spcBef>
              <a:spcAft>
                <a:spcPts val="0"/>
              </a:spcAft>
              <a:buSzPts val="1400"/>
              <a:buFont typeface="Nunito"/>
              <a:buChar char="■"/>
              <a:defRPr>
                <a:latin typeface="Nunito"/>
                <a:ea typeface="Nunito"/>
                <a:cs typeface="Nunito"/>
                <a:sym typeface="Nunito"/>
              </a:defRPr>
            </a:lvl6pPr>
            <a:lvl7pPr marL="3200400" lvl="6" indent="-317500" algn="l">
              <a:lnSpc>
                <a:spcPct val="115000"/>
              </a:lnSpc>
              <a:spcBef>
                <a:spcPts val="1600"/>
              </a:spcBef>
              <a:spcAft>
                <a:spcPts val="0"/>
              </a:spcAft>
              <a:buSzPts val="1400"/>
              <a:buFont typeface="Nunito"/>
              <a:buChar char="●"/>
              <a:defRPr>
                <a:latin typeface="Nunito"/>
                <a:ea typeface="Nunito"/>
                <a:cs typeface="Nunito"/>
                <a:sym typeface="Nunito"/>
              </a:defRPr>
            </a:lvl7pPr>
            <a:lvl8pPr marL="3657600" lvl="7" indent="-317500" algn="l">
              <a:lnSpc>
                <a:spcPct val="115000"/>
              </a:lnSpc>
              <a:spcBef>
                <a:spcPts val="1600"/>
              </a:spcBef>
              <a:spcAft>
                <a:spcPts val="0"/>
              </a:spcAft>
              <a:buSzPts val="1400"/>
              <a:buFont typeface="Nunito"/>
              <a:buChar char="○"/>
              <a:defRPr>
                <a:latin typeface="Nunito"/>
                <a:ea typeface="Nunito"/>
                <a:cs typeface="Nunito"/>
                <a:sym typeface="Nunito"/>
              </a:defRPr>
            </a:lvl8pPr>
            <a:lvl9pPr marL="4114800" lvl="8" indent="-317500" algn="l">
              <a:lnSpc>
                <a:spcPct val="115000"/>
              </a:lnSpc>
              <a:spcBef>
                <a:spcPts val="1600"/>
              </a:spcBef>
              <a:spcAft>
                <a:spcPts val="1600"/>
              </a:spcAft>
              <a:buSzPts val="1400"/>
              <a:buFont typeface="Nunito"/>
              <a:buChar char="■"/>
              <a:defRPr>
                <a:latin typeface="Nunito"/>
                <a:ea typeface="Nunito"/>
                <a:cs typeface="Nunito"/>
                <a:sym typeface="Nunito"/>
              </a:defRPr>
            </a:lvl9pPr>
          </a:lstStyle>
          <a:p>
            <a:endParaRPr/>
          </a:p>
        </p:txBody>
      </p:sp>
      <p:sp>
        <p:nvSpPr>
          <p:cNvPr id="16" name="Google Shape;16;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7" name="Google Shape;17;p33"/>
          <p:cNvPicPr preferRelativeResize="0"/>
          <p:nvPr/>
        </p:nvPicPr>
        <p:blipFill rotWithShape="1">
          <a:blip r:embed="rId2">
            <a:alphaModFix/>
          </a:blip>
          <a:src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0" name="Google Shape;20;p34"/>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4"/>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 name="Google Shape;22;p34"/>
          <p:cNvPicPr preferRelativeResize="0"/>
          <p:nvPr/>
        </p:nvPicPr>
        <p:blipFill rotWithShape="1">
          <a:blip r:embed="rId2">
            <a:alphaModFix/>
          </a:blip>
          <a:srcRect/>
          <a:stretch/>
        </p:blipFill>
        <p:spPr>
          <a:xfrm>
            <a:off x="4028000" y="1335094"/>
            <a:ext cx="1011651" cy="892000"/>
          </a:xfrm>
          <a:prstGeom prst="rect">
            <a:avLst/>
          </a:prstGeom>
          <a:noFill/>
          <a:ln>
            <a:noFill/>
          </a:ln>
        </p:spPr>
      </p:pic>
      <p:sp>
        <p:nvSpPr>
          <p:cNvPr id="23" name="Google Shape;23;p34"/>
          <p:cNvSpPr txBox="1">
            <a:spLocks noGrp="1"/>
          </p:cNvSpPr>
          <p:nvPr>
            <p:ph type="title"/>
          </p:nvPr>
        </p:nvSpPr>
        <p:spPr>
          <a:xfrm>
            <a:off x="311700" y="2636725"/>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3100"/>
              <a:buFont typeface="Nunito"/>
              <a:buNone/>
              <a:defRPr sz="3100">
                <a:solidFill>
                  <a:srgbClr val="FFFFFF"/>
                </a:solidFill>
                <a:latin typeface="Arial"/>
                <a:ea typeface="Arial"/>
                <a:cs typeface="Arial"/>
                <a:sym typeface="Arial"/>
              </a:defRPr>
            </a:lvl1pPr>
            <a:lvl2pPr lvl="1"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1pPr>
            <a:lvl2pPr marR="0" lvl="1"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2pPr>
            <a:lvl3pPr marR="0" lvl="2"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3pPr>
            <a:lvl4pPr marR="0" lvl="3"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4pPr>
            <a:lvl5pPr marR="0" lvl="4"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5pPr>
            <a:lvl6pPr marR="0" lvl="5"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6pPr>
            <a:lvl7pPr marR="0" lvl="6"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7pPr>
            <a:lvl8pPr marR="0" lvl="7"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8pPr>
            <a:lvl9pPr marR="0" lvl="8"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9pPr>
          </a:lstStyle>
          <a:p>
            <a:endParaRPr/>
          </a:p>
        </p:txBody>
      </p:sp>
      <p:sp>
        <p:nvSpPr>
          <p:cNvPr id="7" name="Google Shape;7;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Nunito Sans SemiBold"/>
              <a:buChar char="●"/>
              <a:defRPr sz="1800" b="0" i="0" u="none" strike="noStrike" cap="none">
                <a:solidFill>
                  <a:schemeClr val="dk2"/>
                </a:solidFill>
                <a:latin typeface="Nunito Sans SemiBold"/>
                <a:ea typeface="Nunito Sans SemiBold"/>
                <a:cs typeface="Nunito Sans SemiBold"/>
                <a:sym typeface="Nunito Sans SemiBold"/>
              </a:defRPr>
            </a:lvl1pPr>
            <a:lvl2pPr marL="914400" marR="0" lvl="1"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4pPr>
            <a:lvl5pPr marL="2286000" marR="0" lvl="4"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5pPr>
            <a:lvl6pPr marL="2743200" marR="0" lvl="5"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6pPr>
            <a:lvl7pPr marL="3200400" marR="0" lvl="6"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7pPr>
            <a:lvl8pPr marL="3657600" marR="0" lvl="7"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8pPr>
            <a:lvl9pPr marL="4114800" marR="0" lvl="8" indent="-317500" algn="l" rtl="0">
              <a:lnSpc>
                <a:spcPct val="115000"/>
              </a:lnSpc>
              <a:spcBef>
                <a:spcPts val="1600"/>
              </a:spcBef>
              <a:spcAft>
                <a:spcPts val="160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9pPr>
          </a:lstStyle>
          <a:p>
            <a:endParaRPr/>
          </a:p>
        </p:txBody>
      </p:sp>
      <p:sp>
        <p:nvSpPr>
          <p:cNvPr id="8" name="Google Shape;8;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hirdspacelearning.com/blog/category/for-parent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mathshub.thirdspacelearning.co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27"/>
        <p:cNvGrpSpPr/>
        <p:nvPr/>
      </p:nvGrpSpPr>
      <p:grpSpPr>
        <a:xfrm>
          <a:off x="0" y="0"/>
          <a:ext cx="0" cy="0"/>
          <a:chOff x="0" y="0"/>
          <a:chExt cx="0" cy="0"/>
        </a:xfrm>
      </p:grpSpPr>
      <p:sp>
        <p:nvSpPr>
          <p:cNvPr id="28" name="Google Shape;28;p1"/>
          <p:cNvSpPr/>
          <p:nvPr/>
        </p:nvSpPr>
        <p:spPr>
          <a:xfrm>
            <a:off x="3724274" y="637082"/>
            <a:ext cx="2091909" cy="1953568"/>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
          <p:cNvSpPr txBox="1">
            <a:spLocks noGrp="1"/>
          </p:cNvSpPr>
          <p:nvPr>
            <p:ph type="ctrTitle"/>
          </p:nvPr>
        </p:nvSpPr>
        <p:spPr>
          <a:xfrm>
            <a:off x="311700" y="2836625"/>
            <a:ext cx="8520600" cy="141672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endParaRPr dirty="0">
              <a:solidFill>
                <a:schemeClr val="lt1"/>
              </a:solidFill>
              <a:latin typeface="Arial"/>
              <a:ea typeface="Arial"/>
              <a:cs typeface="Arial"/>
              <a:sym typeface="Arial"/>
            </a:endParaRPr>
          </a:p>
          <a:p>
            <a:pPr marL="0" lvl="0" indent="0" algn="ctr" rtl="0">
              <a:lnSpc>
                <a:spcPct val="100000"/>
              </a:lnSpc>
              <a:spcBef>
                <a:spcPts val="0"/>
              </a:spcBef>
              <a:spcAft>
                <a:spcPts val="0"/>
              </a:spcAft>
              <a:buSzPts val="5200"/>
              <a:buNone/>
            </a:pPr>
            <a:endParaRPr sz="4800" dirty="0">
              <a:solidFill>
                <a:schemeClr val="lt1"/>
              </a:solidFill>
              <a:latin typeface="Arial"/>
              <a:ea typeface="Arial"/>
              <a:cs typeface="Arial"/>
              <a:sym typeface="Arial"/>
            </a:endParaRPr>
          </a:p>
          <a:p>
            <a:pPr marL="0" lvl="0" indent="0" algn="ctr" rtl="0">
              <a:lnSpc>
                <a:spcPct val="100000"/>
              </a:lnSpc>
              <a:spcBef>
                <a:spcPts val="0"/>
              </a:spcBef>
              <a:spcAft>
                <a:spcPts val="0"/>
              </a:spcAft>
              <a:buSzPts val="5200"/>
              <a:buNone/>
            </a:pPr>
            <a:r>
              <a:rPr lang="en-GB" sz="4000" dirty="0">
                <a:solidFill>
                  <a:schemeClr val="lt1"/>
                </a:solidFill>
                <a:latin typeface="Arial"/>
                <a:ea typeface="Arial"/>
                <a:cs typeface="Arial"/>
                <a:sym typeface="Arial"/>
              </a:rPr>
              <a:t>Year 6 SATs 202</a:t>
            </a:r>
            <a:r>
              <a:rPr lang="en-GB" sz="4000" dirty="0">
                <a:solidFill>
                  <a:schemeClr val="lt1"/>
                </a:solidFill>
              </a:rPr>
              <a:t>6</a:t>
            </a:r>
            <a:r>
              <a:rPr lang="en-GB" sz="4000" dirty="0">
                <a:solidFill>
                  <a:schemeClr val="lt1"/>
                </a:solidFill>
                <a:latin typeface="Arial"/>
                <a:ea typeface="Arial"/>
                <a:cs typeface="Arial"/>
                <a:sym typeface="Arial"/>
              </a:rPr>
              <a:t> Presentation for Parents, Carers &amp; Guardians</a:t>
            </a:r>
            <a:endParaRPr sz="3800" dirty="0">
              <a:solidFill>
                <a:schemeClr val="lt1"/>
              </a:solidFill>
              <a:latin typeface="Arial"/>
              <a:ea typeface="Arial"/>
              <a:cs typeface="Arial"/>
              <a:sym typeface="Arial"/>
            </a:endParaRPr>
          </a:p>
        </p:txBody>
      </p:sp>
      <p:pic>
        <p:nvPicPr>
          <p:cNvPr id="5" name="Picture 4">
            <a:extLst>
              <a:ext uri="{FF2B5EF4-FFF2-40B4-BE49-F238E27FC236}">
                <a16:creationId xmlns:a16="http://schemas.microsoft.com/office/drawing/2014/main" id="{74E2143F-C38B-44D6-8E89-7EED8B15B2D6}"/>
              </a:ext>
            </a:extLst>
          </p:cNvPr>
          <p:cNvPicPr/>
          <p:nvPr/>
        </p:nvPicPr>
        <p:blipFill rotWithShape="1">
          <a:blip r:embed="rId3"/>
          <a:srcRect l="40690" t="28297" r="41798" b="36268"/>
          <a:stretch/>
        </p:blipFill>
        <p:spPr bwMode="auto">
          <a:xfrm>
            <a:off x="4146245" y="972599"/>
            <a:ext cx="1227730" cy="1425827"/>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0"/>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Reading: Tuesday 12</a:t>
            </a:r>
            <a:r>
              <a:rPr lang="en-GB" baseline="30000"/>
              <a:t>th</a:t>
            </a:r>
            <a:r>
              <a:rPr lang="en-GB"/>
              <a:t> May </a:t>
            </a:r>
            <a:endParaRPr/>
          </a:p>
        </p:txBody>
      </p:sp>
      <p:sp>
        <p:nvSpPr>
          <p:cNvPr id="101" name="Google Shape;101;p10"/>
          <p:cNvSpPr txBox="1">
            <a:spLocks noGrp="1"/>
          </p:cNvSpPr>
          <p:nvPr>
            <p:ph type="body" idx="1"/>
          </p:nvPr>
        </p:nvSpPr>
        <p:spPr>
          <a:xfrm>
            <a:off x="311699" y="739302"/>
            <a:ext cx="8520601" cy="382957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There is one reading test that lasts for </a:t>
            </a:r>
            <a:r>
              <a:rPr lang="en-GB">
                <a:solidFill>
                  <a:srgbClr val="283593"/>
                </a:solidFill>
              </a:rPr>
              <a:t>60 minutes</a:t>
            </a:r>
            <a:r>
              <a:rPr lang="en-GB"/>
              <a:t>. </a:t>
            </a:r>
            <a:endParaRPr/>
          </a:p>
          <a:p>
            <a:pPr marL="114300" lvl="0" indent="0" algn="l" rtl="0">
              <a:lnSpc>
                <a:spcPct val="115000"/>
              </a:lnSpc>
              <a:spcBef>
                <a:spcPts val="0"/>
              </a:spcBef>
              <a:spcAft>
                <a:spcPts val="0"/>
              </a:spcAft>
              <a:buSzPts val="1800"/>
              <a:buNone/>
            </a:pPr>
            <a:r>
              <a:rPr lang="en-GB"/>
              <a:t>The test is designed to measure if the children’s comprehension of age-appropriate reading material meets the national standard. There are three different set texts for children to read. These could be any combination of </a:t>
            </a:r>
            <a:r>
              <a:rPr lang="en-GB">
                <a:solidFill>
                  <a:srgbClr val="283593"/>
                </a:solidFill>
              </a:rPr>
              <a:t>non-fiction, fiction and/ or poetry</a:t>
            </a:r>
            <a:r>
              <a:rPr lang="en-GB"/>
              <a:t>. </a:t>
            </a:r>
            <a:endParaRPr/>
          </a:p>
          <a:p>
            <a:pPr marL="114300" lvl="0" indent="0" algn="l" rtl="0">
              <a:lnSpc>
                <a:spcPct val="115000"/>
              </a:lnSpc>
              <a:spcBef>
                <a:spcPts val="0"/>
              </a:spcBef>
              <a:spcAft>
                <a:spcPts val="0"/>
              </a:spcAft>
              <a:buSzPts val="1800"/>
              <a:buNone/>
            </a:pPr>
            <a:endParaRPr sz="1000"/>
          </a:p>
          <a:p>
            <a:pPr marL="114300" lvl="0" indent="0" algn="l" rtl="0">
              <a:lnSpc>
                <a:spcPct val="115000"/>
              </a:lnSpc>
              <a:spcBef>
                <a:spcPts val="0"/>
              </a:spcBef>
              <a:spcAft>
                <a:spcPts val="0"/>
              </a:spcAft>
              <a:buSzPts val="1800"/>
              <a:buNone/>
            </a:pPr>
            <a:r>
              <a:rPr lang="en-GB"/>
              <a:t>The test covers the following areas (known as Content Domains): </a:t>
            </a:r>
            <a:endParaRPr/>
          </a:p>
          <a:p>
            <a:pPr marL="457200" lvl="0" indent="-342900" algn="l" rtl="0">
              <a:lnSpc>
                <a:spcPct val="115000"/>
              </a:lnSpc>
              <a:spcBef>
                <a:spcPts val="0"/>
              </a:spcBef>
              <a:spcAft>
                <a:spcPts val="0"/>
              </a:spcAft>
              <a:buSzPts val="1800"/>
              <a:buFont typeface="Nunito"/>
              <a:buChar char="●"/>
            </a:pPr>
            <a:r>
              <a:rPr lang="en-GB" sz="1400">
                <a:solidFill>
                  <a:srgbClr val="283593"/>
                </a:solidFill>
              </a:rPr>
              <a:t>Give/ explain the meaning of words in context;</a:t>
            </a:r>
            <a:endParaRPr/>
          </a:p>
          <a:p>
            <a:pPr marL="457200" lvl="0" indent="-342900" algn="l" rtl="0">
              <a:lnSpc>
                <a:spcPct val="115000"/>
              </a:lnSpc>
              <a:spcBef>
                <a:spcPts val="0"/>
              </a:spcBef>
              <a:spcAft>
                <a:spcPts val="0"/>
              </a:spcAft>
              <a:buSzPts val="1800"/>
              <a:buFont typeface="Nunito"/>
              <a:buChar char="●"/>
            </a:pPr>
            <a:r>
              <a:rPr lang="en-GB" sz="1400">
                <a:solidFill>
                  <a:srgbClr val="283593"/>
                </a:solidFill>
              </a:rPr>
              <a:t>Retrieve and record information/ identify key details from fiction and non-fiction;</a:t>
            </a:r>
            <a:endParaRPr/>
          </a:p>
          <a:p>
            <a:pPr marL="457200" lvl="0" indent="-342900" algn="l" rtl="0">
              <a:lnSpc>
                <a:spcPct val="115000"/>
              </a:lnSpc>
              <a:spcBef>
                <a:spcPts val="0"/>
              </a:spcBef>
              <a:spcAft>
                <a:spcPts val="0"/>
              </a:spcAft>
              <a:buSzPts val="1800"/>
              <a:buFont typeface="Nunito"/>
              <a:buChar char="●"/>
            </a:pPr>
            <a:r>
              <a:rPr lang="en-GB" sz="1400">
                <a:solidFill>
                  <a:srgbClr val="283593"/>
                </a:solidFill>
              </a:rPr>
              <a:t>Summarise main ideas from more than one paragraph;</a:t>
            </a:r>
            <a:endParaRPr/>
          </a:p>
          <a:p>
            <a:pPr marL="457200" lvl="0" indent="-342900" algn="l" rtl="0">
              <a:lnSpc>
                <a:spcPct val="115000"/>
              </a:lnSpc>
              <a:spcBef>
                <a:spcPts val="0"/>
              </a:spcBef>
              <a:spcAft>
                <a:spcPts val="0"/>
              </a:spcAft>
              <a:buSzPts val="1800"/>
              <a:buFont typeface="Nunito"/>
              <a:buChar char="●"/>
            </a:pPr>
            <a:r>
              <a:rPr lang="en-GB" sz="1400">
                <a:solidFill>
                  <a:srgbClr val="283593"/>
                </a:solidFill>
              </a:rPr>
              <a:t>Make inferences from the text/ explain and justify inferences with evidence from the text;</a:t>
            </a:r>
            <a:endParaRPr/>
          </a:p>
          <a:p>
            <a:pPr marL="457200" lvl="0" indent="-342900" algn="l" rtl="0">
              <a:lnSpc>
                <a:spcPct val="115000"/>
              </a:lnSpc>
              <a:spcBef>
                <a:spcPts val="0"/>
              </a:spcBef>
              <a:spcAft>
                <a:spcPts val="0"/>
              </a:spcAft>
              <a:buSzPts val="1800"/>
              <a:buFont typeface="Nunito"/>
              <a:buChar char="●"/>
            </a:pPr>
            <a:r>
              <a:rPr lang="en-GB" sz="1400">
                <a:solidFill>
                  <a:srgbClr val="283593"/>
                </a:solidFill>
              </a:rPr>
              <a:t>Predict what might happen from details stated and implied;</a:t>
            </a:r>
            <a:endParaRPr/>
          </a:p>
          <a:p>
            <a:pPr marL="457200" lvl="0" indent="-342900" algn="l" rtl="0">
              <a:lnSpc>
                <a:spcPct val="115000"/>
              </a:lnSpc>
              <a:spcBef>
                <a:spcPts val="0"/>
              </a:spcBef>
              <a:spcAft>
                <a:spcPts val="0"/>
              </a:spcAft>
              <a:buSzPts val="1800"/>
              <a:buFont typeface="Nunito"/>
              <a:buChar char="●"/>
            </a:pPr>
            <a:r>
              <a:rPr lang="en-GB" sz="1400">
                <a:solidFill>
                  <a:srgbClr val="283593"/>
                </a:solidFill>
              </a:rPr>
              <a:t>Identify/ explain how information/ narrative content is related and contributes to meaning as a whole; </a:t>
            </a:r>
            <a:endParaRPr/>
          </a:p>
          <a:p>
            <a:pPr marL="457200" lvl="0" indent="-342900" algn="l" rtl="0">
              <a:lnSpc>
                <a:spcPct val="115000"/>
              </a:lnSpc>
              <a:spcBef>
                <a:spcPts val="0"/>
              </a:spcBef>
              <a:spcAft>
                <a:spcPts val="0"/>
              </a:spcAft>
              <a:buSzPts val="1800"/>
              <a:buFont typeface="Nunito"/>
              <a:buChar char="●"/>
            </a:pPr>
            <a:r>
              <a:rPr lang="en-GB" sz="1400">
                <a:solidFill>
                  <a:srgbClr val="283593"/>
                </a:solidFill>
              </a:rPr>
              <a:t>Identify/ explain how meaning is enhanced through choice of words and phrases;</a:t>
            </a:r>
            <a:endParaRPr/>
          </a:p>
          <a:p>
            <a:pPr marL="457200" lvl="0" indent="-342900" algn="l" rtl="0">
              <a:lnSpc>
                <a:spcPct val="115000"/>
              </a:lnSpc>
              <a:spcBef>
                <a:spcPts val="0"/>
              </a:spcBef>
              <a:spcAft>
                <a:spcPts val="0"/>
              </a:spcAft>
              <a:buSzPts val="1800"/>
              <a:buFont typeface="Nunito"/>
              <a:buChar char="●"/>
            </a:pPr>
            <a:r>
              <a:rPr lang="en-GB" sz="1400">
                <a:solidFill>
                  <a:srgbClr val="283593"/>
                </a:solidFill>
              </a:rPr>
              <a:t>Make comparisons within the text. </a:t>
            </a:r>
            <a:endParaRPr/>
          </a:p>
        </p:txBody>
      </p:sp>
      <p:sp>
        <p:nvSpPr>
          <p:cNvPr id="102" name="Google Shape;102;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1"/>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Reading </a:t>
            </a:r>
            <a:endParaRPr/>
          </a:p>
        </p:txBody>
      </p:sp>
      <p:sp>
        <p:nvSpPr>
          <p:cNvPr id="108" name="Google Shape;108;p11"/>
          <p:cNvSpPr txBox="1">
            <a:spLocks noGrp="1"/>
          </p:cNvSpPr>
          <p:nvPr>
            <p:ph type="body" idx="1"/>
          </p:nvPr>
        </p:nvSpPr>
        <p:spPr>
          <a:xfrm>
            <a:off x="311699" y="739302"/>
            <a:ext cx="8520601" cy="66295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The reading SATs paper requires a range of answer styles.</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Example questions:</a:t>
            </a:r>
            <a:endParaRPr/>
          </a:p>
        </p:txBody>
      </p:sp>
      <p:sp>
        <p:nvSpPr>
          <p:cNvPr id="109" name="Google Shape;10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11</a:t>
            </a:fld>
            <a:endParaRPr/>
          </a:p>
        </p:txBody>
      </p:sp>
      <p:pic>
        <p:nvPicPr>
          <p:cNvPr id="110" name="Google Shape;110;p11"/>
          <p:cNvPicPr preferRelativeResize="0"/>
          <p:nvPr/>
        </p:nvPicPr>
        <p:blipFill>
          <a:blip r:embed="rId3">
            <a:alphaModFix/>
          </a:blip>
          <a:stretch>
            <a:fillRect/>
          </a:stretch>
        </p:blipFill>
        <p:spPr>
          <a:xfrm>
            <a:off x="253425" y="1885101"/>
            <a:ext cx="2240550" cy="1962180"/>
          </a:xfrm>
          <a:prstGeom prst="rect">
            <a:avLst/>
          </a:prstGeom>
          <a:noFill/>
          <a:ln>
            <a:noFill/>
          </a:ln>
        </p:spPr>
      </p:pic>
      <p:pic>
        <p:nvPicPr>
          <p:cNvPr id="111" name="Google Shape;111;p11"/>
          <p:cNvPicPr preferRelativeResize="0"/>
          <p:nvPr/>
        </p:nvPicPr>
        <p:blipFill>
          <a:blip r:embed="rId4">
            <a:alphaModFix/>
          </a:blip>
          <a:stretch>
            <a:fillRect/>
          </a:stretch>
        </p:blipFill>
        <p:spPr>
          <a:xfrm>
            <a:off x="2493975" y="3410849"/>
            <a:ext cx="3911126" cy="1489076"/>
          </a:xfrm>
          <a:prstGeom prst="rect">
            <a:avLst/>
          </a:prstGeom>
          <a:noFill/>
          <a:ln>
            <a:noFill/>
          </a:ln>
        </p:spPr>
      </p:pic>
      <p:pic>
        <p:nvPicPr>
          <p:cNvPr id="112" name="Google Shape;112;p11"/>
          <p:cNvPicPr preferRelativeResize="0"/>
          <p:nvPr/>
        </p:nvPicPr>
        <p:blipFill>
          <a:blip r:embed="rId5">
            <a:alphaModFix/>
          </a:blip>
          <a:stretch>
            <a:fillRect/>
          </a:stretch>
        </p:blipFill>
        <p:spPr>
          <a:xfrm>
            <a:off x="4827325" y="1148896"/>
            <a:ext cx="3911124" cy="226195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2"/>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Reading </a:t>
            </a:r>
            <a:endParaRPr/>
          </a:p>
        </p:txBody>
      </p:sp>
      <p:sp>
        <p:nvSpPr>
          <p:cNvPr id="118" name="Google Shape;118;p12"/>
          <p:cNvSpPr txBox="1">
            <a:spLocks noGrp="1"/>
          </p:cNvSpPr>
          <p:nvPr>
            <p:ph type="body" idx="1"/>
          </p:nvPr>
        </p:nvSpPr>
        <p:spPr>
          <a:xfrm>
            <a:off x="311699" y="739301"/>
            <a:ext cx="4230683" cy="49823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questions:</a:t>
            </a:r>
            <a:endParaRPr/>
          </a:p>
        </p:txBody>
      </p:sp>
      <p:sp>
        <p:nvSpPr>
          <p:cNvPr id="119" name="Google Shape;11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12</a:t>
            </a:fld>
            <a:endParaRPr/>
          </a:p>
        </p:txBody>
      </p:sp>
      <p:pic>
        <p:nvPicPr>
          <p:cNvPr id="120" name="Google Shape;120;p12"/>
          <p:cNvPicPr preferRelativeResize="0"/>
          <p:nvPr/>
        </p:nvPicPr>
        <p:blipFill>
          <a:blip r:embed="rId3">
            <a:alphaModFix/>
          </a:blip>
          <a:stretch>
            <a:fillRect/>
          </a:stretch>
        </p:blipFill>
        <p:spPr>
          <a:xfrm>
            <a:off x="4926250" y="207262"/>
            <a:ext cx="4013724" cy="1619950"/>
          </a:xfrm>
          <a:prstGeom prst="rect">
            <a:avLst/>
          </a:prstGeom>
          <a:noFill/>
          <a:ln>
            <a:noFill/>
          </a:ln>
        </p:spPr>
      </p:pic>
      <p:pic>
        <p:nvPicPr>
          <p:cNvPr id="121" name="Google Shape;121;p12"/>
          <p:cNvPicPr preferRelativeResize="0"/>
          <p:nvPr/>
        </p:nvPicPr>
        <p:blipFill>
          <a:blip r:embed="rId4">
            <a:alphaModFix/>
          </a:blip>
          <a:stretch>
            <a:fillRect/>
          </a:stretch>
        </p:blipFill>
        <p:spPr>
          <a:xfrm>
            <a:off x="311700" y="1115775"/>
            <a:ext cx="3223475" cy="2105275"/>
          </a:xfrm>
          <a:prstGeom prst="rect">
            <a:avLst/>
          </a:prstGeom>
          <a:noFill/>
          <a:ln>
            <a:noFill/>
          </a:ln>
        </p:spPr>
      </p:pic>
      <p:pic>
        <p:nvPicPr>
          <p:cNvPr id="122" name="Google Shape;122;p12"/>
          <p:cNvPicPr preferRelativeResize="0"/>
          <p:nvPr/>
        </p:nvPicPr>
        <p:blipFill>
          <a:blip r:embed="rId5">
            <a:alphaModFix/>
          </a:blip>
          <a:stretch>
            <a:fillRect/>
          </a:stretch>
        </p:blipFill>
        <p:spPr>
          <a:xfrm>
            <a:off x="4576325" y="1536025"/>
            <a:ext cx="3896127" cy="3369600"/>
          </a:xfrm>
          <a:prstGeom prst="rect">
            <a:avLst/>
          </a:prstGeom>
          <a:noFill/>
          <a:ln>
            <a:noFill/>
          </a:ln>
        </p:spPr>
      </p:pic>
      <p:pic>
        <p:nvPicPr>
          <p:cNvPr id="123" name="Google Shape;123;p12"/>
          <p:cNvPicPr preferRelativeResize="0"/>
          <p:nvPr/>
        </p:nvPicPr>
        <p:blipFill>
          <a:blip r:embed="rId6">
            <a:alphaModFix/>
          </a:blip>
          <a:stretch>
            <a:fillRect/>
          </a:stretch>
        </p:blipFill>
        <p:spPr>
          <a:xfrm>
            <a:off x="879875" y="3009175"/>
            <a:ext cx="3525501" cy="18190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Reading </a:t>
            </a:r>
            <a:endParaRPr/>
          </a:p>
        </p:txBody>
      </p:sp>
      <p:sp>
        <p:nvSpPr>
          <p:cNvPr id="129" name="Google Shape;129;p13"/>
          <p:cNvSpPr txBox="1">
            <a:spLocks noGrp="1"/>
          </p:cNvSpPr>
          <p:nvPr>
            <p:ph type="body" idx="1"/>
          </p:nvPr>
        </p:nvSpPr>
        <p:spPr>
          <a:xfrm>
            <a:off x="311699" y="739302"/>
            <a:ext cx="8520601" cy="698729"/>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questions:</a:t>
            </a:r>
            <a:endParaRPr/>
          </a:p>
          <a:p>
            <a:pPr marL="114300" lvl="0" indent="0" algn="l" rtl="0">
              <a:lnSpc>
                <a:spcPct val="115000"/>
              </a:lnSpc>
              <a:spcBef>
                <a:spcPts val="0"/>
              </a:spcBef>
              <a:spcAft>
                <a:spcPts val="0"/>
              </a:spcAft>
              <a:buSzPts val="1800"/>
              <a:buNone/>
            </a:pPr>
            <a:r>
              <a:rPr lang="en-GB"/>
              <a:t>3 mark question</a:t>
            </a:r>
            <a:endParaRPr/>
          </a:p>
        </p:txBody>
      </p:sp>
      <p:sp>
        <p:nvSpPr>
          <p:cNvPr id="130" name="Google Shape;130;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13</a:t>
            </a:fld>
            <a:endParaRPr/>
          </a:p>
        </p:txBody>
      </p:sp>
      <p:pic>
        <p:nvPicPr>
          <p:cNvPr id="131" name="Google Shape;131;p13"/>
          <p:cNvPicPr preferRelativeResize="0"/>
          <p:nvPr/>
        </p:nvPicPr>
        <p:blipFill>
          <a:blip r:embed="rId3">
            <a:alphaModFix/>
          </a:blip>
          <a:stretch>
            <a:fillRect/>
          </a:stretch>
        </p:blipFill>
        <p:spPr>
          <a:xfrm>
            <a:off x="459325" y="1535300"/>
            <a:ext cx="3473625" cy="2644776"/>
          </a:xfrm>
          <a:prstGeom prst="rect">
            <a:avLst/>
          </a:prstGeom>
          <a:noFill/>
          <a:ln>
            <a:noFill/>
          </a:ln>
        </p:spPr>
      </p:pic>
      <p:pic>
        <p:nvPicPr>
          <p:cNvPr id="132" name="Google Shape;132;p13"/>
          <p:cNvPicPr preferRelativeResize="0"/>
          <p:nvPr/>
        </p:nvPicPr>
        <p:blipFill>
          <a:blip r:embed="rId4">
            <a:alphaModFix/>
          </a:blip>
          <a:stretch>
            <a:fillRect/>
          </a:stretch>
        </p:blipFill>
        <p:spPr>
          <a:xfrm>
            <a:off x="3932950" y="137525"/>
            <a:ext cx="2990824" cy="3718729"/>
          </a:xfrm>
          <a:prstGeom prst="rect">
            <a:avLst/>
          </a:prstGeom>
          <a:noFill/>
          <a:ln>
            <a:noFill/>
          </a:ln>
        </p:spPr>
      </p:pic>
      <p:pic>
        <p:nvPicPr>
          <p:cNvPr id="133" name="Google Shape;133;p13"/>
          <p:cNvPicPr preferRelativeResize="0"/>
          <p:nvPr/>
        </p:nvPicPr>
        <p:blipFill>
          <a:blip r:embed="rId5">
            <a:alphaModFix/>
          </a:blip>
          <a:stretch>
            <a:fillRect/>
          </a:stretch>
        </p:blipFill>
        <p:spPr>
          <a:xfrm>
            <a:off x="6471226" y="1438025"/>
            <a:ext cx="2629149" cy="35034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4"/>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Reading </a:t>
            </a:r>
            <a:endParaRPr/>
          </a:p>
        </p:txBody>
      </p:sp>
      <p:sp>
        <p:nvSpPr>
          <p:cNvPr id="139" name="Google Shape;139;p14"/>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Since the current testing formation for the SATs began in 2016, there has been a tendency for three types of questions to be the most popular.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In the 2025 Reading SATs paper,</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12% of marks could be gained from answering questions involving giving and explaining the meaning of words in context;</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30% of marks could be gained from answering questions involving retrieving and recording information or identifying key details from a text;</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48% of marks could be gained from answering questions involving making inferences from a text and justifying inferences with text evidence.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When reading with your child at home try focusing on these types of questions. </a:t>
            </a:r>
            <a:endParaRPr/>
          </a:p>
          <a:p>
            <a:pPr marL="457200" lvl="0" indent="-228600" algn="l" rtl="0">
              <a:lnSpc>
                <a:spcPct val="115000"/>
              </a:lnSpc>
              <a:spcBef>
                <a:spcPts val="0"/>
              </a:spcBef>
              <a:spcAft>
                <a:spcPts val="0"/>
              </a:spcAft>
              <a:buSzPts val="1800"/>
              <a:buFont typeface="Nunito"/>
              <a:buNone/>
            </a:pPr>
            <a:endParaRPr/>
          </a:p>
        </p:txBody>
      </p:sp>
      <p:sp>
        <p:nvSpPr>
          <p:cNvPr id="140" name="Google Shape;140;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5"/>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Wednesday 13</a:t>
            </a:r>
            <a:r>
              <a:rPr lang="en-GB" baseline="30000"/>
              <a:t>th</a:t>
            </a:r>
            <a:r>
              <a:rPr lang="en-GB"/>
              <a:t> May and Thursday 14</a:t>
            </a:r>
            <a:r>
              <a:rPr lang="en-GB" baseline="30000"/>
              <a:t>th</a:t>
            </a:r>
            <a:r>
              <a:rPr lang="en-GB"/>
              <a:t> May</a:t>
            </a:r>
            <a:endParaRPr/>
          </a:p>
        </p:txBody>
      </p:sp>
      <p:sp>
        <p:nvSpPr>
          <p:cNvPr id="146" name="Google Shape;146;p15"/>
          <p:cNvSpPr txBox="1">
            <a:spLocks noGrp="1"/>
          </p:cNvSpPr>
          <p:nvPr>
            <p:ph type="body" idx="1"/>
          </p:nvPr>
        </p:nvSpPr>
        <p:spPr>
          <a:xfrm>
            <a:off x="311700" y="739302"/>
            <a:ext cx="8520600" cy="332469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The maths assessments consist of three tests.</a:t>
            </a:r>
            <a:endParaRPr/>
          </a:p>
          <a:p>
            <a:pPr marL="114300" lvl="0" indent="0" algn="l" rtl="0">
              <a:lnSpc>
                <a:spcPct val="115000"/>
              </a:lnSpc>
              <a:spcBef>
                <a:spcPts val="0"/>
              </a:spcBef>
              <a:spcAft>
                <a:spcPts val="0"/>
              </a:spcAft>
              <a:buSzPts val="1800"/>
              <a:buNone/>
            </a:pPr>
            <a:endParaRPr/>
          </a:p>
          <a:p>
            <a:pPr marL="457200" lvl="0" indent="-342900" algn="l" rtl="0">
              <a:lnSpc>
                <a:spcPct val="115000"/>
              </a:lnSpc>
              <a:spcBef>
                <a:spcPts val="0"/>
              </a:spcBef>
              <a:spcAft>
                <a:spcPts val="0"/>
              </a:spcAft>
              <a:buSzPts val="1800"/>
              <a:buFont typeface="Nunito"/>
              <a:buChar char="●"/>
            </a:pPr>
            <a:r>
              <a:rPr lang="en-GB"/>
              <a:t>Paper 1: Arithmetic (30 minutes) – Wednesday 13</a:t>
            </a:r>
            <a:r>
              <a:rPr lang="en-GB" baseline="30000"/>
              <a:t>th</a:t>
            </a:r>
            <a:r>
              <a:rPr lang="en-GB"/>
              <a:t> May</a:t>
            </a:r>
            <a:endParaRPr/>
          </a:p>
          <a:p>
            <a:pPr marL="457200" lvl="0" indent="-228600" algn="l" rtl="0">
              <a:lnSpc>
                <a:spcPct val="115000"/>
              </a:lnSpc>
              <a:spcBef>
                <a:spcPts val="0"/>
              </a:spcBef>
              <a:spcAft>
                <a:spcPts val="0"/>
              </a:spcAft>
              <a:buSzPts val="1800"/>
              <a:buFont typeface="Nunito"/>
              <a:buNone/>
            </a:pPr>
            <a:endParaRPr/>
          </a:p>
          <a:p>
            <a:pPr marL="457200" lvl="0" indent="-342900" algn="l" rtl="0">
              <a:lnSpc>
                <a:spcPct val="115000"/>
              </a:lnSpc>
              <a:spcBef>
                <a:spcPts val="0"/>
              </a:spcBef>
              <a:spcAft>
                <a:spcPts val="0"/>
              </a:spcAft>
              <a:buSzPts val="1800"/>
              <a:buFont typeface="Nunito"/>
              <a:buChar char="●"/>
            </a:pPr>
            <a:r>
              <a:rPr lang="en-GB"/>
              <a:t>Paper 2: Reasoning (40 minutes) – Wednesday 13</a:t>
            </a:r>
            <a:r>
              <a:rPr lang="en-GB" baseline="30000"/>
              <a:t>th</a:t>
            </a:r>
            <a:r>
              <a:rPr lang="en-GB"/>
              <a:t> May</a:t>
            </a:r>
            <a:endParaRPr/>
          </a:p>
          <a:p>
            <a:pPr marL="457200" lvl="0" indent="-228600" algn="l" rtl="0">
              <a:lnSpc>
                <a:spcPct val="115000"/>
              </a:lnSpc>
              <a:spcBef>
                <a:spcPts val="0"/>
              </a:spcBef>
              <a:spcAft>
                <a:spcPts val="0"/>
              </a:spcAft>
              <a:buSzPts val="1800"/>
              <a:buFont typeface="Nunito"/>
              <a:buNone/>
            </a:pPr>
            <a:endParaRPr/>
          </a:p>
          <a:p>
            <a:pPr marL="457200" lvl="0" indent="-342900" algn="l" rtl="0">
              <a:lnSpc>
                <a:spcPct val="115000"/>
              </a:lnSpc>
              <a:spcBef>
                <a:spcPts val="0"/>
              </a:spcBef>
              <a:spcAft>
                <a:spcPts val="0"/>
              </a:spcAft>
              <a:buSzPts val="1800"/>
              <a:buFont typeface="Nunito"/>
              <a:buChar char="●"/>
            </a:pPr>
            <a:r>
              <a:rPr lang="en-GB"/>
              <a:t>Paper 3: Reasoning (40 minutes) – Thursday 14</a:t>
            </a:r>
            <a:r>
              <a:rPr lang="en-GB" baseline="30000"/>
              <a:t>th</a:t>
            </a:r>
            <a:r>
              <a:rPr lang="en-GB"/>
              <a:t> May</a:t>
            </a:r>
            <a:endParaRPr/>
          </a:p>
        </p:txBody>
      </p:sp>
      <p:sp>
        <p:nvSpPr>
          <p:cNvPr id="147" name="Google Shape;147;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 1 (Arithmetic)</a:t>
            </a:r>
            <a:endParaRPr/>
          </a:p>
        </p:txBody>
      </p:sp>
      <p:sp>
        <p:nvSpPr>
          <p:cNvPr id="153" name="Google Shape;153;p16"/>
          <p:cNvSpPr txBox="1">
            <a:spLocks noGrp="1"/>
          </p:cNvSpPr>
          <p:nvPr>
            <p:ph type="body" idx="1"/>
          </p:nvPr>
        </p:nvSpPr>
        <p:spPr>
          <a:xfrm>
            <a:off x="311700" y="739303"/>
            <a:ext cx="8520600" cy="2105498"/>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The maths arithmetic paper has a total of </a:t>
            </a:r>
            <a:r>
              <a:rPr lang="en-GB">
                <a:solidFill>
                  <a:srgbClr val="283593"/>
                </a:solidFill>
              </a:rPr>
              <a:t>40 marks </a:t>
            </a:r>
            <a:r>
              <a:rPr lang="en-GB"/>
              <a:t>and lasts for </a:t>
            </a:r>
            <a:r>
              <a:rPr lang="en-GB">
                <a:solidFill>
                  <a:srgbClr val="283593"/>
                </a:solidFill>
              </a:rPr>
              <a:t>30 minutes.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The test covers the four operations (addition, subtraction, multiplication, division, including order of operations requiring BIDMAS), percentages of amounts and calculating with decimals and fractions.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Example questions: </a:t>
            </a:r>
            <a:endParaRPr/>
          </a:p>
        </p:txBody>
      </p:sp>
      <p:sp>
        <p:nvSpPr>
          <p:cNvPr id="154" name="Google Shape;15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16</a:t>
            </a:fld>
            <a:endParaRPr/>
          </a:p>
        </p:txBody>
      </p:sp>
      <p:pic>
        <p:nvPicPr>
          <p:cNvPr id="155" name="Google Shape;155;p16"/>
          <p:cNvPicPr preferRelativeResize="0"/>
          <p:nvPr/>
        </p:nvPicPr>
        <p:blipFill>
          <a:blip r:embed="rId3">
            <a:alphaModFix/>
          </a:blip>
          <a:stretch>
            <a:fillRect/>
          </a:stretch>
        </p:blipFill>
        <p:spPr>
          <a:xfrm>
            <a:off x="2405575" y="2189150"/>
            <a:ext cx="3040801" cy="2775650"/>
          </a:xfrm>
          <a:prstGeom prst="rect">
            <a:avLst/>
          </a:prstGeom>
          <a:noFill/>
          <a:ln>
            <a:noFill/>
          </a:ln>
        </p:spPr>
      </p:pic>
      <p:pic>
        <p:nvPicPr>
          <p:cNvPr id="156" name="Google Shape;156;p16"/>
          <p:cNvPicPr preferRelativeResize="0"/>
          <p:nvPr/>
        </p:nvPicPr>
        <p:blipFill>
          <a:blip r:embed="rId4">
            <a:alphaModFix/>
          </a:blip>
          <a:stretch>
            <a:fillRect/>
          </a:stretch>
        </p:blipFill>
        <p:spPr>
          <a:xfrm>
            <a:off x="5903000" y="2307600"/>
            <a:ext cx="2929301" cy="192450"/>
          </a:xfrm>
          <a:prstGeom prst="rect">
            <a:avLst/>
          </a:prstGeom>
          <a:noFill/>
          <a:ln>
            <a:noFill/>
          </a:ln>
        </p:spPr>
      </p:pic>
      <p:pic>
        <p:nvPicPr>
          <p:cNvPr id="157" name="Google Shape;157;p16"/>
          <p:cNvPicPr preferRelativeResize="0"/>
          <p:nvPr/>
        </p:nvPicPr>
        <p:blipFill>
          <a:blip r:embed="rId5">
            <a:alphaModFix/>
          </a:blip>
          <a:stretch>
            <a:fillRect/>
          </a:stretch>
        </p:blipFill>
        <p:spPr>
          <a:xfrm>
            <a:off x="5932875" y="2536800"/>
            <a:ext cx="2735952" cy="24767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7"/>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 1 (Arithmetic)</a:t>
            </a:r>
            <a:endParaRPr/>
          </a:p>
        </p:txBody>
      </p:sp>
      <p:sp>
        <p:nvSpPr>
          <p:cNvPr id="163" name="Google Shape;163;p17"/>
          <p:cNvSpPr txBox="1">
            <a:spLocks noGrp="1"/>
          </p:cNvSpPr>
          <p:nvPr>
            <p:ph type="body" idx="1"/>
          </p:nvPr>
        </p:nvSpPr>
        <p:spPr>
          <a:xfrm>
            <a:off x="311700" y="739302"/>
            <a:ext cx="8520600" cy="43477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1 mark questions: </a:t>
            </a:r>
            <a:endParaRPr/>
          </a:p>
        </p:txBody>
      </p:sp>
      <p:sp>
        <p:nvSpPr>
          <p:cNvPr id="164" name="Google Shape;164;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17</a:t>
            </a:fld>
            <a:endParaRPr/>
          </a:p>
        </p:txBody>
      </p:sp>
      <p:grpSp>
        <p:nvGrpSpPr>
          <p:cNvPr id="165" name="Google Shape;165;p17"/>
          <p:cNvGrpSpPr/>
          <p:nvPr/>
        </p:nvGrpSpPr>
        <p:grpSpPr>
          <a:xfrm>
            <a:off x="5219763" y="1644821"/>
            <a:ext cx="2682307" cy="966165"/>
            <a:chOff x="5219763" y="1644821"/>
            <a:chExt cx="2682307" cy="966165"/>
          </a:xfrm>
        </p:grpSpPr>
        <p:sp>
          <p:nvSpPr>
            <p:cNvPr id="166" name="Google Shape;166;p17"/>
            <p:cNvSpPr txBox="1"/>
            <p:nvPr/>
          </p:nvSpPr>
          <p:spPr>
            <a:xfrm>
              <a:off x="5219763" y="1644821"/>
              <a:ext cx="2434802" cy="637741"/>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200" b="0" i="0" u="none" strike="noStrike" cap="none">
                  <a:solidFill>
                    <a:schemeClr val="dk1"/>
                  </a:solidFill>
                  <a:latin typeface="Arial"/>
                  <a:ea typeface="Arial"/>
                  <a:cs typeface="Arial"/>
                  <a:sym typeface="Arial"/>
                </a:rPr>
                <a:t>Mental method: </a:t>
              </a:r>
              <a:endParaRPr/>
            </a:p>
            <a:p>
              <a:pPr marL="0" marR="0" lvl="0" indent="0" algn="l" rtl="0">
                <a:lnSpc>
                  <a:spcPct val="100000"/>
                </a:lnSpc>
                <a:spcBef>
                  <a:spcPts val="0"/>
                </a:spcBef>
                <a:spcAft>
                  <a:spcPts val="0"/>
                </a:spcAft>
                <a:buClr>
                  <a:schemeClr val="dk2"/>
                </a:buClr>
                <a:buSzPts val="1800"/>
                <a:buFont typeface="Nunito"/>
                <a:buNone/>
              </a:pPr>
              <a:r>
                <a:rPr lang="en-GB" sz="1200" b="0" i="0" u="none" strike="noStrike" cap="none">
                  <a:solidFill>
                    <a:schemeClr val="dk1"/>
                  </a:solidFill>
                  <a:latin typeface="Arial"/>
                  <a:ea typeface="Arial"/>
                  <a:cs typeface="Arial"/>
                  <a:sym typeface="Arial"/>
                </a:rPr>
                <a:t>Using known fact of 64 ÷ 8 = 8</a:t>
              </a:r>
              <a:endParaRPr/>
            </a:p>
          </p:txBody>
        </p:sp>
        <p:sp>
          <p:nvSpPr>
            <p:cNvPr id="167" name="Google Shape;167;p17"/>
            <p:cNvSpPr txBox="1"/>
            <p:nvPr/>
          </p:nvSpPr>
          <p:spPr>
            <a:xfrm>
              <a:off x="7280746" y="2333987"/>
              <a:ext cx="621324"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80</a:t>
              </a:r>
              <a:endParaRPr/>
            </a:p>
          </p:txBody>
        </p:sp>
      </p:grpSp>
      <p:pic>
        <p:nvPicPr>
          <p:cNvPr id="168" name="Google Shape;168;p17"/>
          <p:cNvPicPr preferRelativeResize="0"/>
          <p:nvPr/>
        </p:nvPicPr>
        <p:blipFill>
          <a:blip r:embed="rId3">
            <a:alphaModFix/>
          </a:blip>
          <a:stretch>
            <a:fillRect/>
          </a:stretch>
        </p:blipFill>
        <p:spPr>
          <a:xfrm>
            <a:off x="537725" y="1157937"/>
            <a:ext cx="3808601" cy="1653726"/>
          </a:xfrm>
          <a:prstGeom prst="rect">
            <a:avLst/>
          </a:prstGeom>
          <a:noFill/>
          <a:ln>
            <a:noFill/>
          </a:ln>
        </p:spPr>
      </p:pic>
      <p:sp>
        <p:nvSpPr>
          <p:cNvPr id="169" name="Google Shape;169;p17"/>
          <p:cNvSpPr txBox="1"/>
          <p:nvPr/>
        </p:nvSpPr>
        <p:spPr>
          <a:xfrm>
            <a:off x="1056675" y="1595613"/>
            <a:ext cx="2905800" cy="86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emiBold"/>
                <a:ea typeface="Nunito SemiBold"/>
                <a:cs typeface="Nunito SemiBold"/>
                <a:sym typeface="Nunito SemiBold"/>
              </a:rPr>
              <a:t>Using known fact of 10% of 860 = 86</a:t>
            </a:r>
            <a:endParaRPr sz="1100">
              <a:solidFill>
                <a:schemeClr val="dk2"/>
              </a:solidFill>
              <a:latin typeface="Nunito SemiBold"/>
              <a:ea typeface="Nunito SemiBold"/>
              <a:cs typeface="Nunito SemiBold"/>
              <a:sym typeface="Nunito SemiBold"/>
            </a:endParaRPr>
          </a:p>
          <a:p>
            <a:pPr marL="0" lvl="0" indent="0" algn="l" rtl="0">
              <a:spcBef>
                <a:spcPts val="0"/>
              </a:spcBef>
              <a:spcAft>
                <a:spcPts val="0"/>
              </a:spcAft>
              <a:buNone/>
            </a:pPr>
            <a:r>
              <a:rPr lang="en-GB" sz="1100">
                <a:solidFill>
                  <a:schemeClr val="dk2"/>
                </a:solidFill>
                <a:latin typeface="Nunito SemiBold"/>
                <a:ea typeface="Nunito SemiBold"/>
                <a:cs typeface="Nunito SemiBold"/>
                <a:sym typeface="Nunito SemiBold"/>
              </a:rPr>
              <a:t>And 5% is half of 10%</a:t>
            </a:r>
            <a:endParaRPr sz="1100">
              <a:solidFill>
                <a:schemeClr val="dk2"/>
              </a:solidFill>
              <a:latin typeface="Nunito SemiBold"/>
              <a:ea typeface="Nunito SemiBold"/>
              <a:cs typeface="Nunito SemiBold"/>
              <a:sym typeface="Nunito SemiBold"/>
            </a:endParaRPr>
          </a:p>
          <a:p>
            <a:pPr marL="0" lvl="0" indent="0" algn="l" rtl="0">
              <a:spcBef>
                <a:spcPts val="0"/>
              </a:spcBef>
              <a:spcAft>
                <a:spcPts val="0"/>
              </a:spcAft>
              <a:buNone/>
            </a:pPr>
            <a:endParaRPr sz="1100">
              <a:solidFill>
                <a:schemeClr val="dk2"/>
              </a:solidFill>
              <a:latin typeface="Nunito SemiBold"/>
              <a:ea typeface="Nunito SemiBold"/>
              <a:cs typeface="Nunito SemiBold"/>
              <a:sym typeface="Nunito SemiBold"/>
            </a:endParaRPr>
          </a:p>
          <a:p>
            <a:pPr marL="0" lvl="0" indent="0" algn="l" rtl="0">
              <a:spcBef>
                <a:spcPts val="0"/>
              </a:spcBef>
              <a:spcAft>
                <a:spcPts val="0"/>
              </a:spcAft>
              <a:buNone/>
            </a:pPr>
            <a:r>
              <a:rPr lang="en-GB" sz="1100">
                <a:solidFill>
                  <a:schemeClr val="dk2"/>
                </a:solidFill>
                <a:latin typeface="Nunito SemiBold"/>
                <a:ea typeface="Nunito SemiBold"/>
                <a:cs typeface="Nunito SemiBold"/>
                <a:sym typeface="Nunito SemiBold"/>
              </a:rPr>
              <a:t>86 </a:t>
            </a:r>
            <a:r>
              <a:rPr lang="en-GB" sz="1100">
                <a:solidFill>
                  <a:schemeClr val="dk1"/>
                </a:solidFill>
                <a:latin typeface="Nunito"/>
                <a:ea typeface="Nunito"/>
                <a:cs typeface="Nunito"/>
                <a:sym typeface="Nunito"/>
              </a:rPr>
              <a:t>÷ 2 = 43                      </a:t>
            </a:r>
            <a:endParaRPr sz="1100">
              <a:solidFill>
                <a:schemeClr val="dk1"/>
              </a:solidFill>
              <a:latin typeface="Nunito"/>
              <a:ea typeface="Nunito"/>
              <a:cs typeface="Nunito"/>
              <a:sym typeface="Nunito"/>
            </a:endParaRPr>
          </a:p>
          <a:p>
            <a:pPr marL="0" lvl="0" indent="0" algn="l" rtl="0">
              <a:spcBef>
                <a:spcPts val="0"/>
              </a:spcBef>
              <a:spcAft>
                <a:spcPts val="0"/>
              </a:spcAft>
              <a:buNone/>
            </a:pPr>
            <a:r>
              <a:rPr lang="en-GB" sz="1100">
                <a:solidFill>
                  <a:schemeClr val="dk1"/>
                </a:solidFill>
                <a:latin typeface="Nunito"/>
                <a:ea typeface="Nunito"/>
                <a:cs typeface="Nunito"/>
                <a:sym typeface="Nunito"/>
              </a:rPr>
              <a:t>                                                          43</a:t>
            </a:r>
            <a:endParaRPr sz="1100">
              <a:solidFill>
                <a:schemeClr val="dk1"/>
              </a:solidFill>
              <a:latin typeface="Nunito"/>
              <a:ea typeface="Nunito"/>
              <a:cs typeface="Nunito"/>
              <a:sym typeface="Nunito"/>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p:txBody>
      </p:sp>
      <p:pic>
        <p:nvPicPr>
          <p:cNvPr id="170" name="Google Shape;170;p17"/>
          <p:cNvPicPr preferRelativeResize="0"/>
          <p:nvPr/>
        </p:nvPicPr>
        <p:blipFill>
          <a:blip r:embed="rId4">
            <a:alphaModFix/>
          </a:blip>
          <a:stretch>
            <a:fillRect/>
          </a:stretch>
        </p:blipFill>
        <p:spPr>
          <a:xfrm>
            <a:off x="4535750" y="1151325"/>
            <a:ext cx="3822524" cy="1666950"/>
          </a:xfrm>
          <a:prstGeom prst="rect">
            <a:avLst/>
          </a:prstGeom>
          <a:noFill/>
          <a:ln>
            <a:noFill/>
          </a:ln>
        </p:spPr>
      </p:pic>
      <p:sp>
        <p:nvSpPr>
          <p:cNvPr id="171" name="Google Shape;171;p17"/>
          <p:cNvSpPr txBox="1"/>
          <p:nvPr/>
        </p:nvSpPr>
        <p:spPr>
          <a:xfrm>
            <a:off x="5081350" y="1631625"/>
            <a:ext cx="2784000" cy="97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Known facts: 54 </a:t>
            </a:r>
            <a:r>
              <a:rPr lang="en-GB" sz="1100">
                <a:solidFill>
                  <a:schemeClr val="dk1"/>
                </a:solidFill>
                <a:latin typeface="Nunito"/>
                <a:ea typeface="Nunito"/>
                <a:cs typeface="Nunito"/>
                <a:sym typeface="Nunito"/>
              </a:rPr>
              <a:t>÷ 6 = 9</a:t>
            </a:r>
            <a:endParaRPr sz="1100">
              <a:solidFill>
                <a:schemeClr val="dk1"/>
              </a:solidFill>
              <a:latin typeface="Nunito"/>
              <a:ea typeface="Nunito"/>
              <a:cs typeface="Nunito"/>
              <a:sym typeface="Nunito"/>
            </a:endParaRPr>
          </a:p>
          <a:p>
            <a:pPr marL="0" lvl="0" indent="0" algn="l" rtl="0">
              <a:spcBef>
                <a:spcPts val="0"/>
              </a:spcBef>
              <a:spcAft>
                <a:spcPts val="0"/>
              </a:spcAft>
              <a:buNone/>
            </a:pPr>
            <a:endParaRPr sz="1100">
              <a:solidFill>
                <a:schemeClr val="dk1"/>
              </a:solidFill>
              <a:latin typeface="Nunito"/>
              <a:ea typeface="Nunito"/>
              <a:cs typeface="Nunito"/>
              <a:sym typeface="Nunito"/>
            </a:endParaRPr>
          </a:p>
          <a:p>
            <a:pPr marL="0" lvl="0" indent="0" algn="l" rtl="0">
              <a:spcBef>
                <a:spcPts val="0"/>
              </a:spcBef>
              <a:spcAft>
                <a:spcPts val="0"/>
              </a:spcAft>
              <a:buNone/>
            </a:pPr>
            <a:endParaRPr sz="1100">
              <a:solidFill>
                <a:schemeClr val="dk1"/>
              </a:solidFill>
              <a:latin typeface="Nunito"/>
              <a:ea typeface="Nunito"/>
              <a:cs typeface="Nunito"/>
              <a:sym typeface="Nunito"/>
            </a:endParaRPr>
          </a:p>
          <a:p>
            <a:pPr marL="0" lvl="0" indent="0" algn="l" rtl="0">
              <a:spcBef>
                <a:spcPts val="0"/>
              </a:spcBef>
              <a:spcAft>
                <a:spcPts val="0"/>
              </a:spcAft>
              <a:buNone/>
            </a:pPr>
            <a:endParaRPr sz="1100">
              <a:solidFill>
                <a:schemeClr val="dk1"/>
              </a:solidFill>
              <a:latin typeface="Nunito"/>
              <a:ea typeface="Nunito"/>
              <a:cs typeface="Nunito"/>
              <a:sym typeface="Nunito"/>
            </a:endParaRPr>
          </a:p>
          <a:p>
            <a:pPr marL="0" lvl="0" indent="0" algn="l" rtl="0">
              <a:spcBef>
                <a:spcPts val="0"/>
              </a:spcBef>
              <a:spcAft>
                <a:spcPts val="0"/>
              </a:spcAft>
              <a:buNone/>
            </a:pPr>
            <a:r>
              <a:rPr lang="en-GB" sz="1100">
                <a:solidFill>
                  <a:schemeClr val="dk1"/>
                </a:solidFill>
                <a:latin typeface="Nunito"/>
                <a:ea typeface="Nunito"/>
                <a:cs typeface="Nunito"/>
                <a:sym typeface="Nunito"/>
              </a:rPr>
              <a:t>                                                        90</a:t>
            </a:r>
            <a:endParaRPr sz="1100">
              <a:solidFill>
                <a:schemeClr val="dk1"/>
              </a:solidFill>
              <a:latin typeface="Nunito"/>
              <a:ea typeface="Nunito"/>
              <a:cs typeface="Nunito"/>
              <a:sym typeface="Nunito"/>
            </a:endParaRPr>
          </a:p>
        </p:txBody>
      </p:sp>
      <p:pic>
        <p:nvPicPr>
          <p:cNvPr id="172" name="Google Shape;172;p17"/>
          <p:cNvPicPr preferRelativeResize="0"/>
          <p:nvPr/>
        </p:nvPicPr>
        <p:blipFill>
          <a:blip r:embed="rId5">
            <a:alphaModFix/>
          </a:blip>
          <a:stretch>
            <a:fillRect/>
          </a:stretch>
        </p:blipFill>
        <p:spPr>
          <a:xfrm>
            <a:off x="4542989" y="2989925"/>
            <a:ext cx="3860710" cy="1666950"/>
          </a:xfrm>
          <a:prstGeom prst="rect">
            <a:avLst/>
          </a:prstGeom>
          <a:noFill/>
          <a:ln>
            <a:noFill/>
          </a:ln>
        </p:spPr>
      </p:pic>
      <p:sp>
        <p:nvSpPr>
          <p:cNvPr id="173" name="Google Shape;173;p17"/>
          <p:cNvSpPr txBox="1"/>
          <p:nvPr/>
        </p:nvSpPr>
        <p:spPr>
          <a:xfrm>
            <a:off x="5112425" y="3480800"/>
            <a:ext cx="2859300" cy="59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12 x 3 = 39</a:t>
            </a: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39 x 10 = 390 </a:t>
            </a: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                                                        390</a:t>
            </a: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                                                       </a:t>
            </a:r>
            <a:endParaRPr sz="1100">
              <a:solidFill>
                <a:schemeClr val="dk2"/>
              </a:solidFill>
              <a:latin typeface="Nunito Sans SemiBold"/>
              <a:ea typeface="Nunito Sans SemiBold"/>
              <a:cs typeface="Nunito Sans SemiBold"/>
              <a:sym typeface="Nunito Sans SemiBold"/>
            </a:endParaRPr>
          </a:p>
        </p:txBody>
      </p:sp>
      <p:pic>
        <p:nvPicPr>
          <p:cNvPr id="174" name="Google Shape;174;p17"/>
          <p:cNvPicPr preferRelativeResize="0"/>
          <p:nvPr/>
        </p:nvPicPr>
        <p:blipFill>
          <a:blip r:embed="rId6">
            <a:alphaModFix/>
          </a:blip>
          <a:stretch>
            <a:fillRect/>
          </a:stretch>
        </p:blipFill>
        <p:spPr>
          <a:xfrm>
            <a:off x="485625" y="3002487"/>
            <a:ext cx="3860700" cy="1660739"/>
          </a:xfrm>
          <a:prstGeom prst="rect">
            <a:avLst/>
          </a:prstGeom>
          <a:noFill/>
          <a:ln>
            <a:noFill/>
          </a:ln>
        </p:spPr>
      </p:pic>
      <p:sp>
        <p:nvSpPr>
          <p:cNvPr id="175" name="Google Shape;175;p17"/>
          <p:cNvSpPr txBox="1"/>
          <p:nvPr/>
        </p:nvSpPr>
        <p:spPr>
          <a:xfrm>
            <a:off x="1017825" y="3480800"/>
            <a:ext cx="2975700" cy="59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⅝ x ⅓ </a:t>
            </a: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5 x 1 = 5</a:t>
            </a: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8 x 3 = 24 </a:t>
            </a: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⅝ x ⅓ = 5/24 </a:t>
            </a: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                                                      5/24 </a:t>
            </a:r>
            <a:endParaRPr sz="1100">
              <a:solidFill>
                <a:schemeClr val="dk2"/>
              </a:solidFill>
              <a:latin typeface="Nunito Sans SemiBold"/>
              <a:ea typeface="Nunito Sans SemiBold"/>
              <a:cs typeface="Nunito Sans SemiBold"/>
              <a:sym typeface="Nunito Sans Semi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8"/>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 1 (Arithmetic)</a:t>
            </a:r>
            <a:endParaRPr/>
          </a:p>
        </p:txBody>
      </p:sp>
      <p:sp>
        <p:nvSpPr>
          <p:cNvPr id="181" name="Google Shape;181;p18"/>
          <p:cNvSpPr txBox="1">
            <a:spLocks noGrp="1"/>
          </p:cNvSpPr>
          <p:nvPr>
            <p:ph type="body" idx="1"/>
          </p:nvPr>
        </p:nvSpPr>
        <p:spPr>
          <a:xfrm>
            <a:off x="311700" y="739302"/>
            <a:ext cx="8520600" cy="43477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2 mark question: </a:t>
            </a:r>
            <a:endParaRPr/>
          </a:p>
        </p:txBody>
      </p:sp>
      <p:sp>
        <p:nvSpPr>
          <p:cNvPr id="182" name="Google Shape;18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18</a:t>
            </a:fld>
            <a:endParaRPr/>
          </a:p>
        </p:txBody>
      </p:sp>
      <p:pic>
        <p:nvPicPr>
          <p:cNvPr id="183" name="Google Shape;183;p18"/>
          <p:cNvPicPr preferRelativeResize="0"/>
          <p:nvPr/>
        </p:nvPicPr>
        <p:blipFill>
          <a:blip r:embed="rId3">
            <a:alphaModFix/>
          </a:blip>
          <a:stretch>
            <a:fillRect/>
          </a:stretch>
        </p:blipFill>
        <p:spPr>
          <a:xfrm>
            <a:off x="152400" y="1326479"/>
            <a:ext cx="4086384" cy="1966668"/>
          </a:xfrm>
          <a:prstGeom prst="rect">
            <a:avLst/>
          </a:prstGeom>
          <a:noFill/>
          <a:ln>
            <a:noFill/>
          </a:ln>
        </p:spPr>
      </p:pic>
      <p:pic>
        <p:nvPicPr>
          <p:cNvPr id="184" name="Google Shape;184;p18"/>
          <p:cNvPicPr preferRelativeResize="0"/>
          <p:nvPr/>
        </p:nvPicPr>
        <p:blipFill>
          <a:blip r:embed="rId4">
            <a:alphaModFix/>
          </a:blip>
          <a:stretch>
            <a:fillRect/>
          </a:stretch>
        </p:blipFill>
        <p:spPr>
          <a:xfrm>
            <a:off x="4238775" y="1034200"/>
            <a:ext cx="4570951" cy="331465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9"/>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Papers 2 and 3 (Reasoning)</a:t>
            </a:r>
            <a:endParaRPr/>
          </a:p>
        </p:txBody>
      </p:sp>
      <p:sp>
        <p:nvSpPr>
          <p:cNvPr id="190" name="Google Shape;190;p19"/>
          <p:cNvSpPr txBox="1">
            <a:spLocks noGrp="1"/>
          </p:cNvSpPr>
          <p:nvPr>
            <p:ph type="body" idx="1"/>
          </p:nvPr>
        </p:nvSpPr>
        <p:spPr>
          <a:xfrm>
            <a:off x="311700" y="739302"/>
            <a:ext cx="8520600" cy="4074975"/>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solidFill>
                  <a:srgbClr val="283593"/>
                </a:solidFill>
              </a:rPr>
              <a:t>Paper 2 </a:t>
            </a:r>
            <a:r>
              <a:rPr lang="en-GB"/>
              <a:t>will take place </a:t>
            </a:r>
            <a:r>
              <a:rPr lang="en-GB">
                <a:solidFill>
                  <a:srgbClr val="283593"/>
                </a:solidFill>
              </a:rPr>
              <a:t>on Wednesday 13</a:t>
            </a:r>
            <a:r>
              <a:rPr lang="en-GB" baseline="30000">
                <a:solidFill>
                  <a:srgbClr val="283593"/>
                </a:solidFill>
              </a:rPr>
              <a:t>th</a:t>
            </a:r>
            <a:r>
              <a:rPr lang="en-GB">
                <a:solidFill>
                  <a:srgbClr val="283593"/>
                </a:solidFill>
              </a:rPr>
              <a:t> May </a:t>
            </a:r>
            <a:r>
              <a:rPr lang="en-GB"/>
              <a:t>and </a:t>
            </a:r>
            <a:r>
              <a:rPr lang="en-GB">
                <a:solidFill>
                  <a:srgbClr val="283593"/>
                </a:solidFill>
              </a:rPr>
              <a:t>paper 3 </a:t>
            </a:r>
            <a:r>
              <a:rPr lang="en-GB"/>
              <a:t>will take place on </a:t>
            </a:r>
            <a:r>
              <a:rPr lang="en-GB">
                <a:solidFill>
                  <a:srgbClr val="283593"/>
                </a:solidFill>
              </a:rPr>
              <a:t>Thursday 14</a:t>
            </a:r>
            <a:r>
              <a:rPr lang="en-GB" baseline="30000">
                <a:solidFill>
                  <a:srgbClr val="283593"/>
                </a:solidFill>
              </a:rPr>
              <a:t>th</a:t>
            </a:r>
            <a:r>
              <a:rPr lang="en-GB">
                <a:solidFill>
                  <a:srgbClr val="283593"/>
                </a:solidFill>
              </a:rPr>
              <a:t> May</a:t>
            </a:r>
            <a:r>
              <a:rPr lang="en-GB"/>
              <a:t>. These tests have a total of </a:t>
            </a:r>
            <a:r>
              <a:rPr lang="en-GB">
                <a:solidFill>
                  <a:srgbClr val="283593"/>
                </a:solidFill>
              </a:rPr>
              <a:t>35 marks</a:t>
            </a:r>
            <a:r>
              <a:rPr lang="en-GB"/>
              <a:t> each and lasts for </a:t>
            </a:r>
            <a:r>
              <a:rPr lang="en-GB">
                <a:solidFill>
                  <a:srgbClr val="283593"/>
                </a:solidFill>
              </a:rPr>
              <a:t>40 minutes</a:t>
            </a:r>
            <a:r>
              <a:rPr lang="en-GB"/>
              <a:t> each.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These papers require children to demonstrate their mathematical knowledge and skills, as well as their ability to solve problems and their mathematical reasoning. They cover a wide range of mathematical topics from key stage 2 including,</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Number and place value (including Roman numerals);</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The four operations;</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Geometry (properties of shape, position and direction);</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Statistics;</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Measurement (length, perimeter, mass, volume, time, money);</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Algebra;</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Ratio and proportion;</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Fractions, decimals and percentages. </a:t>
            </a:r>
            <a:endParaRPr/>
          </a:p>
        </p:txBody>
      </p:sp>
      <p:sp>
        <p:nvSpPr>
          <p:cNvPr id="191" name="Google Shape;191;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2"/>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What are the SATs? </a:t>
            </a:r>
            <a:endParaRPr/>
          </a:p>
        </p:txBody>
      </p:sp>
      <p:sp>
        <p:nvSpPr>
          <p:cNvPr id="36" name="Google Shape;36;p2"/>
          <p:cNvSpPr txBox="1">
            <a:spLocks noGrp="1"/>
          </p:cNvSpPr>
          <p:nvPr>
            <p:ph type="body" idx="1"/>
          </p:nvPr>
        </p:nvSpPr>
        <p:spPr>
          <a:xfrm>
            <a:off x="311700" y="739302"/>
            <a:ext cx="8520600" cy="4033589"/>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Nunito"/>
              <a:buChar char="●"/>
            </a:pPr>
            <a:r>
              <a:rPr lang="en-GB" dirty="0"/>
              <a:t>Your children are living in a system where we do test and this is a </a:t>
            </a:r>
            <a:r>
              <a:rPr lang="en-GB"/>
              <a:t>starting point for secondary. </a:t>
            </a:r>
          </a:p>
          <a:p>
            <a:pPr marL="457200" lvl="0" indent="-342900" algn="l" rtl="0">
              <a:lnSpc>
                <a:spcPct val="115000"/>
              </a:lnSpc>
              <a:spcBef>
                <a:spcPts val="0"/>
              </a:spcBef>
              <a:spcAft>
                <a:spcPts val="0"/>
              </a:spcAft>
              <a:buSzPts val="1800"/>
              <a:buFont typeface="Nunito"/>
              <a:buChar char="●"/>
            </a:pPr>
            <a:r>
              <a:rPr lang="en-GB" dirty="0"/>
              <a:t>SATs are the Standardised Assessment Tests that are given to children at the end of Key Stage 2. </a:t>
            </a:r>
            <a:endParaRPr dirty="0"/>
          </a:p>
          <a:p>
            <a:pPr marL="457200" lvl="0" indent="-342900" algn="l" rtl="0">
              <a:lnSpc>
                <a:spcPct val="115000"/>
              </a:lnSpc>
              <a:spcBef>
                <a:spcPts val="0"/>
              </a:spcBef>
              <a:spcAft>
                <a:spcPts val="0"/>
              </a:spcAft>
              <a:buSzPts val="1800"/>
              <a:buFont typeface="Nunito"/>
              <a:buChar char="●"/>
            </a:pPr>
            <a:r>
              <a:rPr lang="en-GB" dirty="0"/>
              <a:t>The SATs take place over four days, starting on </a:t>
            </a:r>
            <a:r>
              <a:rPr lang="en-GB" dirty="0">
                <a:solidFill>
                  <a:srgbClr val="283593"/>
                </a:solidFill>
              </a:rPr>
              <a:t>Monday 11</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14</a:t>
            </a:r>
            <a:r>
              <a:rPr lang="en-GB" baseline="30000" dirty="0">
                <a:solidFill>
                  <a:srgbClr val="283593"/>
                </a:solidFill>
              </a:rPr>
              <a:t>th</a:t>
            </a:r>
            <a:r>
              <a:rPr lang="en-GB" dirty="0">
                <a:solidFill>
                  <a:srgbClr val="283593"/>
                </a:solidFill>
              </a:rPr>
              <a:t> May.</a:t>
            </a:r>
            <a:endParaRPr dirty="0"/>
          </a:p>
          <a:p>
            <a:pPr marL="457200" lvl="0" indent="-342900" algn="l" rtl="0">
              <a:lnSpc>
                <a:spcPct val="115000"/>
              </a:lnSpc>
              <a:spcBef>
                <a:spcPts val="0"/>
              </a:spcBef>
              <a:spcAft>
                <a:spcPts val="0"/>
              </a:spcAft>
              <a:buSzPts val="1800"/>
              <a:buFont typeface="Nunito"/>
              <a:buChar char="●"/>
            </a:pPr>
            <a:r>
              <a:rPr lang="en-GB" dirty="0"/>
              <a:t>The SATs papers consist of:</a:t>
            </a:r>
            <a:endParaRPr dirty="0"/>
          </a:p>
          <a:p>
            <a:pPr marL="914400" lvl="1" indent="-317500" algn="l" rtl="0">
              <a:lnSpc>
                <a:spcPct val="100000"/>
              </a:lnSpc>
              <a:spcBef>
                <a:spcPts val="0"/>
              </a:spcBef>
              <a:spcAft>
                <a:spcPts val="0"/>
              </a:spcAft>
              <a:buSzPts val="1400"/>
              <a:buChar char="○"/>
            </a:pPr>
            <a:r>
              <a:rPr lang="en-GB" dirty="0">
                <a:solidFill>
                  <a:srgbClr val="283593"/>
                </a:solidFill>
                <a:latin typeface="Arial"/>
                <a:ea typeface="Arial"/>
                <a:cs typeface="Arial"/>
                <a:sym typeface="Arial"/>
              </a:rPr>
              <a:t>Grammar, punctuation and spelling (paper 1: GPS) – Monday 11</a:t>
            </a:r>
            <a:r>
              <a:rPr lang="en-GB" baseline="30000" dirty="0">
                <a:solidFill>
                  <a:srgbClr val="283593"/>
                </a:solidFill>
                <a:latin typeface="Arial"/>
                <a:ea typeface="Arial"/>
                <a:cs typeface="Arial"/>
                <a:sym typeface="Arial"/>
              </a:rPr>
              <a:t>th</a:t>
            </a:r>
            <a:r>
              <a:rPr lang="en-GB" dirty="0">
                <a:solidFill>
                  <a:srgbClr val="283593"/>
                </a:solidFill>
                <a:latin typeface="Arial"/>
                <a:ea typeface="Arial"/>
                <a:cs typeface="Arial"/>
                <a:sym typeface="Arial"/>
              </a:rPr>
              <a:t> May</a:t>
            </a:r>
            <a:endParaRPr dirty="0"/>
          </a:p>
          <a:p>
            <a:pPr marL="914400" lvl="1" indent="-317500" algn="l" rtl="0">
              <a:lnSpc>
                <a:spcPct val="100000"/>
              </a:lnSpc>
              <a:spcBef>
                <a:spcPts val="0"/>
              </a:spcBef>
              <a:spcAft>
                <a:spcPts val="0"/>
              </a:spcAft>
              <a:buSzPts val="1400"/>
              <a:buChar char="○"/>
            </a:pPr>
            <a:r>
              <a:rPr lang="en-GB" dirty="0">
                <a:solidFill>
                  <a:srgbClr val="283593"/>
                </a:solidFill>
                <a:latin typeface="Arial"/>
                <a:ea typeface="Arial"/>
                <a:cs typeface="Arial"/>
                <a:sym typeface="Arial"/>
              </a:rPr>
              <a:t>Grammar, punctuation and spelling (paper 2: Spelling) – Monday 11</a:t>
            </a:r>
            <a:r>
              <a:rPr lang="en-GB" baseline="30000" dirty="0">
                <a:solidFill>
                  <a:srgbClr val="283593"/>
                </a:solidFill>
                <a:latin typeface="Arial"/>
                <a:ea typeface="Arial"/>
                <a:cs typeface="Arial"/>
                <a:sym typeface="Arial"/>
              </a:rPr>
              <a:t>th</a:t>
            </a:r>
            <a:r>
              <a:rPr lang="en-GB" dirty="0">
                <a:solidFill>
                  <a:srgbClr val="283593"/>
                </a:solidFill>
                <a:latin typeface="Arial"/>
                <a:ea typeface="Arial"/>
                <a:cs typeface="Arial"/>
                <a:sym typeface="Arial"/>
              </a:rPr>
              <a:t> May</a:t>
            </a:r>
            <a:endParaRPr dirty="0"/>
          </a:p>
          <a:p>
            <a:pPr marL="914400" lvl="1" indent="-317500" algn="l" rtl="0">
              <a:lnSpc>
                <a:spcPct val="100000"/>
              </a:lnSpc>
              <a:spcBef>
                <a:spcPts val="0"/>
              </a:spcBef>
              <a:spcAft>
                <a:spcPts val="0"/>
              </a:spcAft>
              <a:buSzPts val="1400"/>
              <a:buChar char="○"/>
            </a:pPr>
            <a:r>
              <a:rPr lang="en-GB" dirty="0">
                <a:solidFill>
                  <a:srgbClr val="283593"/>
                </a:solidFill>
                <a:latin typeface="Arial"/>
                <a:ea typeface="Arial"/>
                <a:cs typeface="Arial"/>
                <a:sym typeface="Arial"/>
              </a:rPr>
              <a:t>Reading – Tuesday 12</a:t>
            </a:r>
            <a:r>
              <a:rPr lang="en-GB" baseline="30000" dirty="0">
                <a:solidFill>
                  <a:srgbClr val="283593"/>
                </a:solidFill>
                <a:latin typeface="Arial"/>
                <a:ea typeface="Arial"/>
                <a:cs typeface="Arial"/>
                <a:sym typeface="Arial"/>
              </a:rPr>
              <a:t>th</a:t>
            </a:r>
            <a:r>
              <a:rPr lang="en-GB" dirty="0">
                <a:solidFill>
                  <a:srgbClr val="283593"/>
                </a:solidFill>
                <a:latin typeface="Arial"/>
                <a:ea typeface="Arial"/>
                <a:cs typeface="Arial"/>
                <a:sym typeface="Arial"/>
              </a:rPr>
              <a:t> May</a:t>
            </a:r>
            <a:endParaRPr dirty="0"/>
          </a:p>
          <a:p>
            <a:pPr marL="914400" lvl="1" indent="-317500" algn="l" rtl="0">
              <a:lnSpc>
                <a:spcPct val="100000"/>
              </a:lnSpc>
              <a:spcBef>
                <a:spcPts val="0"/>
              </a:spcBef>
              <a:spcAft>
                <a:spcPts val="0"/>
              </a:spcAft>
              <a:buSzPts val="1400"/>
              <a:buChar char="○"/>
            </a:pPr>
            <a:r>
              <a:rPr lang="en-GB" dirty="0">
                <a:solidFill>
                  <a:srgbClr val="283593"/>
                </a:solidFill>
                <a:latin typeface="Arial"/>
                <a:ea typeface="Arial"/>
                <a:cs typeface="Arial"/>
                <a:sym typeface="Arial"/>
              </a:rPr>
              <a:t>Maths (paper 1: Arithmetic) – Wednesday 13</a:t>
            </a:r>
            <a:r>
              <a:rPr lang="en-GB" baseline="30000" dirty="0">
                <a:solidFill>
                  <a:srgbClr val="283593"/>
                </a:solidFill>
                <a:latin typeface="Arial"/>
                <a:ea typeface="Arial"/>
                <a:cs typeface="Arial"/>
                <a:sym typeface="Arial"/>
              </a:rPr>
              <a:t>th</a:t>
            </a:r>
            <a:r>
              <a:rPr lang="en-GB" dirty="0">
                <a:solidFill>
                  <a:srgbClr val="283593"/>
                </a:solidFill>
                <a:latin typeface="Arial"/>
                <a:ea typeface="Arial"/>
                <a:cs typeface="Arial"/>
                <a:sym typeface="Arial"/>
              </a:rPr>
              <a:t> May </a:t>
            </a:r>
            <a:endParaRPr dirty="0"/>
          </a:p>
          <a:p>
            <a:pPr marL="914400" lvl="1" indent="-317500" algn="l" rtl="0">
              <a:lnSpc>
                <a:spcPct val="100000"/>
              </a:lnSpc>
              <a:spcBef>
                <a:spcPts val="0"/>
              </a:spcBef>
              <a:spcAft>
                <a:spcPts val="0"/>
              </a:spcAft>
              <a:buSzPts val="1400"/>
              <a:buChar char="○"/>
            </a:pPr>
            <a:r>
              <a:rPr lang="en-GB" dirty="0">
                <a:solidFill>
                  <a:srgbClr val="283593"/>
                </a:solidFill>
                <a:latin typeface="Arial"/>
                <a:ea typeface="Arial"/>
                <a:cs typeface="Arial"/>
                <a:sym typeface="Arial"/>
              </a:rPr>
              <a:t>Maths (paper 2: Reasoning) – Wednesday 13</a:t>
            </a:r>
            <a:r>
              <a:rPr lang="en-GB" baseline="30000" dirty="0">
                <a:solidFill>
                  <a:srgbClr val="283593"/>
                </a:solidFill>
                <a:latin typeface="Arial"/>
                <a:ea typeface="Arial"/>
                <a:cs typeface="Arial"/>
                <a:sym typeface="Arial"/>
              </a:rPr>
              <a:t>th</a:t>
            </a:r>
            <a:r>
              <a:rPr lang="en-GB" dirty="0">
                <a:solidFill>
                  <a:srgbClr val="283593"/>
                </a:solidFill>
                <a:latin typeface="Arial"/>
                <a:ea typeface="Arial"/>
                <a:cs typeface="Arial"/>
                <a:sym typeface="Arial"/>
              </a:rPr>
              <a:t> May </a:t>
            </a:r>
            <a:endParaRPr dirty="0"/>
          </a:p>
          <a:p>
            <a:pPr marL="914400" lvl="1" indent="-317500" algn="l" rtl="0">
              <a:lnSpc>
                <a:spcPct val="100000"/>
              </a:lnSpc>
              <a:spcBef>
                <a:spcPts val="0"/>
              </a:spcBef>
              <a:spcAft>
                <a:spcPts val="0"/>
              </a:spcAft>
              <a:buSzPts val="1400"/>
              <a:buChar char="○"/>
            </a:pPr>
            <a:r>
              <a:rPr lang="en-GB" dirty="0">
                <a:solidFill>
                  <a:srgbClr val="283593"/>
                </a:solidFill>
                <a:latin typeface="Arial"/>
                <a:ea typeface="Arial"/>
                <a:cs typeface="Arial"/>
                <a:sym typeface="Arial"/>
              </a:rPr>
              <a:t>Maths (paper 3: Reasoning) – Thursday 14</a:t>
            </a:r>
            <a:r>
              <a:rPr lang="en-GB" baseline="30000" dirty="0">
                <a:solidFill>
                  <a:srgbClr val="283593"/>
                </a:solidFill>
                <a:latin typeface="Arial"/>
                <a:ea typeface="Arial"/>
                <a:cs typeface="Arial"/>
                <a:sym typeface="Arial"/>
              </a:rPr>
              <a:t>th</a:t>
            </a:r>
            <a:r>
              <a:rPr lang="en-GB" dirty="0">
                <a:solidFill>
                  <a:srgbClr val="283593"/>
                </a:solidFill>
                <a:latin typeface="Arial"/>
                <a:ea typeface="Arial"/>
                <a:cs typeface="Arial"/>
                <a:sym typeface="Arial"/>
              </a:rPr>
              <a:t> May</a:t>
            </a:r>
            <a:endParaRPr dirty="0"/>
          </a:p>
          <a:p>
            <a:pPr marL="457200" marR="0" lvl="0" indent="-342900" algn="l" rtl="0">
              <a:lnSpc>
                <a:spcPct val="115000"/>
              </a:lnSpc>
              <a:spcBef>
                <a:spcPts val="0"/>
              </a:spcBef>
              <a:spcAft>
                <a:spcPts val="0"/>
              </a:spcAft>
              <a:buClr>
                <a:srgbClr val="595959"/>
              </a:buClr>
              <a:buSzPts val="1800"/>
              <a:buFont typeface="Nunito"/>
              <a:buChar char="●"/>
            </a:pPr>
            <a:r>
              <a:rPr lang="en-GB" sz="1600" b="0" i="0" u="none" strike="noStrike" cap="none" dirty="0">
                <a:solidFill>
                  <a:srgbClr val="000000"/>
                </a:solidFill>
                <a:latin typeface="Arial"/>
                <a:ea typeface="Arial"/>
                <a:cs typeface="Arial"/>
                <a:sym typeface="Arial"/>
              </a:rPr>
              <a:t>Writing is assessed using evidence collected throughout Year 6. There is no Year 6 SATs writing test. </a:t>
            </a:r>
            <a:endParaRPr dirty="0"/>
          </a:p>
          <a:p>
            <a:pPr marL="114300" marR="0" lvl="0" indent="0" algn="l" rtl="0">
              <a:lnSpc>
                <a:spcPct val="115000"/>
              </a:lnSpc>
              <a:spcBef>
                <a:spcPts val="0"/>
              </a:spcBef>
              <a:spcAft>
                <a:spcPts val="0"/>
              </a:spcAft>
              <a:buClr>
                <a:srgbClr val="595959"/>
              </a:buClr>
              <a:buSzPts val="1800"/>
              <a:buNone/>
            </a:pPr>
            <a:r>
              <a:rPr lang="en-GB" sz="1050" b="0" i="1" u="none" strike="noStrike" cap="none" dirty="0">
                <a:solidFill>
                  <a:srgbClr val="000000"/>
                </a:solidFill>
                <a:latin typeface="Arial"/>
                <a:ea typeface="Arial"/>
                <a:cs typeface="Arial"/>
                <a:sym typeface="Arial"/>
              </a:rPr>
              <a:t>The key stage 2 tests will be taken on set dates unless your child is absent, in which case they may be able to take them up to 5 school days afterwards.</a:t>
            </a:r>
            <a:endParaRPr sz="1100" b="0" i="0" u="none" strike="noStrike" cap="none" dirty="0">
              <a:solidFill>
                <a:srgbClr val="000000"/>
              </a:solidFill>
              <a:latin typeface="Arial"/>
              <a:ea typeface="Arial"/>
              <a:cs typeface="Arial"/>
              <a:sym typeface="Arial"/>
            </a:endParaRPr>
          </a:p>
        </p:txBody>
      </p:sp>
      <p:sp>
        <p:nvSpPr>
          <p:cNvPr id="37" name="Google Shape;37;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1" end="1"/>
                                            </p:txEl>
                                          </p:spTgt>
                                        </p:tgtEl>
                                        <p:attrNameLst>
                                          <p:attrName>style.visibility</p:attrName>
                                        </p:attrNameLst>
                                      </p:cBhvr>
                                      <p:to>
                                        <p:strVal val="visible"/>
                                      </p:to>
                                    </p:set>
                                    <p:animEffect transition="in" filter="fade">
                                      <p:cBhvr>
                                        <p:cTn id="7" dur="500"/>
                                        <p:tgtEl>
                                          <p:spTgt spid="3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fade">
                                      <p:cBhvr>
                                        <p:cTn id="12" dur="500"/>
                                        <p:tgtEl>
                                          <p:spTgt spid="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fade">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fade">
                                      <p:cBhvr>
                                        <p:cTn id="22" dur="500"/>
                                        <p:tgtEl>
                                          <p:spTgt spid="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fade">
                                      <p:cBhvr>
                                        <p:cTn id="27" dur="500"/>
                                        <p:tgtEl>
                                          <p:spTgt spid="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
                                            <p:txEl>
                                              <p:pRg st="5" end="5"/>
                                            </p:txEl>
                                          </p:spTgt>
                                        </p:tgtEl>
                                        <p:attrNameLst>
                                          <p:attrName>style.visibility</p:attrName>
                                        </p:attrNameLst>
                                      </p:cBhvr>
                                      <p:to>
                                        <p:strVal val="visible"/>
                                      </p:to>
                                    </p:set>
                                    <p:animEffect transition="in" filter="fade">
                                      <p:cBhvr>
                                        <p:cTn id="32" dur="500"/>
                                        <p:tgtEl>
                                          <p:spTgt spid="3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
                                            <p:txEl>
                                              <p:pRg st="6" end="6"/>
                                            </p:txEl>
                                          </p:spTgt>
                                        </p:tgtEl>
                                        <p:attrNameLst>
                                          <p:attrName>style.visibility</p:attrName>
                                        </p:attrNameLst>
                                      </p:cBhvr>
                                      <p:to>
                                        <p:strVal val="visible"/>
                                      </p:to>
                                    </p:set>
                                    <p:animEffect transition="in" filter="fade">
                                      <p:cBhvr>
                                        <p:cTn id="37" dur="500"/>
                                        <p:tgtEl>
                                          <p:spTgt spid="3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6">
                                            <p:txEl>
                                              <p:pRg st="7" end="7"/>
                                            </p:txEl>
                                          </p:spTgt>
                                        </p:tgtEl>
                                        <p:attrNameLst>
                                          <p:attrName>style.visibility</p:attrName>
                                        </p:attrNameLst>
                                      </p:cBhvr>
                                      <p:to>
                                        <p:strVal val="visible"/>
                                      </p:to>
                                    </p:set>
                                    <p:animEffect transition="in" filter="fade">
                                      <p:cBhvr>
                                        <p:cTn id="42" dur="500"/>
                                        <p:tgtEl>
                                          <p:spTgt spid="3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6">
                                            <p:txEl>
                                              <p:pRg st="8" end="8"/>
                                            </p:txEl>
                                          </p:spTgt>
                                        </p:tgtEl>
                                        <p:attrNameLst>
                                          <p:attrName>style.visibility</p:attrName>
                                        </p:attrNameLst>
                                      </p:cBhvr>
                                      <p:to>
                                        <p:strVal val="visible"/>
                                      </p:to>
                                    </p:set>
                                    <p:animEffect transition="in" filter="fade">
                                      <p:cBhvr>
                                        <p:cTn id="47" dur="500"/>
                                        <p:tgtEl>
                                          <p:spTgt spid="3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6">
                                            <p:txEl>
                                              <p:pRg st="9" end="9"/>
                                            </p:txEl>
                                          </p:spTgt>
                                        </p:tgtEl>
                                        <p:attrNameLst>
                                          <p:attrName>style.visibility</p:attrName>
                                        </p:attrNameLst>
                                      </p:cBhvr>
                                      <p:to>
                                        <p:strVal val="visible"/>
                                      </p:to>
                                    </p:set>
                                    <p:animEffect transition="in" filter="fade">
                                      <p:cBhvr>
                                        <p:cTn id="52" dur="500"/>
                                        <p:tgtEl>
                                          <p:spTgt spid="3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6">
                                            <p:txEl>
                                              <p:pRg st="10" end="10"/>
                                            </p:txEl>
                                          </p:spTgt>
                                        </p:tgtEl>
                                        <p:attrNameLst>
                                          <p:attrName>style.visibility</p:attrName>
                                        </p:attrNameLst>
                                      </p:cBhvr>
                                      <p:to>
                                        <p:strVal val="visible"/>
                                      </p:to>
                                    </p:set>
                                    <p:animEffect transition="in" filter="fade">
                                      <p:cBhvr>
                                        <p:cTn id="57" dur="500"/>
                                        <p:tgtEl>
                                          <p:spTgt spid="3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6">
                                            <p:txEl>
                                              <p:pRg st="11" end="11"/>
                                            </p:txEl>
                                          </p:spTgt>
                                        </p:tgtEl>
                                        <p:attrNameLst>
                                          <p:attrName>style.visibility</p:attrName>
                                        </p:attrNameLst>
                                      </p:cBhvr>
                                      <p:to>
                                        <p:strVal val="visible"/>
                                      </p:to>
                                    </p:set>
                                    <p:animEffect transition="in" filter="fade">
                                      <p:cBhvr>
                                        <p:cTn id="62" dur="500"/>
                                        <p:tgtEl>
                                          <p:spTgt spid="3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0"/>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 2 (Reasoning)</a:t>
            </a:r>
            <a:endParaRPr/>
          </a:p>
        </p:txBody>
      </p:sp>
      <p:sp>
        <p:nvSpPr>
          <p:cNvPr id="197" name="Google Shape;197;p20"/>
          <p:cNvSpPr txBox="1">
            <a:spLocks noGrp="1"/>
          </p:cNvSpPr>
          <p:nvPr>
            <p:ph type="body" idx="1"/>
          </p:nvPr>
        </p:nvSpPr>
        <p:spPr>
          <a:xfrm>
            <a:off x="311700" y="739303"/>
            <a:ext cx="8520600" cy="434776"/>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questions:</a:t>
            </a:r>
            <a:endParaRPr/>
          </a:p>
        </p:txBody>
      </p:sp>
      <p:sp>
        <p:nvSpPr>
          <p:cNvPr id="198" name="Google Shape;198;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20</a:t>
            </a:fld>
            <a:endParaRPr/>
          </a:p>
        </p:txBody>
      </p:sp>
      <p:pic>
        <p:nvPicPr>
          <p:cNvPr id="199" name="Google Shape;199;p20"/>
          <p:cNvPicPr preferRelativeResize="0"/>
          <p:nvPr/>
        </p:nvPicPr>
        <p:blipFill>
          <a:blip r:embed="rId3">
            <a:alphaModFix/>
          </a:blip>
          <a:stretch>
            <a:fillRect/>
          </a:stretch>
        </p:blipFill>
        <p:spPr>
          <a:xfrm>
            <a:off x="217850" y="1375242"/>
            <a:ext cx="4069362" cy="2168665"/>
          </a:xfrm>
          <a:prstGeom prst="rect">
            <a:avLst/>
          </a:prstGeom>
          <a:noFill/>
          <a:ln>
            <a:noFill/>
          </a:ln>
        </p:spPr>
      </p:pic>
      <p:sp>
        <p:nvSpPr>
          <p:cNvPr id="200" name="Google Shape;200;p20"/>
          <p:cNvSpPr txBox="1"/>
          <p:nvPr/>
        </p:nvSpPr>
        <p:spPr>
          <a:xfrm>
            <a:off x="1041125" y="1911350"/>
            <a:ext cx="248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solidFill>
                  <a:schemeClr val="dk1"/>
                </a:solidFill>
              </a:rPr>
              <a:t>✔</a:t>
            </a:r>
            <a:endParaRPr sz="1000"/>
          </a:p>
        </p:txBody>
      </p:sp>
      <p:sp>
        <p:nvSpPr>
          <p:cNvPr id="201" name="Google Shape;201;p20"/>
          <p:cNvSpPr txBox="1"/>
          <p:nvPr/>
        </p:nvSpPr>
        <p:spPr>
          <a:xfrm>
            <a:off x="1007050" y="2515550"/>
            <a:ext cx="248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solidFill>
                  <a:schemeClr val="dk1"/>
                </a:solidFill>
              </a:rPr>
              <a:t>✔</a:t>
            </a:r>
            <a:endParaRPr sz="1000"/>
          </a:p>
        </p:txBody>
      </p:sp>
      <p:sp>
        <p:nvSpPr>
          <p:cNvPr id="202" name="Google Shape;202;p20"/>
          <p:cNvSpPr txBox="1"/>
          <p:nvPr/>
        </p:nvSpPr>
        <p:spPr>
          <a:xfrm>
            <a:off x="1041125" y="2854250"/>
            <a:ext cx="248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solidFill>
                  <a:schemeClr val="dk1"/>
                </a:solidFill>
              </a:rPr>
              <a:t>✔</a:t>
            </a:r>
            <a:endParaRPr sz="1000"/>
          </a:p>
        </p:txBody>
      </p:sp>
      <p:pic>
        <p:nvPicPr>
          <p:cNvPr id="203" name="Google Shape;203;p20"/>
          <p:cNvPicPr preferRelativeResize="0"/>
          <p:nvPr/>
        </p:nvPicPr>
        <p:blipFill>
          <a:blip r:embed="rId4">
            <a:alphaModFix/>
          </a:blip>
          <a:stretch>
            <a:fillRect/>
          </a:stretch>
        </p:blipFill>
        <p:spPr>
          <a:xfrm>
            <a:off x="4287212" y="1108929"/>
            <a:ext cx="4551988" cy="3011422"/>
          </a:xfrm>
          <a:prstGeom prst="rect">
            <a:avLst/>
          </a:prstGeom>
          <a:noFill/>
          <a:ln>
            <a:noFill/>
          </a:ln>
        </p:spPr>
      </p:pic>
      <p:sp>
        <p:nvSpPr>
          <p:cNvPr id="204" name="Google Shape;204;p20"/>
          <p:cNvSpPr txBox="1"/>
          <p:nvPr/>
        </p:nvSpPr>
        <p:spPr>
          <a:xfrm>
            <a:off x="5011425" y="2719375"/>
            <a:ext cx="629400" cy="2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5</a:t>
            </a:r>
            <a:endParaRPr sz="1100">
              <a:solidFill>
                <a:schemeClr val="dk2"/>
              </a:solidFill>
              <a:latin typeface="Nunito Sans SemiBold"/>
              <a:ea typeface="Nunito Sans SemiBold"/>
              <a:cs typeface="Nunito Sans SemiBold"/>
              <a:sym typeface="Nunito Sans SemiBold"/>
            </a:endParaRPr>
          </a:p>
        </p:txBody>
      </p:sp>
      <p:sp>
        <p:nvSpPr>
          <p:cNvPr id="205" name="Google Shape;205;p20"/>
          <p:cNvSpPr txBox="1"/>
          <p:nvPr/>
        </p:nvSpPr>
        <p:spPr>
          <a:xfrm>
            <a:off x="6438050" y="2719375"/>
            <a:ext cx="629400" cy="2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19</a:t>
            </a:r>
            <a:endParaRPr sz="1100">
              <a:solidFill>
                <a:schemeClr val="dk2"/>
              </a:solidFill>
              <a:latin typeface="Nunito Sans SemiBold"/>
              <a:ea typeface="Nunito Sans SemiBold"/>
              <a:cs typeface="Nunito Sans SemiBold"/>
              <a:sym typeface="Nunito Sans SemiBold"/>
            </a:endParaRPr>
          </a:p>
        </p:txBody>
      </p:sp>
      <p:sp>
        <p:nvSpPr>
          <p:cNvPr id="206" name="Google Shape;206;p20"/>
          <p:cNvSpPr txBox="1"/>
          <p:nvPr/>
        </p:nvSpPr>
        <p:spPr>
          <a:xfrm>
            <a:off x="5011425" y="3249500"/>
            <a:ext cx="629400" cy="2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7</a:t>
            </a:r>
            <a:endParaRPr sz="1100">
              <a:solidFill>
                <a:schemeClr val="dk2"/>
              </a:solidFill>
              <a:latin typeface="Nunito Sans SemiBold"/>
              <a:ea typeface="Nunito Sans SemiBold"/>
              <a:cs typeface="Nunito Sans SemiBold"/>
              <a:sym typeface="Nunito Sans SemiBold"/>
            </a:endParaRPr>
          </a:p>
        </p:txBody>
      </p:sp>
      <p:sp>
        <p:nvSpPr>
          <p:cNvPr id="207" name="Google Shape;207;p20"/>
          <p:cNvSpPr txBox="1"/>
          <p:nvPr/>
        </p:nvSpPr>
        <p:spPr>
          <a:xfrm>
            <a:off x="5011425" y="3728225"/>
            <a:ext cx="629400" cy="2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11</a:t>
            </a:r>
            <a:endParaRPr sz="1100">
              <a:solidFill>
                <a:schemeClr val="dk2"/>
              </a:solidFill>
              <a:latin typeface="Nunito Sans SemiBold"/>
              <a:ea typeface="Nunito Sans SemiBold"/>
              <a:cs typeface="Nunito Sans SemiBold"/>
              <a:sym typeface="Nunito Sans SemiBold"/>
            </a:endParaRPr>
          </a:p>
        </p:txBody>
      </p:sp>
      <p:sp>
        <p:nvSpPr>
          <p:cNvPr id="208" name="Google Shape;208;p20"/>
          <p:cNvSpPr txBox="1"/>
          <p:nvPr/>
        </p:nvSpPr>
        <p:spPr>
          <a:xfrm>
            <a:off x="6438050" y="3249500"/>
            <a:ext cx="629400" cy="2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17</a:t>
            </a:r>
            <a:endParaRPr sz="1100">
              <a:solidFill>
                <a:schemeClr val="dk2"/>
              </a:solidFill>
              <a:latin typeface="Nunito Sans SemiBold"/>
              <a:ea typeface="Nunito Sans SemiBold"/>
              <a:cs typeface="Nunito Sans SemiBold"/>
              <a:sym typeface="Nunito Sans SemiBold"/>
            </a:endParaRPr>
          </a:p>
        </p:txBody>
      </p:sp>
      <p:sp>
        <p:nvSpPr>
          <p:cNvPr id="209" name="Google Shape;209;p20"/>
          <p:cNvSpPr txBox="1"/>
          <p:nvPr/>
        </p:nvSpPr>
        <p:spPr>
          <a:xfrm>
            <a:off x="6438050" y="3728225"/>
            <a:ext cx="629400" cy="2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13</a:t>
            </a:r>
            <a:endParaRPr sz="1100">
              <a:solidFill>
                <a:schemeClr val="dk2"/>
              </a:solidFill>
              <a:latin typeface="Nunito Sans SemiBold"/>
              <a:ea typeface="Nunito Sans SemiBold"/>
              <a:cs typeface="Nunito Sans SemiBold"/>
              <a:sym typeface="Nunito Sans SemiBo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1"/>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 2 (Reasoning)</a:t>
            </a:r>
            <a:endParaRPr/>
          </a:p>
        </p:txBody>
      </p:sp>
      <p:sp>
        <p:nvSpPr>
          <p:cNvPr id="215" name="Google Shape;215;p21"/>
          <p:cNvSpPr txBox="1">
            <a:spLocks noGrp="1"/>
          </p:cNvSpPr>
          <p:nvPr>
            <p:ph type="body" idx="1"/>
          </p:nvPr>
        </p:nvSpPr>
        <p:spPr>
          <a:xfrm>
            <a:off x="311700" y="739303"/>
            <a:ext cx="8520600" cy="3936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questions:</a:t>
            </a:r>
            <a:endParaRPr/>
          </a:p>
        </p:txBody>
      </p:sp>
      <p:sp>
        <p:nvSpPr>
          <p:cNvPr id="216" name="Google Shape;216;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21</a:t>
            </a:fld>
            <a:endParaRPr/>
          </a:p>
        </p:txBody>
      </p:sp>
      <p:pic>
        <p:nvPicPr>
          <p:cNvPr id="217" name="Google Shape;217;p21"/>
          <p:cNvPicPr preferRelativeResize="0"/>
          <p:nvPr/>
        </p:nvPicPr>
        <p:blipFill>
          <a:blip r:embed="rId3">
            <a:alphaModFix/>
          </a:blip>
          <a:stretch>
            <a:fillRect/>
          </a:stretch>
        </p:blipFill>
        <p:spPr>
          <a:xfrm>
            <a:off x="217850" y="1230175"/>
            <a:ext cx="3786799" cy="3390299"/>
          </a:xfrm>
          <a:prstGeom prst="rect">
            <a:avLst/>
          </a:prstGeom>
          <a:noFill/>
          <a:ln>
            <a:noFill/>
          </a:ln>
        </p:spPr>
      </p:pic>
      <p:pic>
        <p:nvPicPr>
          <p:cNvPr id="218" name="Google Shape;218;p21"/>
          <p:cNvPicPr preferRelativeResize="0"/>
          <p:nvPr/>
        </p:nvPicPr>
        <p:blipFill>
          <a:blip r:embed="rId4">
            <a:alphaModFix/>
          </a:blip>
          <a:stretch>
            <a:fillRect/>
          </a:stretch>
        </p:blipFill>
        <p:spPr>
          <a:xfrm>
            <a:off x="3997749" y="1385790"/>
            <a:ext cx="4834553" cy="253366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 3 (Reasoning)</a:t>
            </a:r>
            <a:endParaRPr/>
          </a:p>
        </p:txBody>
      </p:sp>
      <p:sp>
        <p:nvSpPr>
          <p:cNvPr id="224" name="Google Shape;224;p22"/>
          <p:cNvSpPr txBox="1">
            <a:spLocks noGrp="1"/>
          </p:cNvSpPr>
          <p:nvPr>
            <p:ph type="body" idx="1"/>
          </p:nvPr>
        </p:nvSpPr>
        <p:spPr>
          <a:xfrm>
            <a:off x="311700" y="739302"/>
            <a:ext cx="8520600" cy="43477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questions:</a:t>
            </a:r>
            <a:endParaRPr/>
          </a:p>
        </p:txBody>
      </p:sp>
      <p:sp>
        <p:nvSpPr>
          <p:cNvPr id="225" name="Google Shape;225;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22</a:t>
            </a:fld>
            <a:endParaRPr/>
          </a:p>
        </p:txBody>
      </p:sp>
      <p:pic>
        <p:nvPicPr>
          <p:cNvPr id="226" name="Google Shape;226;p22"/>
          <p:cNvPicPr preferRelativeResize="0"/>
          <p:nvPr/>
        </p:nvPicPr>
        <p:blipFill>
          <a:blip r:embed="rId3">
            <a:alphaModFix/>
          </a:blip>
          <a:stretch>
            <a:fillRect/>
          </a:stretch>
        </p:blipFill>
        <p:spPr>
          <a:xfrm>
            <a:off x="152400" y="1326479"/>
            <a:ext cx="4052323" cy="1812684"/>
          </a:xfrm>
          <a:prstGeom prst="rect">
            <a:avLst/>
          </a:prstGeom>
          <a:noFill/>
          <a:ln>
            <a:noFill/>
          </a:ln>
        </p:spPr>
      </p:pic>
      <p:pic>
        <p:nvPicPr>
          <p:cNvPr id="227" name="Google Shape;227;p22"/>
          <p:cNvPicPr preferRelativeResize="0"/>
          <p:nvPr/>
        </p:nvPicPr>
        <p:blipFill>
          <a:blip r:embed="rId4">
            <a:alphaModFix/>
          </a:blip>
          <a:stretch>
            <a:fillRect/>
          </a:stretch>
        </p:blipFill>
        <p:spPr>
          <a:xfrm>
            <a:off x="4204725" y="1920250"/>
            <a:ext cx="4664774" cy="963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3"/>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 3 (Reasoning)</a:t>
            </a:r>
            <a:endParaRPr/>
          </a:p>
        </p:txBody>
      </p:sp>
      <p:sp>
        <p:nvSpPr>
          <p:cNvPr id="233" name="Google Shape;233;p23"/>
          <p:cNvSpPr txBox="1">
            <a:spLocks noGrp="1"/>
          </p:cNvSpPr>
          <p:nvPr>
            <p:ph type="body" idx="1"/>
          </p:nvPr>
        </p:nvSpPr>
        <p:spPr>
          <a:xfrm>
            <a:off x="311700" y="739302"/>
            <a:ext cx="8520600" cy="43477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a:t>
            </a:r>
            <a:endParaRPr/>
          </a:p>
        </p:txBody>
      </p:sp>
      <p:sp>
        <p:nvSpPr>
          <p:cNvPr id="234" name="Google Shape;234;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23</a:t>
            </a:fld>
            <a:endParaRPr/>
          </a:p>
        </p:txBody>
      </p:sp>
      <p:pic>
        <p:nvPicPr>
          <p:cNvPr id="235" name="Google Shape;235;p23"/>
          <p:cNvPicPr preferRelativeResize="0"/>
          <p:nvPr/>
        </p:nvPicPr>
        <p:blipFill>
          <a:blip r:embed="rId3">
            <a:alphaModFix/>
          </a:blip>
          <a:stretch>
            <a:fillRect/>
          </a:stretch>
        </p:blipFill>
        <p:spPr>
          <a:xfrm>
            <a:off x="412367" y="1233250"/>
            <a:ext cx="3636359" cy="3478551"/>
          </a:xfrm>
          <a:prstGeom prst="rect">
            <a:avLst/>
          </a:prstGeom>
          <a:noFill/>
          <a:ln>
            <a:noFill/>
          </a:ln>
        </p:spPr>
      </p:pic>
      <p:pic>
        <p:nvPicPr>
          <p:cNvPr id="236" name="Google Shape;236;p23"/>
          <p:cNvPicPr preferRelativeResize="0"/>
          <p:nvPr/>
        </p:nvPicPr>
        <p:blipFill>
          <a:blip r:embed="rId4">
            <a:alphaModFix/>
          </a:blip>
          <a:stretch>
            <a:fillRect/>
          </a:stretch>
        </p:blipFill>
        <p:spPr>
          <a:xfrm>
            <a:off x="4224426" y="1046754"/>
            <a:ext cx="4118932" cy="353271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4"/>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Supporting your child in preparing for the SATs</a:t>
            </a:r>
            <a:endParaRPr/>
          </a:p>
        </p:txBody>
      </p:sp>
      <p:sp>
        <p:nvSpPr>
          <p:cNvPr id="242" name="Google Shape;242;p24"/>
          <p:cNvSpPr txBox="1">
            <a:spLocks noGrp="1"/>
          </p:cNvSpPr>
          <p:nvPr>
            <p:ph type="body" idx="1"/>
          </p:nvPr>
        </p:nvSpPr>
        <p:spPr>
          <a:xfrm>
            <a:off x="311700" y="739302"/>
            <a:ext cx="8520600" cy="404371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Firstly, a positive attitude goes a long way. Give them as much encouragement and support as you can (but we don’t need to tell you that)!</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Tips:</a:t>
            </a:r>
            <a:endParaRPr/>
          </a:p>
          <a:p>
            <a:pPr marL="457200" lvl="0" indent="-342900" algn="l" rtl="0">
              <a:lnSpc>
                <a:spcPct val="115000"/>
              </a:lnSpc>
              <a:spcBef>
                <a:spcPts val="0"/>
              </a:spcBef>
              <a:spcAft>
                <a:spcPts val="0"/>
              </a:spcAft>
              <a:buSzPts val="1800"/>
              <a:buFont typeface="Nunito"/>
              <a:buChar char="●"/>
            </a:pPr>
            <a:r>
              <a:rPr lang="en-GB"/>
              <a:t>Don’t use past papers as they are used in school to prepare the children. </a:t>
            </a:r>
            <a:endParaRPr/>
          </a:p>
          <a:p>
            <a:pPr marL="457200" lvl="0" indent="-342900" algn="l" rtl="0">
              <a:lnSpc>
                <a:spcPct val="115000"/>
              </a:lnSpc>
              <a:spcBef>
                <a:spcPts val="0"/>
              </a:spcBef>
              <a:spcAft>
                <a:spcPts val="0"/>
              </a:spcAft>
              <a:buSzPts val="1800"/>
              <a:buFont typeface="Nunito"/>
              <a:buChar char="●"/>
            </a:pPr>
            <a:r>
              <a:rPr lang="en-GB"/>
              <a:t>Attend any SATs meetings at school (or read any literature sent home).</a:t>
            </a:r>
            <a:endParaRPr/>
          </a:p>
          <a:p>
            <a:pPr marL="457200" lvl="0" indent="-342900" algn="l" rtl="0">
              <a:lnSpc>
                <a:spcPct val="115000"/>
              </a:lnSpc>
              <a:spcBef>
                <a:spcPts val="0"/>
              </a:spcBef>
              <a:spcAft>
                <a:spcPts val="0"/>
              </a:spcAft>
              <a:buSzPts val="1800"/>
              <a:buFont typeface="Nunito"/>
              <a:buChar char="●"/>
            </a:pPr>
            <a:r>
              <a:rPr lang="en-GB"/>
              <a:t>Talk to your child’s class teacher if you have any concerns rather than worry your child.</a:t>
            </a:r>
            <a:endParaRPr/>
          </a:p>
          <a:p>
            <a:pPr marL="457200" lvl="0" indent="-342900" algn="l" rtl="0">
              <a:lnSpc>
                <a:spcPct val="115000"/>
              </a:lnSpc>
              <a:spcBef>
                <a:spcPts val="0"/>
              </a:spcBef>
              <a:spcAft>
                <a:spcPts val="0"/>
              </a:spcAft>
              <a:buSzPts val="1800"/>
              <a:buFont typeface="Nunito"/>
              <a:buChar char="●"/>
            </a:pPr>
            <a:r>
              <a:rPr lang="en-GB"/>
              <a:t>Encourage your child to talk to their teacher or a trusted adult (including yourself) about their anxieties. Don’t forget that a small amount of anxiety is normal and not harmful.</a:t>
            </a:r>
            <a:endParaRPr/>
          </a:p>
          <a:p>
            <a:pPr marL="457200" lvl="0" indent="-342900" algn="l" rtl="0">
              <a:lnSpc>
                <a:spcPct val="115000"/>
              </a:lnSpc>
              <a:spcBef>
                <a:spcPts val="0"/>
              </a:spcBef>
              <a:spcAft>
                <a:spcPts val="0"/>
              </a:spcAft>
              <a:buSzPts val="1800"/>
              <a:buFont typeface="Nunito"/>
              <a:buChar char="●"/>
            </a:pPr>
            <a:r>
              <a:rPr lang="en-GB"/>
              <a:t>Give your child a quiet, distraction free space to complete homework or study.</a:t>
            </a:r>
            <a:endParaRPr/>
          </a:p>
          <a:p>
            <a:pPr marL="457200" lvl="0" indent="-342900" algn="l" rtl="0">
              <a:lnSpc>
                <a:spcPct val="115000"/>
              </a:lnSpc>
              <a:spcBef>
                <a:spcPts val="0"/>
              </a:spcBef>
              <a:spcAft>
                <a:spcPts val="0"/>
              </a:spcAft>
              <a:buSzPts val="1800"/>
              <a:buFont typeface="Nunito"/>
              <a:buChar char="●"/>
            </a:pPr>
            <a:r>
              <a:rPr lang="en-GB"/>
              <a:t>Give your child time to go outside and reduce screen time.</a:t>
            </a:r>
            <a:endParaRPr/>
          </a:p>
          <a:p>
            <a:pPr marL="457200" lvl="0" indent="-342900" algn="l" rtl="0">
              <a:lnSpc>
                <a:spcPct val="115000"/>
              </a:lnSpc>
              <a:spcBef>
                <a:spcPts val="0"/>
              </a:spcBef>
              <a:spcAft>
                <a:spcPts val="0"/>
              </a:spcAft>
              <a:buSzPts val="1800"/>
              <a:buFont typeface="Nunito"/>
              <a:buChar char="●"/>
            </a:pPr>
            <a:r>
              <a:rPr lang="en-GB"/>
              <a:t>Ensure your child is eating and drinking well and getting a good amount of sleep.</a:t>
            </a:r>
            <a:endParaRPr/>
          </a:p>
          <a:p>
            <a:pPr marL="457200" lvl="0" indent="-342900" algn="l" rtl="0">
              <a:lnSpc>
                <a:spcPct val="115000"/>
              </a:lnSpc>
              <a:spcBef>
                <a:spcPts val="0"/>
              </a:spcBef>
              <a:spcAft>
                <a:spcPts val="0"/>
              </a:spcAft>
              <a:buSzPts val="1800"/>
              <a:buFont typeface="Nunito"/>
              <a:buChar char="●"/>
            </a:pPr>
            <a:r>
              <a:rPr lang="en-GB"/>
              <a:t>Plan something nice and fun for the weekends before and after SATs. This will help them to relax before the SATs and give them something to look forward to after. </a:t>
            </a:r>
            <a:endParaRPr/>
          </a:p>
        </p:txBody>
      </p:sp>
      <p:sp>
        <p:nvSpPr>
          <p:cNvPr id="243" name="Google Shape;243;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5"/>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Supporting your child in preparing for the SATs</a:t>
            </a:r>
            <a:endParaRPr/>
          </a:p>
        </p:txBody>
      </p:sp>
      <p:sp>
        <p:nvSpPr>
          <p:cNvPr id="249" name="Google Shape;249;p25"/>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Further tips:</a:t>
            </a:r>
            <a:endParaRPr/>
          </a:p>
          <a:p>
            <a:pPr marL="457200" lvl="0" indent="-342900" algn="l" rtl="0">
              <a:lnSpc>
                <a:spcPct val="115000"/>
              </a:lnSpc>
              <a:spcBef>
                <a:spcPts val="0"/>
              </a:spcBef>
              <a:spcAft>
                <a:spcPts val="0"/>
              </a:spcAft>
              <a:buSzPts val="1800"/>
              <a:buFont typeface="Nunito"/>
              <a:buChar char="●"/>
            </a:pPr>
            <a:r>
              <a:rPr lang="en-GB"/>
              <a:t>Create a revision timetable that works for you and your child. For some families, 10 to 20 minute activities over a few days works best. For others, a longer study session one day a week might be better. </a:t>
            </a:r>
            <a:endParaRPr/>
          </a:p>
          <a:p>
            <a:pPr marL="457200" lvl="0" indent="-342900" algn="l" rtl="0">
              <a:lnSpc>
                <a:spcPct val="115000"/>
              </a:lnSpc>
              <a:spcBef>
                <a:spcPts val="0"/>
              </a:spcBef>
              <a:spcAft>
                <a:spcPts val="0"/>
              </a:spcAft>
              <a:buSzPts val="1800"/>
              <a:buFont typeface="Nunito"/>
              <a:buChar char="●"/>
            </a:pPr>
            <a:r>
              <a:rPr lang="en-GB"/>
              <a:t>Keep revision light. Going over key skills (times tables, real world mental maths as you are shopping or cooking) is a good way to keep revision light. </a:t>
            </a:r>
            <a:endParaRPr/>
          </a:p>
          <a:p>
            <a:pPr marL="457200" lvl="0" indent="-342900" algn="l" rtl="0">
              <a:lnSpc>
                <a:spcPct val="115000"/>
              </a:lnSpc>
              <a:spcBef>
                <a:spcPts val="0"/>
              </a:spcBef>
              <a:spcAft>
                <a:spcPts val="0"/>
              </a:spcAft>
              <a:buSzPts val="1800"/>
              <a:buFont typeface="Nunito"/>
              <a:buChar char="●"/>
            </a:pPr>
            <a:r>
              <a:rPr lang="en-GB"/>
              <a:t>As we said before, avoid using past papers. There are plenty of free or inexpensive SATs practice materials for parents available. </a:t>
            </a:r>
            <a:endParaRPr/>
          </a:p>
          <a:p>
            <a:pPr marL="457200" lvl="0" indent="-342900" algn="l" rtl="0">
              <a:lnSpc>
                <a:spcPct val="115000"/>
              </a:lnSpc>
              <a:spcBef>
                <a:spcPts val="0"/>
              </a:spcBef>
              <a:spcAft>
                <a:spcPts val="0"/>
              </a:spcAft>
              <a:buSzPts val="1800"/>
              <a:buFont typeface="Nunito"/>
              <a:buChar char="●"/>
            </a:pPr>
            <a:r>
              <a:rPr lang="en-GB"/>
              <a:t>If you’re looking to support your child further with maths at home, there are lots of good websites with free Year 6 revision resources. Start with </a:t>
            </a:r>
            <a:r>
              <a:rPr lang="en-GB" u="sng">
                <a:solidFill>
                  <a:schemeClr val="hlink"/>
                </a:solidFill>
                <a:hlinkClick r:id="rId3"/>
              </a:rPr>
              <a:t>thirdspacelearning.com/blog/category/for-parents/</a:t>
            </a:r>
            <a:r>
              <a:rPr lang="en-GB"/>
              <a:t> or register free for the Third Space Learning Maths Hub (</a:t>
            </a:r>
            <a:r>
              <a:rPr lang="en-GB" u="sng">
                <a:solidFill>
                  <a:schemeClr val="hlink"/>
                </a:solidFill>
                <a:hlinkClick r:id="rId4"/>
              </a:rPr>
              <a:t>mathshub.thirdspacelearning.com</a:t>
            </a:r>
            <a:r>
              <a:rPr lang="en-GB"/>
              <a:t>)</a:t>
            </a:r>
            <a:endParaRPr/>
          </a:p>
        </p:txBody>
      </p:sp>
      <p:sp>
        <p:nvSpPr>
          <p:cNvPr id="250" name="Google Shape;250;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6"/>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Things to remember about SATs</a:t>
            </a:r>
            <a:endParaRPr/>
          </a:p>
        </p:txBody>
      </p:sp>
      <p:sp>
        <p:nvSpPr>
          <p:cNvPr id="256" name="Google Shape;256;p26"/>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solidFill>
                  <a:srgbClr val="283593"/>
                </a:solidFill>
              </a:rPr>
              <a:t>SATs focus on what children know about Maths and English. </a:t>
            </a:r>
            <a:endParaRPr/>
          </a:p>
          <a:p>
            <a:pPr marL="114300" lvl="0" indent="0" algn="l" rtl="0">
              <a:lnSpc>
                <a:spcPct val="115000"/>
              </a:lnSpc>
              <a:spcBef>
                <a:spcPts val="0"/>
              </a:spcBef>
              <a:spcAft>
                <a:spcPts val="0"/>
              </a:spcAft>
              <a:buSzPts val="1800"/>
              <a:buNone/>
            </a:pPr>
            <a:r>
              <a:rPr lang="en-GB"/>
              <a:t>They will not reflect how talented they are at science, geography, art, PE…, and they certainly won’t highlight all their amazing personal characteristics.</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solidFill>
                  <a:srgbClr val="283593"/>
                </a:solidFill>
              </a:rPr>
              <a:t>SATs don’t tell the whole story.</a:t>
            </a:r>
            <a:endParaRPr/>
          </a:p>
          <a:p>
            <a:pPr marL="114300" lvl="0" indent="0" algn="l" rtl="0">
              <a:lnSpc>
                <a:spcPct val="115000"/>
              </a:lnSpc>
              <a:spcBef>
                <a:spcPts val="0"/>
              </a:spcBef>
              <a:spcAft>
                <a:spcPts val="0"/>
              </a:spcAft>
              <a:buSzPts val="1800"/>
              <a:buNone/>
            </a:pPr>
            <a:r>
              <a:rPr lang="en-GB"/>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solidFill>
                  <a:srgbClr val="283593"/>
                </a:solidFill>
              </a:rPr>
              <a:t>SATs are only four days out of a whole Primary School career. </a:t>
            </a:r>
            <a:endParaRPr/>
          </a:p>
          <a:p>
            <a:pPr marL="114300" lvl="0" indent="0" algn="l" rtl="0">
              <a:lnSpc>
                <a:spcPct val="115000"/>
              </a:lnSpc>
              <a:spcBef>
                <a:spcPts val="0"/>
              </a:spcBef>
              <a:spcAft>
                <a:spcPts val="0"/>
              </a:spcAft>
              <a:buSzPts val="1800"/>
              <a:buNone/>
            </a:pPr>
            <a:r>
              <a:rPr lang="en-GB"/>
              <a:t>In reality, there's one or two papers each day that last 30 to 60 minutes.</a:t>
            </a:r>
            <a:endParaRPr/>
          </a:p>
        </p:txBody>
      </p:sp>
      <p:sp>
        <p:nvSpPr>
          <p:cNvPr id="257" name="Google Shape;257;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7"/>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What to do if you are worried about your child</a:t>
            </a:r>
            <a:endParaRPr/>
          </a:p>
        </p:txBody>
      </p:sp>
      <p:sp>
        <p:nvSpPr>
          <p:cNvPr id="263" name="Google Shape;263;p27"/>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SATs often induce a certain degree of worry or anxiety but there is, of course, a tipping point.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SATs anxiety should not:</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Affect a child’s appetite</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Affect a child’s sleep</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Affect a child’s personality</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Induce panic, tears or disengagement from lessons or hobbies</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Be a reason not to attend school.</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If any of the above are evident, SATs may be causing an excessive degree of anxiety and may benefit from some additional support. This isn’t about removing the reality of SATs but rather equipping your 10 or 11 year old with the ability to better cope with the situation. </a:t>
            </a:r>
            <a:endParaRPr/>
          </a:p>
        </p:txBody>
      </p:sp>
      <p:sp>
        <p:nvSpPr>
          <p:cNvPr id="264" name="Google Shape;264;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8"/>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What to do if you are worried about your child</a:t>
            </a:r>
            <a:endParaRPr/>
          </a:p>
        </p:txBody>
      </p:sp>
      <p:sp>
        <p:nvSpPr>
          <p:cNvPr id="270" name="Google Shape;270;p28"/>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solidFill>
                  <a:srgbClr val="283593"/>
                </a:solidFill>
              </a:rPr>
              <a:t>Talk to the school</a:t>
            </a:r>
            <a:endParaRPr/>
          </a:p>
          <a:p>
            <a:pPr marL="114300" lvl="0" indent="0" algn="l" rtl="0">
              <a:lnSpc>
                <a:spcPct val="115000"/>
              </a:lnSpc>
              <a:spcBef>
                <a:spcPts val="0"/>
              </a:spcBef>
              <a:spcAft>
                <a:spcPts val="0"/>
              </a:spcAft>
              <a:buSzPts val="1800"/>
              <a:buNone/>
            </a:pPr>
            <a:r>
              <a:rPr lang="en-GB"/>
              <a:t>Sometimes concerns present at home and not at school. If you notice a change in your child, talk to the school so that everyone concerned can offer the support needed. </a:t>
            </a:r>
            <a:endParaRPr/>
          </a:p>
          <a:p>
            <a:pPr marL="114300" lvl="0" indent="0" algn="l" rtl="0">
              <a:lnSpc>
                <a:spcPct val="115000"/>
              </a:lnSpc>
              <a:spcBef>
                <a:spcPts val="0"/>
              </a:spcBef>
              <a:spcAft>
                <a:spcPts val="0"/>
              </a:spcAft>
              <a:buSzPts val="1800"/>
              <a:buNone/>
            </a:pPr>
            <a:r>
              <a:rPr lang="en-GB">
                <a:solidFill>
                  <a:srgbClr val="283593"/>
                </a:solidFill>
              </a:rPr>
              <a:t>Talk to your child</a:t>
            </a:r>
            <a:endParaRPr/>
          </a:p>
          <a:p>
            <a:pPr marL="114300" lvl="0" indent="0" algn="l" rtl="0">
              <a:lnSpc>
                <a:spcPct val="115000"/>
              </a:lnSpc>
              <a:spcBef>
                <a:spcPts val="0"/>
              </a:spcBef>
              <a:spcAft>
                <a:spcPts val="0"/>
              </a:spcAft>
              <a:buSzPts val="1800"/>
              <a:buNone/>
            </a:pPr>
            <a:r>
              <a:rPr lang="en-GB"/>
              <a:t>Talk to your child about what aspect of SATs concerns them the most. If you can help them pinpoint what is bothering them the most, you can take specific steps to help reassure them. </a:t>
            </a:r>
            <a:endParaRPr/>
          </a:p>
          <a:p>
            <a:pPr marL="114300" lvl="0" indent="0" algn="l" rtl="0">
              <a:lnSpc>
                <a:spcPct val="115000"/>
              </a:lnSpc>
              <a:spcBef>
                <a:spcPts val="0"/>
              </a:spcBef>
              <a:spcAft>
                <a:spcPts val="0"/>
              </a:spcAft>
              <a:buSzPts val="1800"/>
              <a:buNone/>
            </a:pPr>
            <a:r>
              <a:rPr lang="en-GB">
                <a:solidFill>
                  <a:srgbClr val="283593"/>
                </a:solidFill>
              </a:rPr>
              <a:t>Encourage your child to talk to their teacher</a:t>
            </a:r>
            <a:endParaRPr/>
          </a:p>
          <a:p>
            <a:pPr marL="114300" lvl="0" indent="0" algn="l" rtl="0">
              <a:lnSpc>
                <a:spcPct val="115000"/>
              </a:lnSpc>
              <a:spcBef>
                <a:spcPts val="0"/>
              </a:spcBef>
              <a:spcAft>
                <a:spcPts val="0"/>
              </a:spcAft>
              <a:buSzPts val="1800"/>
              <a:buNone/>
            </a:pPr>
            <a:r>
              <a:rPr lang="en-GB"/>
              <a:t>SATs are obviously linked to school. Don’t be surprised if your child would prefer to seek reassurance from teachers over family members. </a:t>
            </a:r>
            <a:endParaRPr/>
          </a:p>
          <a:p>
            <a:pPr marL="114300" lvl="0" indent="0" algn="l" rtl="0">
              <a:lnSpc>
                <a:spcPct val="115000"/>
              </a:lnSpc>
              <a:spcBef>
                <a:spcPts val="0"/>
              </a:spcBef>
              <a:spcAft>
                <a:spcPts val="0"/>
              </a:spcAft>
              <a:buSzPts val="1800"/>
              <a:buNone/>
            </a:pPr>
            <a:r>
              <a:rPr lang="en-GB">
                <a:solidFill>
                  <a:srgbClr val="283593"/>
                </a:solidFill>
              </a:rPr>
              <a:t>Try not to project your own anxieties or views about the SATs</a:t>
            </a:r>
            <a:endParaRPr/>
          </a:p>
          <a:p>
            <a:pPr marL="114300" lvl="0" indent="0" algn="l" rtl="0">
              <a:lnSpc>
                <a:spcPct val="115000"/>
              </a:lnSpc>
              <a:spcBef>
                <a:spcPts val="0"/>
              </a:spcBef>
              <a:spcAft>
                <a:spcPts val="0"/>
              </a:spcAft>
              <a:buSzPts val="1800"/>
              <a:buNone/>
            </a:pPr>
            <a:r>
              <a:rPr lang="en-GB"/>
              <a:t>Children can be very intuitive. If they see that you are anxious, this could add to their own anxieties. Similarly, if you don’t believe in SATs, your child may reflect this view.</a:t>
            </a:r>
            <a:endParaRPr/>
          </a:p>
        </p:txBody>
      </p:sp>
      <p:sp>
        <p:nvSpPr>
          <p:cNvPr id="271" name="Google Shape;271;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9"/>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Advice for Year 6 children</a:t>
            </a:r>
            <a:endParaRPr/>
          </a:p>
        </p:txBody>
      </p:sp>
      <p:sp>
        <p:nvSpPr>
          <p:cNvPr id="277" name="Google Shape;277;p29"/>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Nunito"/>
              <a:buChar char="●"/>
            </a:pPr>
            <a:r>
              <a:rPr lang="en-GB"/>
              <a:t>Listen to your teacher.</a:t>
            </a:r>
            <a:endParaRPr/>
          </a:p>
          <a:p>
            <a:pPr marL="457200" lvl="0" indent="-342900" algn="l" rtl="0">
              <a:lnSpc>
                <a:spcPct val="115000"/>
              </a:lnSpc>
              <a:spcBef>
                <a:spcPts val="0"/>
              </a:spcBef>
              <a:spcAft>
                <a:spcPts val="0"/>
              </a:spcAft>
              <a:buSzPts val="1800"/>
              <a:buFont typeface="Nunito"/>
              <a:buChar char="●"/>
            </a:pPr>
            <a:r>
              <a:rPr lang="en-GB"/>
              <a:t>The adults you work with all want you to do your best.</a:t>
            </a:r>
            <a:endParaRPr/>
          </a:p>
          <a:p>
            <a:pPr marL="457200" lvl="0" indent="-342900" algn="l" rtl="0">
              <a:lnSpc>
                <a:spcPct val="115000"/>
              </a:lnSpc>
              <a:spcBef>
                <a:spcPts val="0"/>
              </a:spcBef>
              <a:spcAft>
                <a:spcPts val="0"/>
              </a:spcAft>
              <a:buSzPts val="1800"/>
              <a:buFont typeface="Nunito"/>
              <a:buChar char="●"/>
            </a:pPr>
            <a:r>
              <a:rPr lang="en-GB"/>
              <a:t>Get plenty of sleep and eat well, this will help your brain.</a:t>
            </a:r>
            <a:endParaRPr/>
          </a:p>
          <a:p>
            <a:pPr marL="457200" lvl="0" indent="-342900" algn="l" rtl="0">
              <a:lnSpc>
                <a:spcPct val="115000"/>
              </a:lnSpc>
              <a:spcBef>
                <a:spcPts val="0"/>
              </a:spcBef>
              <a:spcAft>
                <a:spcPts val="0"/>
              </a:spcAft>
              <a:buSzPts val="1800"/>
              <a:buFont typeface="Nunito"/>
              <a:buChar char="●"/>
            </a:pPr>
            <a:r>
              <a:rPr lang="en-GB"/>
              <a:t>Read all the questions carefully. This can help you to avoid silly mistakes.</a:t>
            </a:r>
            <a:endParaRPr/>
          </a:p>
          <a:p>
            <a:pPr marL="457200" lvl="0" indent="-342900" algn="l" rtl="0">
              <a:lnSpc>
                <a:spcPct val="115000"/>
              </a:lnSpc>
              <a:spcBef>
                <a:spcPts val="0"/>
              </a:spcBef>
              <a:spcAft>
                <a:spcPts val="0"/>
              </a:spcAft>
              <a:buSzPts val="1800"/>
              <a:buFont typeface="Nunito"/>
              <a:buChar char="●"/>
            </a:pPr>
            <a:r>
              <a:rPr lang="en-GB"/>
              <a:t>Don’t panic. There may be questions you think you can’t answer. Take a deep breath. Read it again. You can always move on and go back to it later. It’s often better to write something rather than nothing. </a:t>
            </a:r>
            <a:endParaRPr/>
          </a:p>
          <a:p>
            <a:pPr marL="457200" lvl="0" indent="-342900" algn="l" rtl="0">
              <a:lnSpc>
                <a:spcPct val="115000"/>
              </a:lnSpc>
              <a:spcBef>
                <a:spcPts val="0"/>
              </a:spcBef>
              <a:spcAft>
                <a:spcPts val="0"/>
              </a:spcAft>
              <a:buSzPts val="1800"/>
              <a:buFont typeface="Nunito"/>
              <a:buChar char="●"/>
            </a:pPr>
            <a:r>
              <a:rPr lang="en-GB"/>
              <a:t>Remember that the Year 6 SATs last for 4 days out of your whole life!</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i="1">
                <a:solidFill>
                  <a:srgbClr val="283593"/>
                </a:solidFill>
              </a:rPr>
              <a:t>“Stay focused in class so you don’t have loads of extra studying to do at home!” – Year 7 pupil’s advice.</a:t>
            </a:r>
            <a:endParaRPr/>
          </a:p>
        </p:txBody>
      </p:sp>
      <p:sp>
        <p:nvSpPr>
          <p:cNvPr id="278" name="Google Shape;278;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3"/>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When and how the SATs are completed</a:t>
            </a:r>
            <a:endParaRPr/>
          </a:p>
        </p:txBody>
      </p:sp>
      <p:sp>
        <p:nvSpPr>
          <p:cNvPr id="43" name="Google Shape;43;p3"/>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Nunito"/>
              <a:buChar char="●"/>
            </a:pPr>
            <a:r>
              <a:rPr lang="en-GB"/>
              <a:t>The tests take place during normal school hours, under exam conditions. </a:t>
            </a:r>
            <a:endParaRPr/>
          </a:p>
          <a:p>
            <a:pPr marL="457200" lvl="0" indent="-342900" algn="l" rtl="0">
              <a:lnSpc>
                <a:spcPct val="115000"/>
              </a:lnSpc>
              <a:spcBef>
                <a:spcPts val="0"/>
              </a:spcBef>
              <a:spcAft>
                <a:spcPts val="0"/>
              </a:spcAft>
              <a:buSzPts val="1800"/>
              <a:buFont typeface="Nunito"/>
              <a:buChar char="●"/>
            </a:pPr>
            <a:r>
              <a:rPr lang="en-GB"/>
              <a:t>Children are not allowed to talk to each other from the moment the assessments are handed out until they are collected at the end of the test. </a:t>
            </a:r>
            <a:endParaRPr/>
          </a:p>
          <a:p>
            <a:pPr marL="457200" lvl="0" indent="-342900" algn="l" rtl="0">
              <a:lnSpc>
                <a:spcPct val="115000"/>
              </a:lnSpc>
              <a:spcBef>
                <a:spcPts val="0"/>
              </a:spcBef>
              <a:spcAft>
                <a:spcPts val="0"/>
              </a:spcAft>
              <a:buSzPts val="1800"/>
              <a:buFont typeface="Nunito"/>
              <a:buChar char="●"/>
            </a:pPr>
            <a:r>
              <a:rPr lang="en-GB"/>
              <a:t>After the tests are completed, the papers are sent away to be marked </a:t>
            </a:r>
            <a:r>
              <a:rPr lang="en-GB">
                <a:solidFill>
                  <a:srgbClr val="283593"/>
                </a:solidFill>
              </a:rPr>
              <a:t>externally</a:t>
            </a:r>
            <a:r>
              <a:rPr lang="en-GB"/>
              <a:t>. </a:t>
            </a:r>
            <a:endParaRPr/>
          </a:p>
          <a:p>
            <a:pPr marL="457200" lvl="0" indent="-342900" algn="l" rtl="0">
              <a:lnSpc>
                <a:spcPct val="115000"/>
              </a:lnSpc>
              <a:spcBef>
                <a:spcPts val="0"/>
              </a:spcBef>
              <a:spcAft>
                <a:spcPts val="0"/>
              </a:spcAft>
              <a:buSzPts val="1800"/>
              <a:buFont typeface="Nunito"/>
              <a:buChar char="●"/>
            </a:pPr>
            <a:r>
              <a:rPr lang="en-GB"/>
              <a:t>The results are then sent to the school in July. </a:t>
            </a:r>
            <a:endParaRPr/>
          </a:p>
          <a:p>
            <a:pPr marL="457200" lvl="0" indent="-342900" algn="l" rtl="0">
              <a:lnSpc>
                <a:spcPct val="115000"/>
              </a:lnSpc>
              <a:spcBef>
                <a:spcPts val="0"/>
              </a:spcBef>
              <a:spcAft>
                <a:spcPts val="0"/>
              </a:spcAft>
              <a:buSzPts val="1800"/>
              <a:buFont typeface="Nunito"/>
              <a:buChar char="●"/>
            </a:pPr>
            <a:r>
              <a:rPr lang="en-GB"/>
              <a:t>Each test lasts no longer than 60 minutes: </a:t>
            </a:r>
            <a:endParaRPr/>
          </a:p>
          <a:p>
            <a:pPr marL="914400" lvl="1" indent="-317500" algn="l" rtl="0">
              <a:lnSpc>
                <a:spcPct val="100000"/>
              </a:lnSpc>
              <a:spcBef>
                <a:spcPts val="0"/>
              </a:spcBef>
              <a:spcAft>
                <a:spcPts val="0"/>
              </a:spcAft>
              <a:buSzPts val="1400"/>
              <a:buChar char="○"/>
            </a:pPr>
            <a:r>
              <a:rPr lang="en-GB">
                <a:solidFill>
                  <a:srgbClr val="283593"/>
                </a:solidFill>
                <a:latin typeface="Arial"/>
                <a:ea typeface="Arial"/>
                <a:cs typeface="Arial"/>
                <a:sym typeface="Arial"/>
              </a:rPr>
              <a:t>Spelling, punctuation and grammar (paper 1: Grammar/ Punctuation) – 45 minutes</a:t>
            </a:r>
            <a:endParaRPr/>
          </a:p>
          <a:p>
            <a:pPr marL="914400" lvl="1" indent="-317500" algn="l" rtl="0">
              <a:lnSpc>
                <a:spcPct val="100000"/>
              </a:lnSpc>
              <a:spcBef>
                <a:spcPts val="0"/>
              </a:spcBef>
              <a:spcAft>
                <a:spcPts val="0"/>
              </a:spcAft>
              <a:buSzPts val="1400"/>
              <a:buChar char="○"/>
            </a:pPr>
            <a:r>
              <a:rPr lang="en-GB">
                <a:solidFill>
                  <a:srgbClr val="283593"/>
                </a:solidFill>
                <a:latin typeface="Arial"/>
                <a:ea typeface="Arial"/>
                <a:cs typeface="Arial"/>
                <a:sym typeface="Arial"/>
              </a:rPr>
              <a:t>Spelling, punctuation and grammar (paper 2: Spelling) – 15 minutes</a:t>
            </a:r>
            <a:endParaRPr/>
          </a:p>
          <a:p>
            <a:pPr marL="914400" lvl="1" indent="-317500" algn="l" rtl="0">
              <a:lnSpc>
                <a:spcPct val="100000"/>
              </a:lnSpc>
              <a:spcBef>
                <a:spcPts val="0"/>
              </a:spcBef>
              <a:spcAft>
                <a:spcPts val="0"/>
              </a:spcAft>
              <a:buSzPts val="1400"/>
              <a:buChar char="○"/>
            </a:pPr>
            <a:r>
              <a:rPr lang="en-GB">
                <a:solidFill>
                  <a:srgbClr val="283593"/>
                </a:solidFill>
                <a:latin typeface="Arial"/>
                <a:ea typeface="Arial"/>
                <a:cs typeface="Arial"/>
                <a:sym typeface="Arial"/>
              </a:rPr>
              <a:t>Reading – 60 minutes </a:t>
            </a:r>
            <a:endParaRPr/>
          </a:p>
          <a:p>
            <a:pPr marL="914400" lvl="1" indent="-317500" algn="l" rtl="0">
              <a:lnSpc>
                <a:spcPct val="100000"/>
              </a:lnSpc>
              <a:spcBef>
                <a:spcPts val="0"/>
              </a:spcBef>
              <a:spcAft>
                <a:spcPts val="0"/>
              </a:spcAft>
              <a:buSzPts val="1400"/>
              <a:buChar char="○"/>
            </a:pPr>
            <a:r>
              <a:rPr lang="en-GB">
                <a:solidFill>
                  <a:srgbClr val="283593"/>
                </a:solidFill>
                <a:latin typeface="Arial"/>
                <a:ea typeface="Arial"/>
                <a:cs typeface="Arial"/>
                <a:sym typeface="Arial"/>
              </a:rPr>
              <a:t>Maths (paper 1: Arithmetic) – 30 minutes</a:t>
            </a:r>
            <a:endParaRPr/>
          </a:p>
          <a:p>
            <a:pPr marL="914400" lvl="1" indent="-317500" algn="l" rtl="0">
              <a:lnSpc>
                <a:spcPct val="100000"/>
              </a:lnSpc>
              <a:spcBef>
                <a:spcPts val="0"/>
              </a:spcBef>
              <a:spcAft>
                <a:spcPts val="0"/>
              </a:spcAft>
              <a:buSzPts val="1400"/>
              <a:buChar char="○"/>
            </a:pPr>
            <a:r>
              <a:rPr lang="en-GB">
                <a:solidFill>
                  <a:srgbClr val="283593"/>
                </a:solidFill>
                <a:latin typeface="Arial"/>
                <a:ea typeface="Arial"/>
                <a:cs typeface="Arial"/>
                <a:sym typeface="Arial"/>
              </a:rPr>
              <a:t>Maths (paper 2: Reasoning) – 40 minutes</a:t>
            </a:r>
            <a:endParaRPr/>
          </a:p>
          <a:p>
            <a:pPr marL="914400" lvl="1" indent="-317500" algn="l" rtl="0">
              <a:lnSpc>
                <a:spcPct val="100000"/>
              </a:lnSpc>
              <a:spcBef>
                <a:spcPts val="0"/>
              </a:spcBef>
              <a:spcAft>
                <a:spcPts val="0"/>
              </a:spcAft>
              <a:buSzPts val="1400"/>
              <a:buChar char="○"/>
            </a:pPr>
            <a:r>
              <a:rPr lang="en-GB">
                <a:solidFill>
                  <a:srgbClr val="283593"/>
                </a:solidFill>
                <a:latin typeface="Arial"/>
                <a:ea typeface="Arial"/>
                <a:cs typeface="Arial"/>
                <a:sym typeface="Arial"/>
              </a:rPr>
              <a:t>Maths (paper 3: Reasoning) – 40 minutes</a:t>
            </a:r>
            <a:endParaRPr/>
          </a:p>
        </p:txBody>
      </p:sp>
      <p:sp>
        <p:nvSpPr>
          <p:cNvPr id="44" name="Google Shape;4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xEl>
                                              <p:pRg st="1" end="1"/>
                                            </p:txEl>
                                          </p:spTgt>
                                        </p:tgtEl>
                                        <p:attrNameLst>
                                          <p:attrName>style.visibility</p:attrName>
                                        </p:attrNameLst>
                                      </p:cBhvr>
                                      <p:to>
                                        <p:strVal val="visible"/>
                                      </p:to>
                                    </p:set>
                                    <p:animEffect transition="in" filter="fade">
                                      <p:cBhvr>
                                        <p:cTn id="12" dur="500"/>
                                        <p:tgtEl>
                                          <p:spTgt spid="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xEl>
                                              <p:pRg st="3" end="3"/>
                                            </p:txEl>
                                          </p:spTgt>
                                        </p:tgtEl>
                                        <p:attrNameLst>
                                          <p:attrName>style.visibility</p:attrName>
                                        </p:attrNameLst>
                                      </p:cBhvr>
                                      <p:to>
                                        <p:strVal val="visible"/>
                                      </p:to>
                                    </p:set>
                                    <p:animEffect transition="in" filter="fade">
                                      <p:cBhvr>
                                        <p:cTn id="22" dur="500"/>
                                        <p:tgtEl>
                                          <p:spTgt spid="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
                                            <p:txEl>
                                              <p:pRg st="4" end="4"/>
                                            </p:txEl>
                                          </p:spTgt>
                                        </p:tgtEl>
                                        <p:attrNameLst>
                                          <p:attrName>style.visibility</p:attrName>
                                        </p:attrNameLst>
                                      </p:cBhvr>
                                      <p:to>
                                        <p:strVal val="visible"/>
                                      </p:to>
                                    </p:set>
                                    <p:animEffect transition="in" filter="fade">
                                      <p:cBhvr>
                                        <p:cTn id="27" dur="500"/>
                                        <p:tgtEl>
                                          <p:spTgt spid="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
                                            <p:txEl>
                                              <p:pRg st="6" end="6"/>
                                            </p:txEl>
                                          </p:spTgt>
                                        </p:tgtEl>
                                        <p:attrNameLst>
                                          <p:attrName>style.visibility</p:attrName>
                                        </p:attrNameLst>
                                      </p:cBhvr>
                                      <p:to>
                                        <p:strVal val="visible"/>
                                      </p:to>
                                    </p:set>
                                    <p:animEffect transition="in" filter="fade">
                                      <p:cBhvr>
                                        <p:cTn id="37" dur="500"/>
                                        <p:tgtEl>
                                          <p:spTgt spid="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3">
                                            <p:txEl>
                                              <p:pRg st="7" end="7"/>
                                            </p:txEl>
                                          </p:spTgt>
                                        </p:tgtEl>
                                        <p:attrNameLst>
                                          <p:attrName>style.visibility</p:attrName>
                                        </p:attrNameLst>
                                      </p:cBhvr>
                                      <p:to>
                                        <p:strVal val="visible"/>
                                      </p:to>
                                    </p:set>
                                    <p:animEffect transition="in" filter="fade">
                                      <p:cBhvr>
                                        <p:cTn id="42" dur="500"/>
                                        <p:tgtEl>
                                          <p:spTgt spid="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3">
                                            <p:txEl>
                                              <p:pRg st="8" end="8"/>
                                            </p:txEl>
                                          </p:spTgt>
                                        </p:tgtEl>
                                        <p:attrNameLst>
                                          <p:attrName>style.visibility</p:attrName>
                                        </p:attrNameLst>
                                      </p:cBhvr>
                                      <p:to>
                                        <p:strVal val="visible"/>
                                      </p:to>
                                    </p:set>
                                    <p:animEffect transition="in" filter="fade">
                                      <p:cBhvr>
                                        <p:cTn id="47" dur="500"/>
                                        <p:tgtEl>
                                          <p:spTgt spid="4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3">
                                            <p:txEl>
                                              <p:pRg st="9" end="9"/>
                                            </p:txEl>
                                          </p:spTgt>
                                        </p:tgtEl>
                                        <p:attrNameLst>
                                          <p:attrName>style.visibility</p:attrName>
                                        </p:attrNameLst>
                                      </p:cBhvr>
                                      <p:to>
                                        <p:strVal val="visible"/>
                                      </p:to>
                                    </p:set>
                                    <p:animEffect transition="in" filter="fade">
                                      <p:cBhvr>
                                        <p:cTn id="52" dur="500"/>
                                        <p:tgtEl>
                                          <p:spTgt spid="4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3">
                                            <p:txEl>
                                              <p:pRg st="10" end="10"/>
                                            </p:txEl>
                                          </p:spTgt>
                                        </p:tgtEl>
                                        <p:attrNameLst>
                                          <p:attrName>style.visibility</p:attrName>
                                        </p:attrNameLst>
                                      </p:cBhvr>
                                      <p:to>
                                        <p:strVal val="visible"/>
                                      </p:to>
                                    </p:set>
                                    <p:animEffect transition="in" filter="fade">
                                      <p:cBhvr>
                                        <p:cTn id="57" dur="500"/>
                                        <p:tgtEl>
                                          <p:spTgt spid="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669A21-D98B-47D0-BB1C-F65E8C2910E2}"/>
              </a:ext>
            </a:extLst>
          </p:cNvPr>
          <p:cNvSpPr>
            <a:spLocks noGrp="1"/>
          </p:cNvSpPr>
          <p:nvPr>
            <p:ph type="sldNum" idx="12"/>
          </p:nvPr>
        </p:nvSpPr>
        <p:spPr/>
        <p:txBody>
          <a:bodyPr/>
          <a:lstStyle/>
          <a:p>
            <a:fld id="{00000000-1234-1234-1234-123412341234}" type="slidenum">
              <a:rPr lang="en" smtClean="0"/>
              <a:pPr/>
              <a:t>30</a:t>
            </a:fld>
            <a:endParaRPr lang="en"/>
          </a:p>
        </p:txBody>
      </p:sp>
      <p:sp>
        <p:nvSpPr>
          <p:cNvPr id="2" name="TextBox 1">
            <a:extLst>
              <a:ext uri="{FF2B5EF4-FFF2-40B4-BE49-F238E27FC236}">
                <a16:creationId xmlns:a16="http://schemas.microsoft.com/office/drawing/2014/main" id="{3728ACF8-BD44-4452-8BDD-5BD54B130A1C}"/>
              </a:ext>
            </a:extLst>
          </p:cNvPr>
          <p:cNvSpPr txBox="1"/>
          <p:nvPr/>
        </p:nvSpPr>
        <p:spPr>
          <a:xfrm>
            <a:off x="218661" y="248478"/>
            <a:ext cx="8253797" cy="369332"/>
          </a:xfrm>
          <a:prstGeom prst="rect">
            <a:avLst/>
          </a:prstGeom>
          <a:noFill/>
        </p:spPr>
        <p:txBody>
          <a:bodyPr wrap="square" rtlCol="0">
            <a:spAutoFit/>
          </a:bodyPr>
          <a:lstStyle/>
          <a:p>
            <a:r>
              <a:rPr lang="en-GB" sz="1800" dirty="0"/>
              <a:t>SATs Week at St Mary’s</a:t>
            </a:r>
          </a:p>
        </p:txBody>
      </p:sp>
      <p:sp>
        <p:nvSpPr>
          <p:cNvPr id="5" name="TextBox 4">
            <a:extLst>
              <a:ext uri="{FF2B5EF4-FFF2-40B4-BE49-F238E27FC236}">
                <a16:creationId xmlns:a16="http://schemas.microsoft.com/office/drawing/2014/main" id="{664BA97A-8C80-47F5-A8C2-2C17D7B60BAD}"/>
              </a:ext>
            </a:extLst>
          </p:cNvPr>
          <p:cNvSpPr txBox="1"/>
          <p:nvPr/>
        </p:nvSpPr>
        <p:spPr>
          <a:xfrm>
            <a:off x="218661" y="864704"/>
            <a:ext cx="8388626" cy="2769989"/>
          </a:xfrm>
          <a:prstGeom prst="rect">
            <a:avLst/>
          </a:prstGeom>
          <a:noFill/>
        </p:spPr>
        <p:txBody>
          <a:bodyPr wrap="square" rtlCol="0">
            <a:spAutoFit/>
          </a:bodyPr>
          <a:lstStyle/>
          <a:p>
            <a:pPr marL="114300" indent="0">
              <a:buNone/>
            </a:pPr>
            <a:r>
              <a:rPr lang="en-US" sz="1600" dirty="0"/>
              <a:t>The following activities will be happening during SATs Week:</a:t>
            </a:r>
          </a:p>
          <a:p>
            <a:pPr marL="114300" indent="0">
              <a:buNone/>
            </a:pPr>
            <a:endParaRPr lang="en-US" sz="1600" dirty="0"/>
          </a:p>
          <a:p>
            <a:pPr marL="285750" indent="-285750">
              <a:buFont typeface="Arial" panose="020B0604020202020204" pitchFamily="34" charset="0"/>
              <a:buChar char="•"/>
            </a:pPr>
            <a:r>
              <a:rPr lang="en-US" sz="1600" dirty="0"/>
              <a:t>Breakfast Club – this ensures that the children are arriving in school early and are able to enjoy breakfast with friends to settle them and reduce anxiety.</a:t>
            </a:r>
          </a:p>
          <a:p>
            <a:pPr marL="285750" indent="-285750">
              <a:buFont typeface="Arial" panose="020B0604020202020204" pitchFamily="34" charset="0"/>
              <a:buChar char="•"/>
            </a:pPr>
            <a:r>
              <a:rPr lang="en-US" sz="1600" dirty="0"/>
              <a:t>Afternoon Sports sessions – Cricket, Rounders etc.</a:t>
            </a:r>
          </a:p>
          <a:p>
            <a:pPr marL="285750" indent="-285750">
              <a:buFont typeface="Arial" panose="020B0604020202020204" pitchFamily="34" charset="0"/>
              <a:buChar char="•"/>
            </a:pPr>
            <a:r>
              <a:rPr lang="en-US" sz="1600" dirty="0"/>
              <a:t>Creative afternoon sessions – Art and DT activities.</a:t>
            </a:r>
          </a:p>
          <a:p>
            <a:pPr marL="285750" indent="-285750">
              <a:buFont typeface="Arial" panose="020B0604020202020204" pitchFamily="34" charset="0"/>
              <a:buChar char="•"/>
            </a:pPr>
            <a:r>
              <a:rPr lang="en-US" sz="1600" dirty="0"/>
              <a:t>Production announcement! </a:t>
            </a:r>
          </a:p>
          <a:p>
            <a:endParaRPr lang="en-US" sz="1600" dirty="0"/>
          </a:p>
          <a:p>
            <a:pPr marL="114300" indent="0">
              <a:buNone/>
            </a:pPr>
            <a:r>
              <a:rPr lang="en-US" sz="1600" dirty="0"/>
              <a:t>These activities will ensure that the children have something to look forward to in the afternoon sessions after all their hard work.</a:t>
            </a:r>
            <a:endParaRPr lang="en-GB" sz="1600" dirty="0"/>
          </a:p>
          <a:p>
            <a:endParaRPr lang="en-GB" dirty="0"/>
          </a:p>
        </p:txBody>
      </p:sp>
    </p:spTree>
    <p:extLst>
      <p:ext uri="{BB962C8B-B14F-4D97-AF65-F5344CB8AC3E}">
        <p14:creationId xmlns:p14="http://schemas.microsoft.com/office/powerpoint/2010/main" val="1977251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4"/>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Specific arrangements for SATs</a:t>
            </a:r>
            <a:endParaRPr/>
          </a:p>
        </p:txBody>
      </p:sp>
      <p:sp>
        <p:nvSpPr>
          <p:cNvPr id="50" name="Google Shape;50;p4"/>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Children with additional needs (who have similar support as part of day-to-day learning in school) may be allotted specific arrangements, including:</a:t>
            </a:r>
            <a:endParaRPr/>
          </a:p>
          <a:p>
            <a:pPr marL="457200" lvl="0" indent="-342900" algn="l" rtl="0">
              <a:lnSpc>
                <a:spcPct val="115000"/>
              </a:lnSpc>
              <a:spcBef>
                <a:spcPts val="0"/>
              </a:spcBef>
              <a:spcAft>
                <a:spcPts val="0"/>
              </a:spcAft>
              <a:buSzPts val="1800"/>
              <a:buFont typeface="Nunito"/>
              <a:buChar char="●"/>
            </a:pPr>
            <a:r>
              <a:rPr lang="en-GB"/>
              <a:t>Additional (extra) time;</a:t>
            </a:r>
            <a:endParaRPr/>
          </a:p>
          <a:p>
            <a:pPr marL="457200" lvl="0" indent="-342900" algn="l" rtl="0">
              <a:lnSpc>
                <a:spcPct val="115000"/>
              </a:lnSpc>
              <a:spcBef>
                <a:spcPts val="0"/>
              </a:spcBef>
              <a:spcAft>
                <a:spcPts val="0"/>
              </a:spcAft>
              <a:buSzPts val="1800"/>
              <a:buFont typeface="Nunito"/>
              <a:buChar char="●"/>
            </a:pPr>
            <a:r>
              <a:rPr lang="en-GB"/>
              <a:t>Tests being opened early to be modified;</a:t>
            </a:r>
            <a:endParaRPr/>
          </a:p>
          <a:p>
            <a:pPr marL="457200" lvl="0" indent="-342900" algn="l" rtl="0">
              <a:lnSpc>
                <a:spcPct val="115000"/>
              </a:lnSpc>
              <a:spcBef>
                <a:spcPts val="0"/>
              </a:spcBef>
              <a:spcAft>
                <a:spcPts val="0"/>
              </a:spcAft>
              <a:buSzPts val="1800"/>
              <a:buFont typeface="Nunito"/>
              <a:buChar char="●"/>
            </a:pPr>
            <a:r>
              <a:rPr lang="en-GB"/>
              <a:t>An adult to scribe (write) for them;</a:t>
            </a:r>
            <a:endParaRPr/>
          </a:p>
          <a:p>
            <a:pPr marL="457200" lvl="0" indent="-342900" algn="l" rtl="0">
              <a:lnSpc>
                <a:spcPct val="115000"/>
              </a:lnSpc>
              <a:spcBef>
                <a:spcPts val="0"/>
              </a:spcBef>
              <a:spcAft>
                <a:spcPts val="0"/>
              </a:spcAft>
              <a:buSzPts val="1800"/>
              <a:buFont typeface="Nunito"/>
              <a:buChar char="●"/>
            </a:pPr>
            <a:r>
              <a:rPr lang="en-GB"/>
              <a:t>Using word processors independently; </a:t>
            </a:r>
            <a:endParaRPr/>
          </a:p>
          <a:p>
            <a:pPr marL="457200" lvl="0" indent="-342900" algn="l" rtl="0">
              <a:lnSpc>
                <a:spcPct val="115000"/>
              </a:lnSpc>
              <a:spcBef>
                <a:spcPts val="0"/>
              </a:spcBef>
              <a:spcAft>
                <a:spcPts val="0"/>
              </a:spcAft>
              <a:buSzPts val="1800"/>
              <a:buFont typeface="Nunito"/>
              <a:buChar char="●"/>
            </a:pPr>
            <a:r>
              <a:rPr lang="en-GB"/>
              <a:t>An adult to read for them (including a translator);</a:t>
            </a:r>
            <a:endParaRPr/>
          </a:p>
          <a:p>
            <a:pPr marL="457200" lvl="0" indent="-342900" algn="l" rtl="0">
              <a:lnSpc>
                <a:spcPct val="115000"/>
              </a:lnSpc>
              <a:spcBef>
                <a:spcPts val="0"/>
              </a:spcBef>
              <a:spcAft>
                <a:spcPts val="0"/>
              </a:spcAft>
              <a:buSzPts val="1800"/>
              <a:buFont typeface="Nunito"/>
              <a:buChar char="●"/>
            </a:pPr>
            <a:r>
              <a:rPr lang="en-GB"/>
              <a:t>The use of prompts or rest breaks;</a:t>
            </a:r>
            <a:endParaRPr/>
          </a:p>
          <a:p>
            <a:pPr marL="457200" lvl="0" indent="-342900" algn="l" rtl="0">
              <a:lnSpc>
                <a:spcPct val="115000"/>
              </a:lnSpc>
              <a:spcBef>
                <a:spcPts val="0"/>
              </a:spcBef>
              <a:spcAft>
                <a:spcPts val="0"/>
              </a:spcAft>
              <a:buSzPts val="1800"/>
              <a:buFont typeface="Nunito"/>
              <a:buChar char="●"/>
            </a:pPr>
            <a:r>
              <a:rPr lang="en-GB"/>
              <a:t>Arrangements for children who are ill or injured at the time of the tests.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sz="1050" b="0" i="1" u="none" strike="noStrike" cap="none">
                <a:solidFill>
                  <a:srgbClr val="000000"/>
                </a:solidFill>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sz="700" i="1"/>
          </a:p>
        </p:txBody>
      </p:sp>
      <p:sp>
        <p:nvSpPr>
          <p:cNvPr id="51" name="Google Shape;5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5"/>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The results</a:t>
            </a:r>
            <a:endParaRPr/>
          </a:p>
        </p:txBody>
      </p:sp>
      <p:sp>
        <p:nvSpPr>
          <p:cNvPr id="57" name="Google Shape;57;p5"/>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Tests are marked externally. Once marked, the tests will be given the following scores:</a:t>
            </a:r>
            <a:endParaRPr/>
          </a:p>
          <a:p>
            <a:pPr marL="457200" lvl="0" indent="-342900" algn="l" rtl="0">
              <a:lnSpc>
                <a:spcPct val="115000"/>
              </a:lnSpc>
              <a:spcBef>
                <a:spcPts val="0"/>
              </a:spcBef>
              <a:spcAft>
                <a:spcPts val="0"/>
              </a:spcAft>
              <a:buSzPts val="1800"/>
              <a:buFont typeface="Nunito"/>
              <a:buChar char="●"/>
            </a:pPr>
            <a:r>
              <a:rPr lang="en-GB"/>
              <a:t>A raw score (total number of marks achieved for each paper);</a:t>
            </a:r>
            <a:endParaRPr/>
          </a:p>
          <a:p>
            <a:pPr marL="457200" lvl="0" indent="-342900" algn="l" rtl="0">
              <a:lnSpc>
                <a:spcPct val="115000"/>
              </a:lnSpc>
              <a:spcBef>
                <a:spcPts val="0"/>
              </a:spcBef>
              <a:spcAft>
                <a:spcPts val="0"/>
              </a:spcAft>
              <a:buSzPts val="1800"/>
              <a:buFont typeface="Nunito"/>
              <a:buChar char="●"/>
            </a:pPr>
            <a:r>
              <a:rPr lang="en-GB"/>
              <a:t>A scaled score (see below);</a:t>
            </a:r>
            <a:endParaRPr/>
          </a:p>
          <a:p>
            <a:pPr marL="457200" lvl="0" indent="-342900" algn="l" rtl="0">
              <a:lnSpc>
                <a:spcPct val="115000"/>
              </a:lnSpc>
              <a:spcBef>
                <a:spcPts val="0"/>
              </a:spcBef>
              <a:spcAft>
                <a:spcPts val="0"/>
              </a:spcAft>
              <a:buSzPts val="1800"/>
              <a:buFont typeface="Nunito"/>
              <a:buChar char="●"/>
            </a:pPr>
            <a:r>
              <a:rPr lang="en-GB"/>
              <a:t>A judgement on if the National Standard has been met. </a:t>
            </a:r>
            <a:endParaRPr/>
          </a:p>
          <a:p>
            <a:pPr marL="457200" lvl="0" indent="-228600" algn="l" rtl="0">
              <a:lnSpc>
                <a:spcPct val="115000"/>
              </a:lnSpc>
              <a:spcBef>
                <a:spcPts val="0"/>
              </a:spcBef>
              <a:spcAft>
                <a:spcPts val="0"/>
              </a:spcAft>
              <a:buSzPts val="1800"/>
              <a:buFont typeface="Nunito"/>
              <a:buNone/>
            </a:pPr>
            <a:endParaRPr/>
          </a:p>
          <a:p>
            <a:pPr marL="114300" lvl="0" indent="0" algn="l" rtl="0">
              <a:lnSpc>
                <a:spcPct val="115000"/>
              </a:lnSpc>
              <a:spcBef>
                <a:spcPts val="0"/>
              </a:spcBef>
              <a:spcAft>
                <a:spcPts val="0"/>
              </a:spcAft>
              <a:buSzPts val="1800"/>
              <a:buNone/>
            </a:pPr>
            <a:r>
              <a:rPr lang="en-GB"/>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Scaled scores range from 80 to 120. </a:t>
            </a:r>
            <a:endParaRPr/>
          </a:p>
          <a:p>
            <a:pPr marL="114300" lvl="0" indent="0" algn="l" rtl="0">
              <a:lnSpc>
                <a:spcPct val="115000"/>
              </a:lnSpc>
              <a:spcBef>
                <a:spcPts val="0"/>
              </a:spcBef>
              <a:spcAft>
                <a:spcPts val="0"/>
              </a:spcAft>
              <a:buSzPts val="1800"/>
              <a:buNone/>
            </a:pPr>
            <a:r>
              <a:rPr lang="en-GB">
                <a:solidFill>
                  <a:srgbClr val="283593"/>
                </a:solidFill>
              </a:rPr>
              <a:t>A scaled score of 100 or more shows the pupil is meeting the National Standard. </a:t>
            </a:r>
            <a:endParaRPr/>
          </a:p>
        </p:txBody>
      </p:sp>
      <p:sp>
        <p:nvSpPr>
          <p:cNvPr id="58" name="Google Shape;58;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6"/>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Grammar, Punctuation and Spelling: Monday 11</a:t>
            </a:r>
            <a:r>
              <a:rPr lang="en-GB" baseline="30000"/>
              <a:t>th</a:t>
            </a:r>
            <a:r>
              <a:rPr lang="en-GB"/>
              <a:t> May</a:t>
            </a:r>
            <a:endParaRPr/>
          </a:p>
        </p:txBody>
      </p:sp>
      <p:sp>
        <p:nvSpPr>
          <p:cNvPr id="64" name="Google Shape;64;p6"/>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Grammar, punctuation and spelling consists of two papers.</a:t>
            </a:r>
            <a:endParaRPr/>
          </a:p>
          <a:p>
            <a:pPr marL="114300" lvl="0" indent="0" algn="l" rtl="0">
              <a:lnSpc>
                <a:spcPct val="115000"/>
              </a:lnSpc>
              <a:spcBef>
                <a:spcPts val="0"/>
              </a:spcBef>
              <a:spcAft>
                <a:spcPts val="0"/>
              </a:spcAft>
              <a:buSzPts val="1800"/>
              <a:buNone/>
            </a:pPr>
            <a:endParaRPr/>
          </a:p>
          <a:p>
            <a:pPr marL="457200" lvl="0" indent="-342900" algn="l" rtl="0">
              <a:lnSpc>
                <a:spcPct val="115000"/>
              </a:lnSpc>
              <a:spcBef>
                <a:spcPts val="0"/>
              </a:spcBef>
              <a:spcAft>
                <a:spcPts val="0"/>
              </a:spcAft>
              <a:buSzPts val="1800"/>
              <a:buFont typeface="Nunito"/>
              <a:buChar char="●"/>
            </a:pPr>
            <a:r>
              <a:rPr lang="en-GB"/>
              <a:t>Paper 1 focuses on all three elements (grammar, punctuation and spelling or GPS). The paper lasts for </a:t>
            </a:r>
            <a:r>
              <a:rPr lang="en-GB">
                <a:solidFill>
                  <a:srgbClr val="283593"/>
                </a:solidFill>
              </a:rPr>
              <a:t>45 minutes</a:t>
            </a:r>
            <a:r>
              <a:rPr lang="en-GB"/>
              <a:t>. </a:t>
            </a:r>
            <a:endParaRPr/>
          </a:p>
          <a:p>
            <a:pPr marL="457200" lvl="0" indent="-228600" algn="l" rtl="0">
              <a:lnSpc>
                <a:spcPct val="115000"/>
              </a:lnSpc>
              <a:spcBef>
                <a:spcPts val="0"/>
              </a:spcBef>
              <a:spcAft>
                <a:spcPts val="0"/>
              </a:spcAft>
              <a:buSzPts val="1800"/>
              <a:buFont typeface="Nunito"/>
              <a:buNone/>
            </a:pPr>
            <a:endParaRPr/>
          </a:p>
          <a:p>
            <a:pPr marL="457200" lvl="0" indent="-342900" algn="l" rtl="0">
              <a:lnSpc>
                <a:spcPct val="115000"/>
              </a:lnSpc>
              <a:spcBef>
                <a:spcPts val="0"/>
              </a:spcBef>
              <a:spcAft>
                <a:spcPts val="0"/>
              </a:spcAft>
              <a:buSzPts val="1800"/>
              <a:buFont typeface="Nunito"/>
              <a:buChar char="●"/>
            </a:pPr>
            <a:r>
              <a:rPr lang="en-GB"/>
              <a:t>Paper 2 consists of a spelling test only. It should take approximately </a:t>
            </a:r>
            <a:r>
              <a:rPr lang="en-GB">
                <a:solidFill>
                  <a:srgbClr val="283593"/>
                </a:solidFill>
              </a:rPr>
              <a:t>15 minutes</a:t>
            </a:r>
            <a:r>
              <a:rPr lang="en-GB"/>
              <a:t>, although this is not a set amount of time (pupils should be given as much time as they need to complete the test).</a:t>
            </a:r>
            <a:endParaRPr/>
          </a:p>
        </p:txBody>
      </p:sp>
      <p:sp>
        <p:nvSpPr>
          <p:cNvPr id="65" name="Google Shape;65;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7"/>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Grammar, Punctuation and Spelling: Paper 1 (GPS)</a:t>
            </a:r>
            <a:endParaRPr/>
          </a:p>
        </p:txBody>
      </p:sp>
      <p:sp>
        <p:nvSpPr>
          <p:cNvPr id="71" name="Google Shape;71;p7"/>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The children will have been working hard with their class teacher on developing and securing their knowledge of the technical vocabulary needed in this test.</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This test focuses on:</a:t>
            </a:r>
            <a:endParaRPr/>
          </a:p>
          <a:p>
            <a:pPr marL="457200" lvl="0" indent="-342900" algn="l" rtl="0">
              <a:lnSpc>
                <a:spcPct val="115000"/>
              </a:lnSpc>
              <a:spcBef>
                <a:spcPts val="0"/>
              </a:spcBef>
              <a:spcAft>
                <a:spcPts val="0"/>
              </a:spcAft>
              <a:buSzPts val="1800"/>
              <a:buFont typeface="Nunito"/>
              <a:buChar char="●"/>
            </a:pPr>
            <a:r>
              <a:rPr lang="en-GB">
                <a:solidFill>
                  <a:srgbClr val="283593"/>
                </a:solidFill>
                <a:latin typeface="Arial"/>
                <a:ea typeface="Arial"/>
                <a:cs typeface="Arial"/>
                <a:sym typeface="Arial"/>
              </a:rPr>
              <a:t>Grammatical terms/ word classes;</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Functions of sentences;</a:t>
            </a:r>
            <a:endParaRPr/>
          </a:p>
          <a:p>
            <a:pPr marL="457200" lvl="0" indent="-342900" algn="l" rtl="0">
              <a:lnSpc>
                <a:spcPct val="115000"/>
              </a:lnSpc>
              <a:spcBef>
                <a:spcPts val="0"/>
              </a:spcBef>
              <a:spcAft>
                <a:spcPts val="0"/>
              </a:spcAft>
              <a:buSzPts val="1800"/>
              <a:buFont typeface="Nunito"/>
              <a:buChar char="●"/>
            </a:pPr>
            <a:r>
              <a:rPr lang="en-GB">
                <a:solidFill>
                  <a:srgbClr val="283593"/>
                </a:solidFill>
                <a:latin typeface="Arial"/>
                <a:ea typeface="Arial"/>
                <a:cs typeface="Arial"/>
                <a:sym typeface="Arial"/>
              </a:rPr>
              <a:t>Combining words, phrases and clauses;</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Verb forms, tenses and consistency;</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Punctuation;</a:t>
            </a:r>
            <a:endParaRPr/>
          </a:p>
          <a:p>
            <a:pPr marL="457200" lvl="0" indent="-342900" algn="l" rtl="0">
              <a:lnSpc>
                <a:spcPct val="115000"/>
              </a:lnSpc>
              <a:spcBef>
                <a:spcPts val="0"/>
              </a:spcBef>
              <a:spcAft>
                <a:spcPts val="0"/>
              </a:spcAft>
              <a:buSzPts val="1800"/>
              <a:buFont typeface="Nunito"/>
              <a:buChar char="●"/>
            </a:pPr>
            <a:r>
              <a:rPr lang="en-GB">
                <a:solidFill>
                  <a:srgbClr val="283593"/>
                </a:solidFill>
                <a:latin typeface="Arial"/>
                <a:ea typeface="Arial"/>
                <a:cs typeface="Arial"/>
                <a:sym typeface="Arial"/>
              </a:rPr>
              <a:t>Vocabulary;</a:t>
            </a:r>
            <a:endParaRPr>
              <a:solidFill>
                <a:srgbClr val="283593"/>
              </a:solidFill>
            </a:endParaRPr>
          </a:p>
          <a:p>
            <a:pPr marL="457200" lvl="0" indent="-342900" algn="l" rtl="0">
              <a:lnSpc>
                <a:spcPct val="115000"/>
              </a:lnSpc>
              <a:spcBef>
                <a:spcPts val="0"/>
              </a:spcBef>
              <a:spcAft>
                <a:spcPts val="0"/>
              </a:spcAft>
              <a:buSzPts val="1800"/>
              <a:buFont typeface="Nunito"/>
              <a:buChar char="●"/>
            </a:pPr>
            <a:r>
              <a:rPr lang="en-GB">
                <a:solidFill>
                  <a:srgbClr val="283593"/>
                </a:solidFill>
                <a:latin typeface="Arial"/>
                <a:ea typeface="Arial"/>
                <a:cs typeface="Arial"/>
                <a:sym typeface="Arial"/>
              </a:rPr>
              <a:t>Standard English and formality.</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This test requires a range of answer types but does not require longer formal answers. </a:t>
            </a:r>
            <a:endParaRPr/>
          </a:p>
        </p:txBody>
      </p:sp>
      <p:sp>
        <p:nvSpPr>
          <p:cNvPr id="72" name="Google Shape;72;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8"/>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Grammar, Punctuation and Spelling: Paper 1 (GPS)</a:t>
            </a:r>
            <a:endParaRPr/>
          </a:p>
        </p:txBody>
      </p:sp>
      <p:sp>
        <p:nvSpPr>
          <p:cNvPr id="78" name="Google Shape;78;p8"/>
          <p:cNvSpPr txBox="1">
            <a:spLocks noGrp="1"/>
          </p:cNvSpPr>
          <p:nvPr>
            <p:ph type="body" idx="1"/>
          </p:nvPr>
        </p:nvSpPr>
        <p:spPr>
          <a:xfrm>
            <a:off x="311700" y="739302"/>
            <a:ext cx="8520600" cy="43477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questions: </a:t>
            </a:r>
            <a:endParaRPr/>
          </a:p>
        </p:txBody>
      </p:sp>
      <p:sp>
        <p:nvSpPr>
          <p:cNvPr id="79" name="Google Shape;79;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8</a:t>
            </a:fld>
            <a:endParaRPr/>
          </a:p>
        </p:txBody>
      </p:sp>
      <p:pic>
        <p:nvPicPr>
          <p:cNvPr id="80" name="Google Shape;80;p8"/>
          <p:cNvPicPr preferRelativeResize="0"/>
          <p:nvPr/>
        </p:nvPicPr>
        <p:blipFill>
          <a:blip r:embed="rId3">
            <a:alphaModFix/>
          </a:blip>
          <a:stretch>
            <a:fillRect/>
          </a:stretch>
        </p:blipFill>
        <p:spPr>
          <a:xfrm>
            <a:off x="459325" y="1347888"/>
            <a:ext cx="4226351" cy="1330950"/>
          </a:xfrm>
          <a:prstGeom prst="rect">
            <a:avLst/>
          </a:prstGeom>
          <a:noFill/>
          <a:ln>
            <a:noFill/>
          </a:ln>
        </p:spPr>
      </p:pic>
      <p:sp>
        <p:nvSpPr>
          <p:cNvPr id="81" name="Google Shape;81;p8"/>
          <p:cNvSpPr txBox="1"/>
          <p:nvPr/>
        </p:nvSpPr>
        <p:spPr>
          <a:xfrm>
            <a:off x="2377693" y="2178030"/>
            <a:ext cx="301800" cy="26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200" b="0" i="0" u="none" strike="noStrike" cap="none">
                <a:solidFill>
                  <a:schemeClr val="dk1"/>
                </a:solidFill>
                <a:latin typeface="Arial"/>
                <a:ea typeface="Arial"/>
                <a:cs typeface="Arial"/>
                <a:sym typeface="Arial"/>
              </a:rPr>
              <a:t>✔</a:t>
            </a:r>
            <a:endParaRPr sz="1200" b="0" i="0" u="sng" strike="noStrike" cap="none">
              <a:solidFill>
                <a:schemeClr val="dk1"/>
              </a:solidFill>
              <a:latin typeface="Arial"/>
              <a:ea typeface="Arial"/>
              <a:cs typeface="Arial"/>
              <a:sym typeface="Arial"/>
            </a:endParaRPr>
          </a:p>
        </p:txBody>
      </p:sp>
      <p:pic>
        <p:nvPicPr>
          <p:cNvPr id="82" name="Google Shape;82;p8"/>
          <p:cNvPicPr preferRelativeResize="0"/>
          <p:nvPr/>
        </p:nvPicPr>
        <p:blipFill>
          <a:blip r:embed="rId4">
            <a:alphaModFix/>
          </a:blip>
          <a:stretch>
            <a:fillRect/>
          </a:stretch>
        </p:blipFill>
        <p:spPr>
          <a:xfrm>
            <a:off x="4722950" y="2185200"/>
            <a:ext cx="4298201" cy="1266500"/>
          </a:xfrm>
          <a:prstGeom prst="rect">
            <a:avLst/>
          </a:prstGeom>
          <a:noFill/>
          <a:ln>
            <a:noFill/>
          </a:ln>
        </p:spPr>
      </p:pic>
      <p:pic>
        <p:nvPicPr>
          <p:cNvPr id="83" name="Google Shape;83;p8"/>
          <p:cNvPicPr preferRelativeResize="0"/>
          <p:nvPr/>
        </p:nvPicPr>
        <p:blipFill>
          <a:blip r:embed="rId5">
            <a:alphaModFix/>
          </a:blip>
          <a:stretch>
            <a:fillRect/>
          </a:stretch>
        </p:blipFill>
        <p:spPr>
          <a:xfrm>
            <a:off x="662225" y="3451694"/>
            <a:ext cx="4418150" cy="1157131"/>
          </a:xfrm>
          <a:prstGeom prst="rect">
            <a:avLst/>
          </a:prstGeom>
          <a:noFill/>
          <a:ln>
            <a:noFill/>
          </a:ln>
        </p:spPr>
      </p:pic>
      <p:sp>
        <p:nvSpPr>
          <p:cNvPr id="84" name="Google Shape;84;p8"/>
          <p:cNvSpPr txBox="1"/>
          <p:nvPr/>
        </p:nvSpPr>
        <p:spPr>
          <a:xfrm>
            <a:off x="1250900" y="4110150"/>
            <a:ext cx="3177900" cy="17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chemeClr val="dk2"/>
                </a:solidFill>
                <a:latin typeface="Nunito Sans SemiBold"/>
                <a:ea typeface="Nunito Sans SemiBold"/>
                <a:cs typeface="Nunito Sans SemiBold"/>
                <a:sym typeface="Nunito Sans SemiBold"/>
              </a:rPr>
              <a:t>The council maintain the local park. </a:t>
            </a:r>
            <a:endParaRPr sz="13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endParaRPr sz="1300">
              <a:solidFill>
                <a:schemeClr val="dk2"/>
              </a:solidFill>
              <a:latin typeface="Nunito Sans SemiBold"/>
              <a:ea typeface="Nunito Sans SemiBold"/>
              <a:cs typeface="Nunito Sans SemiBold"/>
              <a:sym typeface="Nunito Sans SemiBold"/>
            </a:endParaRPr>
          </a:p>
        </p:txBody>
      </p:sp>
      <p:sp>
        <p:nvSpPr>
          <p:cNvPr id="85" name="Google Shape;85;p8"/>
          <p:cNvSpPr/>
          <p:nvPr/>
        </p:nvSpPr>
        <p:spPr>
          <a:xfrm>
            <a:off x="5687375" y="2812600"/>
            <a:ext cx="301800" cy="178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Sans SemiBold"/>
              <a:ea typeface="Nunito Sans SemiBold"/>
              <a:cs typeface="Nunito Sans SemiBold"/>
              <a:sym typeface="Nunito Sans SemiBold"/>
            </a:endParaRPr>
          </a:p>
        </p:txBody>
      </p:sp>
      <p:sp>
        <p:nvSpPr>
          <p:cNvPr id="86" name="Google Shape;86;p8"/>
          <p:cNvSpPr/>
          <p:nvPr/>
        </p:nvSpPr>
        <p:spPr>
          <a:xfrm>
            <a:off x="5894175" y="3112625"/>
            <a:ext cx="228300" cy="178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Sans SemiBold"/>
              <a:ea typeface="Nunito Sans SemiBold"/>
              <a:cs typeface="Nunito Sans SemiBold"/>
              <a:sym typeface="Nunito Sans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9"/>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Grammar, Punctuation and Spelling: Paper 2 (spelling)</a:t>
            </a:r>
            <a:endParaRPr/>
          </a:p>
        </p:txBody>
      </p:sp>
      <p:sp>
        <p:nvSpPr>
          <p:cNvPr id="92" name="Google Shape;92;p9"/>
          <p:cNvSpPr txBox="1">
            <a:spLocks noGrp="1"/>
          </p:cNvSpPr>
          <p:nvPr>
            <p:ph type="body" idx="1"/>
          </p:nvPr>
        </p:nvSpPr>
        <p:spPr>
          <a:xfrm>
            <a:off x="311700" y="739303"/>
            <a:ext cx="8520600" cy="101916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Paper 2 is a shorter paper that focuses solely on spellings.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Example questions:  </a:t>
            </a:r>
            <a:endParaRPr/>
          </a:p>
        </p:txBody>
      </p:sp>
      <p:sp>
        <p:nvSpPr>
          <p:cNvPr id="93" name="Google Shape;93;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9</a:t>
            </a:fld>
            <a:endParaRPr/>
          </a:p>
        </p:txBody>
      </p:sp>
      <p:pic>
        <p:nvPicPr>
          <p:cNvPr id="94" name="Google Shape;94;p9"/>
          <p:cNvPicPr preferRelativeResize="0"/>
          <p:nvPr/>
        </p:nvPicPr>
        <p:blipFill>
          <a:blip r:embed="rId3">
            <a:alphaModFix/>
          </a:blip>
          <a:stretch>
            <a:fillRect/>
          </a:stretch>
        </p:blipFill>
        <p:spPr>
          <a:xfrm>
            <a:off x="591400" y="1855750"/>
            <a:ext cx="4312651" cy="2352349"/>
          </a:xfrm>
          <a:prstGeom prst="rect">
            <a:avLst/>
          </a:prstGeom>
          <a:noFill/>
          <a:ln>
            <a:noFill/>
          </a:ln>
        </p:spPr>
      </p:pic>
      <p:pic>
        <p:nvPicPr>
          <p:cNvPr id="95" name="Google Shape;95;p9"/>
          <p:cNvPicPr preferRelativeResize="0"/>
          <p:nvPr/>
        </p:nvPicPr>
        <p:blipFill>
          <a:blip r:embed="rId4">
            <a:alphaModFix/>
          </a:blip>
          <a:stretch>
            <a:fillRect/>
          </a:stretch>
        </p:blipFill>
        <p:spPr>
          <a:xfrm>
            <a:off x="5483776" y="1413613"/>
            <a:ext cx="2518093" cy="3080238"/>
          </a:xfrm>
          <a:prstGeom prst="rect">
            <a:avLst/>
          </a:prstGeom>
          <a:noFill/>
          <a:ln>
            <a:noFill/>
          </a:ln>
        </p:spPr>
      </p:pic>
    </p:spTree>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3350</Words>
  <Application>Microsoft Office PowerPoint</Application>
  <PresentationFormat>On-screen Show (16:9)</PresentationFormat>
  <Paragraphs>322</Paragraphs>
  <Slides>30</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Nunito Sans SemiBold</vt:lpstr>
      <vt:lpstr>Nunito SemiBold</vt:lpstr>
      <vt:lpstr>Nunito</vt:lpstr>
      <vt:lpstr>TSL</vt:lpstr>
      <vt:lpstr>  Year 6 SATs 2026 Presentation for Parents, Carers &amp; Guardians</vt:lpstr>
      <vt:lpstr>What are the SATs? </vt:lpstr>
      <vt:lpstr>When and how the SATs are completed</vt:lpstr>
      <vt:lpstr>Specific arrangements for SATs</vt:lpstr>
      <vt:lpstr>The results</vt:lpstr>
      <vt:lpstr>Grammar, Punctuation and Spelling: Monday 11th May</vt:lpstr>
      <vt:lpstr>Grammar, Punctuation and Spelling: Paper 1 (GPS)</vt:lpstr>
      <vt:lpstr>Grammar, Punctuation and Spelling: Paper 1 (GPS)</vt:lpstr>
      <vt:lpstr>Grammar, Punctuation and Spelling: Paper 2 (spelling)</vt:lpstr>
      <vt:lpstr>Reading: Tuesday 12th May </vt:lpstr>
      <vt:lpstr>Reading </vt:lpstr>
      <vt:lpstr>Reading </vt:lpstr>
      <vt:lpstr>Reading </vt:lpstr>
      <vt:lpstr>Reading </vt:lpstr>
      <vt:lpstr>Maths: Wednesday 13th May and Thursday 14th May</vt:lpstr>
      <vt:lpstr>Maths Paper 1 (Arithmetic)</vt:lpstr>
      <vt:lpstr>Maths Paper 1 (Arithmetic)</vt:lpstr>
      <vt:lpstr>Maths Paper 1 (Arithmetic)</vt:lpstr>
      <vt:lpstr>Maths Papers 2 and 3 (Reasoning)</vt:lpstr>
      <vt:lpstr>Maths Paper 2 (Reasoning)</vt:lpstr>
      <vt:lpstr>Maths Paper 2 (Reasoning)</vt:lpstr>
      <vt:lpstr>Maths Paper 3 (Reasoning)</vt:lpstr>
      <vt:lpstr>Maths Paper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2026 Presentation for Parents, Carers &amp; Guardians</dc:title>
  <dc:creator>St Marys School Pulborough</dc:creator>
  <cp:lastModifiedBy>St Marys School Pulborough</cp:lastModifiedBy>
  <cp:revision>3</cp:revision>
  <dcterms:modified xsi:type="dcterms:W3CDTF">2026-02-09T22:32:21Z</dcterms:modified>
</cp:coreProperties>
</file>