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0" r:id="rId3"/>
    <p:sldId id="263" r:id="rId4"/>
    <p:sldId id="271" r:id="rId5"/>
    <p:sldId id="258" r:id="rId6"/>
    <p:sldId id="269" r:id="rId7"/>
    <p:sldId id="259" r:id="rId8"/>
    <p:sldId id="260" r:id="rId9"/>
    <p:sldId id="261" r:id="rId10"/>
    <p:sldId id="262"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088" autoAdjust="0"/>
  </p:normalViewPr>
  <p:slideViewPr>
    <p:cSldViewPr snapToGrid="0">
      <p:cViewPr varScale="1">
        <p:scale>
          <a:sx n="65" d="100"/>
          <a:sy n="65" d="100"/>
        </p:scale>
        <p:origin x="13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1D71CD-9F92-4EF7-B8E4-824F2DCD9802}" type="datetimeFigureOut">
              <a:rPr lang="en-GB" smtClean="0"/>
              <a:t>18/11/2021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0F876D-42F8-42B1-91AB-AC7BEC9B0D98}" type="slidenum">
              <a:rPr lang="en-GB" smtClean="0"/>
              <a:t>‹#›</a:t>
            </a:fld>
            <a:endParaRPr lang="en-GB"/>
          </a:p>
        </p:txBody>
      </p:sp>
    </p:spTree>
    <p:extLst>
      <p:ext uri="{BB962C8B-B14F-4D97-AF65-F5344CB8AC3E}">
        <p14:creationId xmlns:p14="http://schemas.microsoft.com/office/powerpoint/2010/main" val="9882373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6:56.2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1825 0,'-30'2,"-1"1,-35 8,-34 3,-377-8,263-8,162 1,10 0,1 2,-1 1,-50 10,28 3,14-3,-1-1,-1-3,-69 2,-149-12,240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33.48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2231 341,'-1'-3,"0"0,0 1,0-1,-1 0,0 0,1 1,-1-1,0 1,0-1,-1 1,1 0,0 0,-1 0,1 0,-5-2,0-1,-7-6,-1 2,0-1,-1 2,0 0,-32-10,-90-20,133 37,-57-9,0 2,-1 3,-107 5,92 2,-130-14,148 3,-285-51,293 49,-74-4,-10-2,67 4,11 1,-1 2,-88-2,-52 14,170-2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36.7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1486 0,'-1457'0,"1428"0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41.1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1567 1,'-5'0,"-1"1,1 0,0 1,-1-1,1 1,-7 3,-12 4,-69 20,-20 7,-2-5,-123 17,47-17,106-15,0-3,-127 1,113-13,-93-5,138-9,32 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43.6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1779 0,'-8'1,"0"0,0 0,0 1,0 0,0 1,0 0,1 0,-13 7,-28 10,7-10,0-2,-1-2,-66 1,16-1,-590 13,628-20,-24 5,-1 2,1 4,-89 24,84-19,74-14,0 0,0-1,0 0,0 0,0-1,0 0,-10-3,-1-4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45.3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2604 103,'-1127'0,"1071"-3,-68-11,-29-2,-45 16,-37-2,94-13,-13-2,6 0,99 9,-74-2,57 10,37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6:58.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1634 1,'-1390'0,"1364"2,1 0,0 2,-34 10,22-5,-13 7,29-8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00.7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1372 49,'-632'0,"602"-2,1-1,-46-10,41 6,-43-3,-129 11,-33-3,212-4,5-1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03.4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2198 136,'-53'0,"-48"1,-184-22,226 14,-97 1,107 7,0-3,0-1,-57-13,38 0,-1 3,-133-8,17 5,-26-1,-316 19,498-2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06.2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1759 136,'-126'1,"-140"-3,135-14,-20 0,28 16,-34-2,61-14,64 10,-40-4,32 9,18 0,1 0,-1-1,-29-8,19 4,0 0,-58-1,52 5,-54-10,51 4,-53-3,65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09.9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2093 2,'-78'-1,"0"3,-142 23,139-8,-7 4,-172 15,-274-33,274-6,144 5,-131-5,237 2,-1-1,1-1,0 0,0 0,0-1,0 0,1-1,-15-10,7 6,17 9,-1 0,1 0,-1 0,1-1,-1 1,1 0,-1 0,1 0,0 0,-1-1,1 1,0 0,-1 0,1-1,-1 1,1 0,0-1,0 1,-1 0,1-1,0 1,0-1,-1 1,1 0,0-1,0 1,0-1,0 1,-1-1,1 1,0 0,0-1,0 1,0-1,0 0,18-5,38 5,-48 1,2210 2,-2189-2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23.6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1689 106,'-29'-1,"0"-2,-29-7,-22-2,-167 2,225 8,0-2,1-1,-36-12,28 7,-35-6,-18 7,0 3,-139 7,74 3,-323-4,441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25.4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1724 70,'-245'2,"-271"-5,189-28,244 16,34 6,-88-5,-200 15,308-1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6T19:27:27.8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2469 69,'-22'1,"0"1,-33 8,7-1,-122 21,60-9,-113 7,115-26,-196-22,229 14,48 6,-1-2,0-2,1 0,-51-15,52 8,1 2,-2 1,1 1,-1 2,0 0,-50-1,-45 9,-94-4,85-22,94 16,-22-7,28 7,0 1,-46-4,-99 10,147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9C04E-1B8E-4831-90E2-E6DC5B0FC614}" type="datetimeFigureOut">
              <a:rPr lang="en-GB" smtClean="0"/>
              <a:t>18/11/2021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1972A-879B-418D-A0A3-594ABC5F65C1}" type="slidenum">
              <a:rPr lang="en-GB" smtClean="0"/>
              <a:t>‹#›</a:t>
            </a:fld>
            <a:endParaRPr lang="en-GB"/>
          </a:p>
        </p:txBody>
      </p:sp>
    </p:spTree>
    <p:extLst>
      <p:ext uri="{BB962C8B-B14F-4D97-AF65-F5344CB8AC3E}">
        <p14:creationId xmlns:p14="http://schemas.microsoft.com/office/powerpoint/2010/main" val="142675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11972A-879B-418D-A0A3-594ABC5F65C1}" type="slidenum">
              <a:rPr lang="en-GB" smtClean="0"/>
              <a:t>1</a:t>
            </a:fld>
            <a:endParaRPr lang="en-GB"/>
          </a:p>
        </p:txBody>
      </p:sp>
    </p:spTree>
    <p:extLst>
      <p:ext uri="{BB962C8B-B14F-4D97-AF65-F5344CB8AC3E}">
        <p14:creationId xmlns:p14="http://schemas.microsoft.com/office/powerpoint/2010/main" val="255229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are now </a:t>
            </a:r>
            <a:r>
              <a:rPr lang="en-GB" baseline="0" dirty="0"/>
              <a:t>incorporating more of that disciplinary knowledge is to refer to the skills progression documents we use as a school when planning for our classes as it breaks down the skills. So for example, with map skills, they can then see what would be expected for each year group.</a:t>
            </a:r>
          </a:p>
        </p:txBody>
      </p:sp>
      <p:sp>
        <p:nvSpPr>
          <p:cNvPr id="4" name="Slide Number Placeholder 3"/>
          <p:cNvSpPr>
            <a:spLocks noGrp="1"/>
          </p:cNvSpPr>
          <p:nvPr>
            <p:ph type="sldNum" sz="quarter" idx="10"/>
          </p:nvPr>
        </p:nvSpPr>
        <p:spPr/>
        <p:txBody>
          <a:bodyPr/>
          <a:lstStyle/>
          <a:p>
            <a:fld id="{4611972A-879B-418D-A0A3-594ABC5F65C1}" type="slidenum">
              <a:rPr lang="en-GB" smtClean="0"/>
              <a:t>10</a:t>
            </a:fld>
            <a:endParaRPr lang="en-GB"/>
          </a:p>
        </p:txBody>
      </p:sp>
    </p:spTree>
    <p:extLst>
      <p:ext uri="{BB962C8B-B14F-4D97-AF65-F5344CB8AC3E}">
        <p14:creationId xmlns:p14="http://schemas.microsoft.com/office/powerpoint/2010/main" val="221881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Going </a:t>
            </a:r>
            <a:r>
              <a:rPr lang="en-GB" baseline="0" dirty="0"/>
              <a:t>forward, we will be using our curriculum strands to revisit and activate prior learning and build their understanding of key concepts. By all teachers linking learning into these strands, the children will be enabled to talk about their learning in a much more meaningful way. For example, if  I was in Year 5 and beginning ‘Off with Her Head’ one of the strands that I could link this into is Rulers and Monarchy. Firstly with guidance but eventually more independently, they might recall Wat Tyler and King Richard during the peasants revolt, </a:t>
            </a:r>
            <a:r>
              <a:rPr lang="en-GB" baseline="0" dirty="0"/>
              <a:t>E</a:t>
            </a:r>
            <a:r>
              <a:rPr lang="en-GB" baseline="0" dirty="0" smtClean="0"/>
              <a:t>gyptians pharaohs </a:t>
            </a:r>
            <a:r>
              <a:rPr lang="en-GB" baseline="0" dirty="0"/>
              <a:t>such as Tutankhamun, King Alfred during the Saxon times and Viking invasion, Julius </a:t>
            </a:r>
            <a:r>
              <a:rPr lang="en-GB" baseline="0" dirty="0" err="1" smtClean="0"/>
              <a:t>Caeser</a:t>
            </a:r>
            <a:r>
              <a:rPr lang="en-GB" baseline="0" dirty="0"/>
              <a:t>, Augustus and in Year 1, Queen Elizabeth.  </a:t>
            </a:r>
          </a:p>
        </p:txBody>
      </p:sp>
      <p:sp>
        <p:nvSpPr>
          <p:cNvPr id="4" name="Slide Number Placeholder 3"/>
          <p:cNvSpPr>
            <a:spLocks noGrp="1"/>
          </p:cNvSpPr>
          <p:nvPr>
            <p:ph type="sldNum" sz="quarter" idx="10"/>
          </p:nvPr>
        </p:nvSpPr>
        <p:spPr/>
        <p:txBody>
          <a:bodyPr/>
          <a:lstStyle/>
          <a:p>
            <a:fld id="{4611972A-879B-418D-A0A3-594ABC5F65C1}" type="slidenum">
              <a:rPr lang="en-GB" smtClean="0"/>
              <a:t>11</a:t>
            </a:fld>
            <a:endParaRPr lang="en-GB"/>
          </a:p>
        </p:txBody>
      </p:sp>
    </p:spTree>
    <p:extLst>
      <p:ext uri="{BB962C8B-B14F-4D97-AF65-F5344CB8AC3E}">
        <p14:creationId xmlns:p14="http://schemas.microsoft.com/office/powerpoint/2010/main" val="417115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Firstly</a:t>
            </a:r>
            <a:r>
              <a:rPr lang="en-GB" baseline="0" dirty="0"/>
              <a:t>, we used our topic mind maps to begin activating children’s prior learning using key words and questioning. </a:t>
            </a:r>
          </a:p>
        </p:txBody>
      </p:sp>
      <p:sp>
        <p:nvSpPr>
          <p:cNvPr id="4" name="Slide Number Placeholder 3"/>
          <p:cNvSpPr>
            <a:spLocks noGrp="1"/>
          </p:cNvSpPr>
          <p:nvPr>
            <p:ph type="sldNum" sz="quarter" idx="10"/>
          </p:nvPr>
        </p:nvSpPr>
        <p:spPr/>
        <p:txBody>
          <a:bodyPr/>
          <a:lstStyle/>
          <a:p>
            <a:fld id="{4611972A-879B-418D-A0A3-594ABC5F65C1}" type="slidenum">
              <a:rPr lang="en-GB" smtClean="0"/>
              <a:t>12</a:t>
            </a:fld>
            <a:endParaRPr lang="en-GB"/>
          </a:p>
        </p:txBody>
      </p:sp>
    </p:spTree>
    <p:extLst>
      <p:ext uri="{BB962C8B-B14F-4D97-AF65-F5344CB8AC3E}">
        <p14:creationId xmlns:p14="http://schemas.microsoft.com/office/powerpoint/2010/main" val="34477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Then we introduced the key concepts we’d be looking at during our </a:t>
            </a:r>
            <a:r>
              <a:rPr lang="en-GB" baseline="0" dirty="0" smtClean="0"/>
              <a:t>topic. </a:t>
            </a:r>
            <a:r>
              <a:rPr lang="en-GB" baseline="0" dirty="0"/>
              <a:t>I definitely noticed in my classroom children were able to much more able to easily recall prior learning, make connections using the concepts. This are a few examples from South Africa class. </a:t>
            </a:r>
          </a:p>
        </p:txBody>
      </p:sp>
      <p:sp>
        <p:nvSpPr>
          <p:cNvPr id="4" name="Slide Number Placeholder 3"/>
          <p:cNvSpPr>
            <a:spLocks noGrp="1"/>
          </p:cNvSpPr>
          <p:nvPr>
            <p:ph type="sldNum" sz="quarter" idx="10"/>
          </p:nvPr>
        </p:nvSpPr>
        <p:spPr/>
        <p:txBody>
          <a:bodyPr/>
          <a:lstStyle/>
          <a:p>
            <a:fld id="{4611972A-879B-418D-A0A3-594ABC5F65C1}" type="slidenum">
              <a:rPr lang="en-GB" smtClean="0"/>
              <a:t>13</a:t>
            </a:fld>
            <a:endParaRPr lang="en-GB"/>
          </a:p>
        </p:txBody>
      </p:sp>
    </p:spTree>
    <p:extLst>
      <p:ext uri="{BB962C8B-B14F-4D97-AF65-F5344CB8AC3E}">
        <p14:creationId xmlns:p14="http://schemas.microsoft.com/office/powerpoint/2010/main" val="3771157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then spoke about what they children would go onto learn in the topic using a knowledge organiser. They are now much clearer on our learning journey. </a:t>
            </a:r>
          </a:p>
        </p:txBody>
      </p:sp>
      <p:sp>
        <p:nvSpPr>
          <p:cNvPr id="4" name="Slide Number Placeholder 3"/>
          <p:cNvSpPr>
            <a:spLocks noGrp="1"/>
          </p:cNvSpPr>
          <p:nvPr>
            <p:ph type="sldNum" sz="quarter" idx="10"/>
          </p:nvPr>
        </p:nvSpPr>
        <p:spPr/>
        <p:txBody>
          <a:bodyPr/>
          <a:lstStyle/>
          <a:p>
            <a:fld id="{4611972A-879B-418D-A0A3-594ABC5F65C1}" type="slidenum">
              <a:rPr lang="en-GB" smtClean="0"/>
              <a:t>14</a:t>
            </a:fld>
            <a:endParaRPr lang="en-GB"/>
          </a:p>
        </p:txBody>
      </p:sp>
    </p:spTree>
    <p:extLst>
      <p:ext uri="{BB962C8B-B14F-4D97-AF65-F5344CB8AC3E}">
        <p14:creationId xmlns:p14="http://schemas.microsoft.com/office/powerpoint/2010/main" val="64404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We then spoke about what they children would go onto learn in the topic using a knowledge organiser. They were then much clearer on our learning journey. </a:t>
            </a:r>
          </a:p>
        </p:txBody>
      </p:sp>
      <p:sp>
        <p:nvSpPr>
          <p:cNvPr id="4" name="Slide Number Placeholder 3"/>
          <p:cNvSpPr>
            <a:spLocks noGrp="1"/>
          </p:cNvSpPr>
          <p:nvPr>
            <p:ph type="sldNum" sz="quarter" idx="10"/>
          </p:nvPr>
        </p:nvSpPr>
        <p:spPr/>
        <p:txBody>
          <a:bodyPr/>
          <a:lstStyle/>
          <a:p>
            <a:fld id="{4611972A-879B-418D-A0A3-594ABC5F65C1}" type="slidenum">
              <a:rPr lang="en-GB" smtClean="0"/>
              <a:t>15</a:t>
            </a:fld>
            <a:endParaRPr lang="en-GB"/>
          </a:p>
        </p:txBody>
      </p:sp>
    </p:spTree>
    <p:extLst>
      <p:ext uri="{BB962C8B-B14F-4D97-AF65-F5344CB8AC3E}">
        <p14:creationId xmlns:p14="http://schemas.microsoft.com/office/powerpoint/2010/main" val="76011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t>
            </a:r>
            <a:r>
              <a:rPr lang="en-GB" dirty="0"/>
              <a:t>reasons behind </a:t>
            </a:r>
            <a:r>
              <a:rPr lang="en-GB" dirty="0" smtClean="0"/>
              <a:t>extending our </a:t>
            </a:r>
            <a:r>
              <a:rPr lang="en-GB" dirty="0"/>
              <a:t>curriculum. The main ones </a:t>
            </a:r>
            <a:r>
              <a:rPr lang="en-GB" dirty="0" smtClean="0"/>
              <a:t>being </a:t>
            </a:r>
            <a:r>
              <a:rPr lang="en-GB" dirty="0"/>
              <a:t>to increase children’s engagement, offer more breadth and depth in learning, and so more exciting opportunities, and to ensure that we cover all of the </a:t>
            </a:r>
            <a:r>
              <a:rPr lang="en-GB" dirty="0" smtClean="0"/>
              <a:t>statutory </a:t>
            </a:r>
            <a:r>
              <a:rPr lang="en-GB" dirty="0"/>
              <a:t>content from the national curriculum.</a:t>
            </a:r>
          </a:p>
          <a:p>
            <a:endParaRPr lang="en-GB" dirty="0"/>
          </a:p>
          <a:p>
            <a:r>
              <a:rPr lang="en-GB" dirty="0"/>
              <a:t>In terms of the first, we have now moved over to half termly </a:t>
            </a:r>
            <a:r>
              <a:rPr lang="en-GB" dirty="0" smtClean="0"/>
              <a:t>topics with some new and some established  </a:t>
            </a:r>
            <a:r>
              <a:rPr lang="en-GB" dirty="0"/>
              <a:t>– the children have shown lots of excitement so far. They have had renewed enthusiasm for their new learning in Autumn 2. We have also made sure to choose varying topics with both Science, Geography and History focuses. This has increased breadth and depth by covering a greater variety of historical periods and geographical concepts. For example, the children get more opportunity to study the geological features of our world in depth during Flow, Misty Mountain, Winding River, Rocks, Relics and Rumbles and Frozen Kingdom.</a:t>
            </a:r>
          </a:p>
          <a:p>
            <a:endParaRPr lang="en-GB" dirty="0"/>
          </a:p>
          <a:p>
            <a:r>
              <a:rPr lang="en-GB" dirty="0"/>
              <a:t>We’ve also ensured to strategically choose topics which our gaps – for example during Vikings in Year 4 they will cover the Scots, Anglo Saxons and Viking Invasion. Then in Year Six they will spend a half term on a non European History study during Exploring Africa.</a:t>
            </a:r>
          </a:p>
        </p:txBody>
      </p:sp>
      <p:sp>
        <p:nvSpPr>
          <p:cNvPr id="4" name="Slide Number Placeholder 3"/>
          <p:cNvSpPr>
            <a:spLocks noGrp="1"/>
          </p:cNvSpPr>
          <p:nvPr>
            <p:ph type="sldNum" sz="quarter" idx="5"/>
          </p:nvPr>
        </p:nvSpPr>
        <p:spPr/>
        <p:txBody>
          <a:bodyPr/>
          <a:lstStyle/>
          <a:p>
            <a:fld id="{4611972A-879B-418D-A0A3-594ABC5F65C1}" type="slidenum">
              <a:rPr lang="en-GB" smtClean="0"/>
              <a:t>2</a:t>
            </a:fld>
            <a:endParaRPr lang="en-GB"/>
          </a:p>
        </p:txBody>
      </p:sp>
    </p:spTree>
    <p:extLst>
      <p:ext uri="{BB962C8B-B14F-4D97-AF65-F5344CB8AC3E}">
        <p14:creationId xmlns:p14="http://schemas.microsoft.com/office/powerpoint/2010/main" val="8453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Another big consideration is how we are designing our curriculum purposefully to build children’s understanding of concepts throughout their time with us. Our long term aim is to hook the learning across our topics onto strands which are entwined throughout our curriculum. We want to design a 'spiral curriculum' which has been widely attributed to Jerome Bruner. So these key concepts are introduced and then revisited repeatedly with more complexity and reinforcing previous learning each time. This makes it much more likely children will recall learning in the long term. </a:t>
            </a:r>
          </a:p>
        </p:txBody>
      </p:sp>
      <p:sp>
        <p:nvSpPr>
          <p:cNvPr id="4" name="Slide Number Placeholder 3"/>
          <p:cNvSpPr>
            <a:spLocks noGrp="1"/>
          </p:cNvSpPr>
          <p:nvPr>
            <p:ph type="sldNum" sz="quarter" idx="10"/>
          </p:nvPr>
        </p:nvSpPr>
        <p:spPr/>
        <p:txBody>
          <a:bodyPr/>
          <a:lstStyle/>
          <a:p>
            <a:fld id="{4611972A-879B-418D-A0A3-594ABC5F65C1}" type="slidenum">
              <a:rPr lang="en-GB" smtClean="0"/>
              <a:t>3</a:t>
            </a:fld>
            <a:endParaRPr lang="en-GB"/>
          </a:p>
        </p:txBody>
      </p:sp>
    </p:spTree>
    <p:extLst>
      <p:ext uri="{BB962C8B-B14F-4D97-AF65-F5344CB8AC3E}">
        <p14:creationId xmlns:p14="http://schemas.microsoft.com/office/powerpoint/2010/main" val="273219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the left hand side, you can see the strands that </a:t>
            </a:r>
            <a:r>
              <a:rPr lang="en-GB" baseline="0" dirty="0" smtClean="0"/>
              <a:t>we </a:t>
            </a:r>
            <a:r>
              <a:rPr lang="en-GB" baseline="0" dirty="0"/>
              <a:t>have identified within our curriculum. Each is visited and revisited throughout the curriculum with increasing depth as they move up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example, you can track the strand water from Frozen Planet in Year 1, Land Ahoy Year 2, Flow Year 3, Misty Mountain, Winding River Year 4, Below the Waves Year 5 then Frozen Kingdom Year 6. Children will review previous learning and be exposed to new content relating to this strand each time, increasing in complexity and difficulty. </a:t>
            </a:r>
          </a:p>
        </p:txBody>
      </p:sp>
      <p:sp>
        <p:nvSpPr>
          <p:cNvPr id="4" name="Slide Number Placeholder 3"/>
          <p:cNvSpPr>
            <a:spLocks noGrp="1"/>
          </p:cNvSpPr>
          <p:nvPr>
            <p:ph type="sldNum" sz="quarter" idx="10"/>
          </p:nvPr>
        </p:nvSpPr>
        <p:spPr/>
        <p:txBody>
          <a:bodyPr/>
          <a:lstStyle/>
          <a:p>
            <a:fld id="{4611972A-879B-418D-A0A3-594ABC5F65C1}" type="slidenum">
              <a:rPr lang="en-GB" smtClean="0"/>
              <a:t>4</a:t>
            </a:fld>
            <a:endParaRPr lang="en-GB"/>
          </a:p>
        </p:txBody>
      </p:sp>
    </p:spTree>
    <p:extLst>
      <p:ext uri="{BB962C8B-B14F-4D97-AF65-F5344CB8AC3E}">
        <p14:creationId xmlns:p14="http://schemas.microsoft.com/office/powerpoint/2010/main" val="97891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Monitoring through pupil voice -  </a:t>
            </a:r>
            <a:r>
              <a:rPr lang="en-GB" baseline="0" dirty="0"/>
              <a:t>I spoke to children across KS2 to get a better idea of their current understanding as well as actions going forward.</a:t>
            </a:r>
          </a:p>
          <a:p>
            <a:endParaRPr lang="en-GB" baseline="0" dirty="0"/>
          </a:p>
          <a:p>
            <a:r>
              <a:rPr lang="en-GB" baseline="0" dirty="0"/>
              <a:t>I took two children from each class, a boy and a girl, from a range of abilities and including Pupil Premium children</a:t>
            </a:r>
          </a:p>
          <a:p>
            <a:endParaRPr lang="en-GB" baseline="0" dirty="0"/>
          </a:p>
          <a:p>
            <a:pPr>
              <a:buFont typeface="Courier New" panose="02070309020205020404" pitchFamily="49" charset="0"/>
              <a:buNone/>
            </a:pPr>
            <a:r>
              <a:rPr lang="en-GB" dirty="0"/>
              <a:t>The</a:t>
            </a:r>
            <a:r>
              <a:rPr lang="en-GB" baseline="0" dirty="0"/>
              <a:t> focus of my discussions was to see if children could articulate</a:t>
            </a:r>
          </a:p>
          <a:p>
            <a:pPr marL="171450" indent="-171450">
              <a:buFontTx/>
              <a:buChar char="-"/>
            </a:pPr>
            <a:r>
              <a:rPr lang="en-GB" baseline="0" dirty="0"/>
              <a:t>An </a:t>
            </a:r>
            <a:r>
              <a:rPr lang="en-GB" dirty="0"/>
              <a:t>understanding of the distinct disciplines of history and geography and what they involve.</a:t>
            </a:r>
          </a:p>
          <a:p>
            <a:pPr marL="171450" indent="-171450">
              <a:buFontTx/>
              <a:buChar char="-"/>
            </a:pPr>
            <a:r>
              <a:rPr lang="en-GB" dirty="0"/>
              <a:t>The journey they are on for their new topic including prior, current and future learning</a:t>
            </a:r>
          </a:p>
          <a:p>
            <a:pPr>
              <a:buFont typeface="Courier New" panose="02070309020205020404" pitchFamily="49" charset="0"/>
              <a:buChar char="o"/>
            </a:pPr>
            <a:endParaRPr lang="en-GB" dirty="0"/>
          </a:p>
          <a:p>
            <a:pPr>
              <a:buFont typeface="Courier New" panose="02070309020205020404" pitchFamily="49" charset="0"/>
              <a:buNone/>
            </a:pPr>
            <a:r>
              <a:rPr lang="en-GB" dirty="0"/>
              <a:t>The</a:t>
            </a:r>
            <a:r>
              <a:rPr lang="en-GB" baseline="0" dirty="0"/>
              <a:t> questions I asked were:</a:t>
            </a:r>
            <a:endParaRPr lang="en-GB" dirty="0"/>
          </a:p>
          <a:p>
            <a:pPr>
              <a:buFont typeface="Courier New" panose="02070309020205020404" pitchFamily="49" charset="0"/>
              <a:buChar char="o"/>
            </a:pPr>
            <a:r>
              <a:rPr lang="en-GB" dirty="0"/>
              <a:t>What is your new topic?</a:t>
            </a:r>
          </a:p>
          <a:p>
            <a:pPr>
              <a:buFont typeface="Courier New" panose="02070309020205020404" pitchFamily="49" charset="0"/>
              <a:buChar char="o"/>
            </a:pPr>
            <a:r>
              <a:rPr lang="en-GB" dirty="0"/>
              <a:t>Do you think you will focus on history or geography? </a:t>
            </a:r>
          </a:p>
          <a:p>
            <a:pPr>
              <a:buFont typeface="Courier New" panose="02070309020205020404" pitchFamily="49" charset="0"/>
              <a:buChar char="o"/>
            </a:pPr>
            <a:r>
              <a:rPr lang="en-GB" dirty="0"/>
              <a:t>What do you think history/geography is? </a:t>
            </a:r>
          </a:p>
          <a:p>
            <a:pPr>
              <a:buFont typeface="Courier New" panose="02070309020205020404" pitchFamily="49" charset="0"/>
              <a:buChar char="o"/>
            </a:pPr>
            <a:r>
              <a:rPr lang="en-GB" dirty="0"/>
              <a:t>What have you learnt about so far? </a:t>
            </a:r>
          </a:p>
          <a:p>
            <a:pPr>
              <a:buFont typeface="Courier New" panose="02070309020205020404" pitchFamily="49" charset="0"/>
              <a:buChar char="o"/>
            </a:pPr>
            <a:r>
              <a:rPr lang="en-GB" dirty="0"/>
              <a:t>What else do you think you will learn about this half term? </a:t>
            </a:r>
          </a:p>
          <a:p>
            <a:pPr>
              <a:buFont typeface="Courier New" panose="02070309020205020404" pitchFamily="49" charset="0"/>
              <a:buChar char="o"/>
            </a:pPr>
            <a:r>
              <a:rPr lang="en-GB" dirty="0"/>
              <a:t>What have you learnt about in other years groups that is going to be important? </a:t>
            </a:r>
          </a:p>
          <a:p>
            <a:pPr>
              <a:buFont typeface="Courier New" panose="02070309020205020404" pitchFamily="49" charset="0"/>
              <a:buChar char="o"/>
            </a:pPr>
            <a:r>
              <a:rPr lang="en-GB" dirty="0"/>
              <a:t>Which of these ideas </a:t>
            </a:r>
            <a:r>
              <a:rPr lang="en-GB" i="1" dirty="0"/>
              <a:t>(curriculum strands) </a:t>
            </a:r>
            <a:r>
              <a:rPr lang="en-GB" dirty="0"/>
              <a:t>will you look at?</a:t>
            </a:r>
          </a:p>
          <a:p>
            <a:pPr>
              <a:buFont typeface="Courier New" panose="02070309020205020404" pitchFamily="49" charset="0"/>
              <a:buChar char="o"/>
            </a:pPr>
            <a:endParaRPr lang="en-GB" dirty="0"/>
          </a:p>
          <a:p>
            <a:pPr>
              <a:buFont typeface="Courier New" panose="02070309020205020404" pitchFamily="49" charset="0"/>
              <a:buNone/>
            </a:pPr>
            <a:r>
              <a:rPr lang="en-GB" dirty="0"/>
              <a:t>Children</a:t>
            </a:r>
            <a:r>
              <a:rPr lang="en-GB" baseline="0" dirty="0"/>
              <a:t> were really enthusiastic about new </a:t>
            </a:r>
            <a:r>
              <a:rPr lang="en-GB" baseline="0" dirty="0" smtClean="0"/>
              <a:t>topics. </a:t>
            </a:r>
            <a:endParaRPr lang="en-GB" dirty="0"/>
          </a:p>
          <a:p>
            <a:pPr>
              <a:buFont typeface="Courier New" panose="02070309020205020404" pitchFamily="49" charset="0"/>
              <a:buNone/>
            </a:pPr>
            <a:endParaRPr lang="en-GB" dirty="0"/>
          </a:p>
          <a:p>
            <a:endParaRPr lang="en-GB" dirty="0"/>
          </a:p>
        </p:txBody>
      </p:sp>
      <p:sp>
        <p:nvSpPr>
          <p:cNvPr id="4" name="Slide Number Placeholder 3"/>
          <p:cNvSpPr>
            <a:spLocks noGrp="1"/>
          </p:cNvSpPr>
          <p:nvPr>
            <p:ph type="sldNum" sz="quarter" idx="10"/>
          </p:nvPr>
        </p:nvSpPr>
        <p:spPr/>
        <p:txBody>
          <a:bodyPr/>
          <a:lstStyle/>
          <a:p>
            <a:fld id="{4611972A-879B-418D-A0A3-594ABC5F65C1}" type="slidenum">
              <a:rPr lang="en-GB" smtClean="0"/>
              <a:t>5</a:t>
            </a:fld>
            <a:endParaRPr lang="en-GB"/>
          </a:p>
        </p:txBody>
      </p:sp>
    </p:spTree>
    <p:extLst>
      <p:ext uri="{BB962C8B-B14F-4D97-AF65-F5344CB8AC3E}">
        <p14:creationId xmlns:p14="http://schemas.microsoft.com/office/powerpoint/2010/main" val="246753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Action</a:t>
            </a:r>
            <a:r>
              <a:rPr lang="en-GB" baseline="0" dirty="0" smtClean="0"/>
              <a:t>s moving forward</a:t>
            </a:r>
            <a:endParaRPr lang="en-GB" dirty="0"/>
          </a:p>
        </p:txBody>
      </p:sp>
      <p:sp>
        <p:nvSpPr>
          <p:cNvPr id="4" name="Slide Number Placeholder 3"/>
          <p:cNvSpPr>
            <a:spLocks noGrp="1"/>
          </p:cNvSpPr>
          <p:nvPr>
            <p:ph type="sldNum" sz="quarter" idx="10"/>
          </p:nvPr>
        </p:nvSpPr>
        <p:spPr/>
        <p:txBody>
          <a:bodyPr/>
          <a:lstStyle/>
          <a:p>
            <a:fld id="{4611972A-879B-418D-A0A3-594ABC5F65C1}" type="slidenum">
              <a:rPr lang="en-GB" smtClean="0"/>
              <a:t>6</a:t>
            </a:fld>
            <a:endParaRPr lang="en-GB"/>
          </a:p>
        </p:txBody>
      </p:sp>
    </p:spTree>
    <p:extLst>
      <p:ext uri="{BB962C8B-B14F-4D97-AF65-F5344CB8AC3E}">
        <p14:creationId xmlns:p14="http://schemas.microsoft.com/office/powerpoint/2010/main" val="300582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looked at children’s understanding </a:t>
            </a:r>
            <a:r>
              <a:rPr lang="en-GB" dirty="0"/>
              <a:t>of history and geography</a:t>
            </a:r>
            <a:r>
              <a:rPr lang="en-GB" baseline="0" dirty="0"/>
              <a:t> as subjects.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aseline="0" dirty="0"/>
              <a:t>A topic based approach works well in our school and engages children by creating opportunities for cross curricular learning. However, the recent research into outstanding </a:t>
            </a:r>
            <a:r>
              <a:rPr lang="en-GB" baseline="0" dirty="0" err="1"/>
              <a:t>geog</a:t>
            </a:r>
            <a:r>
              <a:rPr lang="en-GB" baseline="0" dirty="0"/>
              <a:t>/history published by Ofsted has highlighted that this can lead to 'subjects being diluted or lost'. To combat this, we need to make sure we’re not referring to Geo/Hist as 'topic' or just the 'humanities' and make it explicit to the children that these are distinct disciplines with their own skills and knowledge.</a:t>
            </a:r>
          </a:p>
          <a:p>
            <a:endParaRPr lang="en-GB" baseline="0" dirty="0"/>
          </a:p>
          <a:p>
            <a:r>
              <a:rPr lang="en-GB" baseline="0" dirty="0"/>
              <a:t>In history the majority did correctly identify that they are learning about the past but they also need to recognise that a big part of this subject is disciplinary knowledge of how historians investigate past – being a historian. </a:t>
            </a:r>
          </a:p>
        </p:txBody>
      </p:sp>
      <p:sp>
        <p:nvSpPr>
          <p:cNvPr id="4" name="Slide Number Placeholder 3"/>
          <p:cNvSpPr>
            <a:spLocks noGrp="1"/>
          </p:cNvSpPr>
          <p:nvPr>
            <p:ph type="sldNum" sz="quarter" idx="10"/>
          </p:nvPr>
        </p:nvSpPr>
        <p:spPr/>
        <p:txBody>
          <a:bodyPr/>
          <a:lstStyle/>
          <a:p>
            <a:fld id="{4611972A-879B-418D-A0A3-594ABC5F65C1}" type="slidenum">
              <a:rPr lang="en-GB" smtClean="0"/>
              <a:t>7</a:t>
            </a:fld>
            <a:endParaRPr lang="en-GB"/>
          </a:p>
        </p:txBody>
      </p:sp>
    </p:spTree>
    <p:extLst>
      <p:ext uri="{BB962C8B-B14F-4D97-AF65-F5344CB8AC3E}">
        <p14:creationId xmlns:p14="http://schemas.microsoft.com/office/powerpoint/2010/main" val="231024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Geography </a:t>
            </a:r>
            <a:r>
              <a:rPr lang="en-GB" baseline="0" dirty="0" smtClean="0"/>
              <a:t>the children </a:t>
            </a:r>
            <a:r>
              <a:rPr lang="en-GB" baseline="0" dirty="0"/>
              <a:t>were very much focused on places around the world which is important, but as Barrack Obama has said </a:t>
            </a:r>
            <a:r>
              <a:rPr lang="en-GB" sz="1200" b="0" i="0" kern="1200" baseline="0" dirty="0">
                <a:solidFill>
                  <a:schemeClr val="tx1"/>
                </a:solidFill>
                <a:effectLst/>
                <a:latin typeface="+mn-lt"/>
                <a:ea typeface="+mn-ea"/>
                <a:cs typeface="+mn-cs"/>
              </a:rPr>
              <a:t>t</a:t>
            </a:r>
            <a:r>
              <a:rPr lang="en-GB" sz="1200" b="0" i="0" kern="1200" dirty="0">
                <a:solidFill>
                  <a:schemeClr val="tx1"/>
                </a:solidFill>
                <a:effectLst/>
                <a:latin typeface="+mn-lt"/>
                <a:ea typeface="+mn-ea"/>
                <a:cs typeface="+mn-cs"/>
              </a:rPr>
              <a:t>he study of geography is about more than just memorising places on a map. It’s about understanding the complexity of our world, appreciating the diversity of cultures that exist across continents. And in the end, it’s about using all that knowledge to help bridge divides and bring people together.</a:t>
            </a:r>
            <a:r>
              <a:rPr lang="en-GB" baseline="0" dirty="0"/>
              <a:t>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Geography is this huge </a:t>
            </a:r>
            <a:r>
              <a:rPr lang="en-GB" baseline="0" dirty="0" smtClean="0"/>
              <a:t>multidisciplinary </a:t>
            </a:r>
            <a:r>
              <a:rPr lang="en-GB" baseline="0" dirty="0"/>
              <a:t>subject that divided into so many sub-fields but I think we really want our children to understand that it is the study of </a:t>
            </a:r>
            <a:r>
              <a:rPr lang="en-GB" sz="1200" dirty="0"/>
              <a:t>how people and places interact as well as the physical features of the earth and its atmosphere.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611972A-879B-418D-A0A3-594ABC5F65C1}" type="slidenum">
              <a:rPr lang="en-GB" smtClean="0"/>
              <a:t>8</a:t>
            </a:fld>
            <a:endParaRPr lang="en-GB"/>
          </a:p>
        </p:txBody>
      </p:sp>
    </p:spTree>
    <p:extLst>
      <p:ext uri="{BB962C8B-B14F-4D97-AF65-F5344CB8AC3E}">
        <p14:creationId xmlns:p14="http://schemas.microsoft.com/office/powerpoint/2010/main" val="363527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want the children to learn the substantive knowledge (factual contenting – know what) but also the disciplinary knowledge (the action taken within a particular subject to gain knowledge). This is really about being a geographer or a historian and practicing the required skills by applying the substantive knowledge. For example, rather than just naming the 7 continents and 5 oceans in KS1, they need to also use maps, atlases and globes to locate them. You can see there’s lots of overlap.  </a:t>
            </a:r>
          </a:p>
          <a:p>
            <a:endParaRPr lang="en-GB" baseline="0" dirty="0"/>
          </a:p>
          <a:p>
            <a:r>
              <a:rPr lang="en-GB" baseline="0" dirty="0"/>
              <a:t>I personally think that the children’s responses reflect the gaps in our curriculum –  there’s a real focus on substantive knowledge and less on the skills of the discipline/</a:t>
            </a:r>
          </a:p>
        </p:txBody>
      </p:sp>
      <p:sp>
        <p:nvSpPr>
          <p:cNvPr id="4" name="Slide Number Placeholder 3"/>
          <p:cNvSpPr>
            <a:spLocks noGrp="1"/>
          </p:cNvSpPr>
          <p:nvPr>
            <p:ph type="sldNum" sz="quarter" idx="10"/>
          </p:nvPr>
        </p:nvSpPr>
        <p:spPr/>
        <p:txBody>
          <a:bodyPr/>
          <a:lstStyle/>
          <a:p>
            <a:fld id="{4611972A-879B-418D-A0A3-594ABC5F65C1}" type="slidenum">
              <a:rPr lang="en-GB" smtClean="0"/>
              <a:t>9</a:t>
            </a:fld>
            <a:endParaRPr lang="en-GB"/>
          </a:p>
        </p:txBody>
      </p:sp>
    </p:spTree>
    <p:extLst>
      <p:ext uri="{BB962C8B-B14F-4D97-AF65-F5344CB8AC3E}">
        <p14:creationId xmlns:p14="http://schemas.microsoft.com/office/powerpoint/2010/main" val="370399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DCF5A-438A-4787-AD9E-55EE48A2234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B15E6-0646-4A64-B81C-FDBB8F55A44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09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DCF5A-438A-4787-AD9E-55EE48A2234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338882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DCF5A-438A-4787-AD9E-55EE48A2234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124541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DCF5A-438A-4787-AD9E-55EE48A2234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166419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DCF5A-438A-4787-AD9E-55EE48A22346}" type="datetimeFigureOut">
              <a:rPr lang="en-GB" smtClean="0"/>
              <a:t>18/11/2021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B15E6-0646-4A64-B81C-FDBB8F55A441}"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98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DCF5A-438A-4787-AD9E-55EE48A2234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396758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DCF5A-438A-4787-AD9E-55EE48A22346}" type="datetimeFigureOut">
              <a:rPr lang="en-GB" smtClean="0"/>
              <a:t>18/11/2021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87717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DCF5A-438A-4787-AD9E-55EE48A22346}" type="datetimeFigureOut">
              <a:rPr lang="en-GB" smtClean="0"/>
              <a:t>18/11/2021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202710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ADCF5A-438A-4787-AD9E-55EE48A22346}" type="datetimeFigureOut">
              <a:rPr lang="en-GB" smtClean="0"/>
              <a:t>18/11/2021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393642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2ADCF5A-438A-4787-AD9E-55EE48A22346}" type="datetimeFigureOut">
              <a:rPr lang="en-GB" smtClean="0"/>
              <a:t>18/11/2021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8B15E6-0646-4A64-B81C-FDBB8F55A441}" type="slidenum">
              <a:rPr lang="en-GB" smtClean="0"/>
              <a:t>‹#›</a:t>
            </a:fld>
            <a:endParaRPr lang="en-GB"/>
          </a:p>
        </p:txBody>
      </p:sp>
    </p:spTree>
    <p:extLst>
      <p:ext uri="{BB962C8B-B14F-4D97-AF65-F5344CB8AC3E}">
        <p14:creationId xmlns:p14="http://schemas.microsoft.com/office/powerpoint/2010/main" val="349822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ADCF5A-438A-4787-AD9E-55EE48A22346}" type="datetimeFigureOut">
              <a:rPr lang="en-GB" smtClean="0"/>
              <a:t>18/11/2021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8B15E6-0646-4A64-B81C-FDBB8F55A441}" type="slidenum">
              <a:rPr lang="en-GB" smtClean="0"/>
              <a:t>‹#›</a:t>
            </a:fld>
            <a:endParaRPr lang="en-GB"/>
          </a:p>
        </p:txBody>
      </p:sp>
    </p:spTree>
    <p:extLst>
      <p:ext uri="{BB962C8B-B14F-4D97-AF65-F5344CB8AC3E}">
        <p14:creationId xmlns:p14="http://schemas.microsoft.com/office/powerpoint/2010/main" val="167614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2ADCF5A-438A-4787-AD9E-55EE48A22346}" type="datetimeFigureOut">
              <a:rPr lang="en-GB" smtClean="0"/>
              <a:t>18/11/2021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8B15E6-0646-4A64-B81C-FDBB8F55A441}"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55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1.xml"/><Relationship Id="rId1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customXml" Target="../ink/ink8.xml"/><Relationship Id="rId12" Type="http://schemas.openxmlformats.org/officeDocument/2006/relationships/image" Target="../media/image17.png"/><Relationship Id="rId17" Type="http://schemas.openxmlformats.org/officeDocument/2006/relationships/customXml" Target="../ink/ink13.xml"/><Relationship Id="rId2" Type="http://schemas.openxmlformats.org/officeDocument/2006/relationships/notesSlide" Target="../notesSlides/notesSlide11.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16.png"/><Relationship Id="rId19" Type="http://schemas.openxmlformats.org/officeDocument/2006/relationships/customXml" Target="../ink/ink14.xml"/><Relationship Id="rId4" Type="http://schemas.openxmlformats.org/officeDocument/2006/relationships/image" Target="../media/image5.png"/><Relationship Id="rId9" Type="http://schemas.openxmlformats.org/officeDocument/2006/relationships/customXml" Target="../ink/ink9.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5.xml"/><Relationship Id="rId3" Type="http://schemas.openxmlformats.org/officeDocument/2006/relationships/image" Target="../media/image4.png"/><Relationship Id="rId7" Type="http://schemas.openxmlformats.org/officeDocument/2006/relationships/customXml" Target="../ink/ink2.xml"/><Relationship Id="rId12"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717074"/>
            <a:ext cx="10058400" cy="1608038"/>
          </a:xfrm>
        </p:spPr>
        <p:txBody>
          <a:bodyPr/>
          <a:lstStyle/>
          <a:p>
            <a:pPr algn="ctr"/>
            <a:r>
              <a:rPr lang="en-GB" dirty="0"/>
              <a:t>Topic Redesign</a:t>
            </a:r>
          </a:p>
        </p:txBody>
      </p:sp>
      <p:sp>
        <p:nvSpPr>
          <p:cNvPr id="3" name="Subtitle 2"/>
          <p:cNvSpPr>
            <a:spLocks noGrp="1"/>
          </p:cNvSpPr>
          <p:nvPr>
            <p:ph type="subTitle" idx="1"/>
          </p:nvPr>
        </p:nvSpPr>
        <p:spPr>
          <a:xfrm>
            <a:off x="1100051" y="4455620"/>
            <a:ext cx="10058400" cy="655642"/>
          </a:xfrm>
        </p:spPr>
        <p:txBody>
          <a:bodyPr/>
          <a:lstStyle/>
          <a:p>
            <a:pPr algn="ctr"/>
            <a:endParaRPr lang="en-GB" dirty="0"/>
          </a:p>
        </p:txBody>
      </p:sp>
    </p:spTree>
    <p:extLst>
      <p:ext uri="{BB962C8B-B14F-4D97-AF65-F5344CB8AC3E}">
        <p14:creationId xmlns:p14="http://schemas.microsoft.com/office/powerpoint/2010/main" val="206535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279321"/>
            <a:ext cx="10058400" cy="1450757"/>
          </a:xfrm>
        </p:spPr>
        <p:txBody>
          <a:bodyPr/>
          <a:lstStyle/>
          <a:p>
            <a:r>
              <a:rPr lang="en-GB" dirty="0"/>
              <a:t>Substantive and Disciplinary Knowledge</a:t>
            </a:r>
          </a:p>
        </p:txBody>
      </p:sp>
      <p:sp>
        <p:nvSpPr>
          <p:cNvPr id="3" name="Content Placeholder 2"/>
          <p:cNvSpPr>
            <a:spLocks noGrp="1"/>
          </p:cNvSpPr>
          <p:nvPr>
            <p:ph idx="1"/>
          </p:nvPr>
        </p:nvSpPr>
        <p:spPr>
          <a:xfrm>
            <a:off x="1097281" y="1894114"/>
            <a:ext cx="10058400" cy="4183382"/>
          </a:xfrm>
        </p:spPr>
        <p:txBody>
          <a:bodyPr>
            <a:normAutofit/>
          </a:bodyPr>
          <a:lstStyle/>
          <a:p>
            <a:pPr marL="0" indent="0" algn="ctr">
              <a:buNone/>
            </a:pPr>
            <a:endParaRPr lang="en-GB" sz="2200" dirty="0"/>
          </a:p>
        </p:txBody>
      </p:sp>
      <p:sp>
        <p:nvSpPr>
          <p:cNvPr id="4" name="Content Placeholder 2"/>
          <p:cNvSpPr txBox="1">
            <a:spLocks/>
          </p:cNvSpPr>
          <p:nvPr/>
        </p:nvSpPr>
        <p:spPr>
          <a:xfrm>
            <a:off x="6439328" y="1894114"/>
            <a:ext cx="3653623"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endParaRPr lang="en-GB" sz="2200" dirty="0"/>
          </a:p>
        </p:txBody>
      </p:sp>
      <p:pic>
        <p:nvPicPr>
          <p:cNvPr id="5" name="Picture 4"/>
          <p:cNvPicPr>
            <a:picLocks noChangeAspect="1"/>
          </p:cNvPicPr>
          <p:nvPr/>
        </p:nvPicPr>
        <p:blipFill>
          <a:blip r:embed="rId3"/>
          <a:stretch>
            <a:fillRect/>
          </a:stretch>
        </p:blipFill>
        <p:spPr>
          <a:xfrm>
            <a:off x="1735169" y="1190877"/>
            <a:ext cx="8782624" cy="5429834"/>
          </a:xfrm>
          <a:prstGeom prst="rect">
            <a:avLst/>
          </a:prstGeom>
        </p:spPr>
      </p:pic>
    </p:spTree>
    <p:extLst>
      <p:ext uri="{BB962C8B-B14F-4D97-AF65-F5344CB8AC3E}">
        <p14:creationId xmlns:p14="http://schemas.microsoft.com/office/powerpoint/2010/main" val="52324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Journey</a:t>
            </a:r>
          </a:p>
        </p:txBody>
      </p:sp>
      <p:pic>
        <p:nvPicPr>
          <p:cNvPr id="4" name="Picture 3"/>
          <p:cNvPicPr>
            <a:picLocks noChangeAspect="1"/>
          </p:cNvPicPr>
          <p:nvPr/>
        </p:nvPicPr>
        <p:blipFill>
          <a:blip r:embed="rId3"/>
          <a:stretch>
            <a:fillRect/>
          </a:stretch>
        </p:blipFill>
        <p:spPr>
          <a:xfrm>
            <a:off x="165161" y="1737360"/>
            <a:ext cx="2382098" cy="4517444"/>
          </a:xfrm>
          <a:prstGeom prst="rect">
            <a:avLst/>
          </a:prstGeom>
        </p:spPr>
      </p:pic>
      <p:pic>
        <p:nvPicPr>
          <p:cNvPr id="5" name="Picture 4"/>
          <p:cNvPicPr>
            <a:picLocks noChangeAspect="1"/>
          </p:cNvPicPr>
          <p:nvPr/>
        </p:nvPicPr>
        <p:blipFill>
          <a:blip r:embed="rId4"/>
          <a:stretch>
            <a:fillRect/>
          </a:stretch>
        </p:blipFill>
        <p:spPr>
          <a:xfrm>
            <a:off x="3639374" y="1768600"/>
            <a:ext cx="6925212" cy="445496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C146865-7E5F-45A3-A05E-372245FC78C2}"/>
                  </a:ext>
                </a:extLst>
              </p14:cNvPr>
              <p14:cNvContentPartPr/>
              <p14:nvPr/>
            </p14:nvContentPartPr>
            <p14:xfrm>
              <a:off x="6816384" y="4984512"/>
              <a:ext cx="608400" cy="38520"/>
            </p14:xfrm>
          </p:contentPart>
        </mc:Choice>
        <mc:Fallback xmlns="">
          <p:pic>
            <p:nvPicPr>
              <p:cNvPr id="3" name="Ink 2">
                <a:extLst>
                  <a:ext uri="{FF2B5EF4-FFF2-40B4-BE49-F238E27FC236}">
                    <a16:creationId xmlns:a16="http://schemas.microsoft.com/office/drawing/2014/main" id="{AC146865-7E5F-45A3-A05E-372245FC78C2}"/>
                  </a:ext>
                </a:extLst>
              </p:cNvPr>
              <p:cNvPicPr/>
              <p:nvPr/>
            </p:nvPicPr>
            <p:blipFill>
              <a:blip r:embed="rId6"/>
              <a:stretch>
                <a:fillRect/>
              </a:stretch>
            </p:blipFill>
            <p:spPr>
              <a:xfrm>
                <a:off x="6762384" y="4876872"/>
                <a:ext cx="7160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72318D5-1ED6-424C-96F8-B95E82C9807B}"/>
                  </a:ext>
                </a:extLst>
              </p14:cNvPr>
              <p14:cNvContentPartPr/>
              <p14:nvPr/>
            </p14:nvContentPartPr>
            <p14:xfrm>
              <a:off x="6767424" y="5180712"/>
              <a:ext cx="621000" cy="26280"/>
            </p14:xfrm>
          </p:contentPart>
        </mc:Choice>
        <mc:Fallback xmlns="">
          <p:pic>
            <p:nvPicPr>
              <p:cNvPr id="6" name="Ink 5">
                <a:extLst>
                  <a:ext uri="{FF2B5EF4-FFF2-40B4-BE49-F238E27FC236}">
                    <a16:creationId xmlns:a16="http://schemas.microsoft.com/office/drawing/2014/main" id="{E72318D5-1ED6-424C-96F8-B95E82C9807B}"/>
                  </a:ext>
                </a:extLst>
              </p:cNvPr>
              <p:cNvPicPr/>
              <p:nvPr/>
            </p:nvPicPr>
            <p:blipFill>
              <a:blip r:embed="rId8"/>
              <a:stretch>
                <a:fillRect/>
              </a:stretch>
            </p:blipFill>
            <p:spPr>
              <a:xfrm>
                <a:off x="6713784" y="5072712"/>
                <a:ext cx="728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0283DDA5-A4CD-41FD-AEE0-93D7E6D6E514}"/>
                  </a:ext>
                </a:extLst>
              </p14:cNvPr>
              <p14:cNvContentPartPr/>
              <p14:nvPr/>
            </p14:nvContentPartPr>
            <p14:xfrm>
              <a:off x="4548384" y="5095392"/>
              <a:ext cx="889200" cy="61920"/>
            </p14:xfrm>
          </p:contentPart>
        </mc:Choice>
        <mc:Fallback xmlns="">
          <p:pic>
            <p:nvPicPr>
              <p:cNvPr id="7" name="Ink 6">
                <a:extLst>
                  <a:ext uri="{FF2B5EF4-FFF2-40B4-BE49-F238E27FC236}">
                    <a16:creationId xmlns:a16="http://schemas.microsoft.com/office/drawing/2014/main" id="{0283DDA5-A4CD-41FD-AEE0-93D7E6D6E514}"/>
                  </a:ext>
                </a:extLst>
              </p:cNvPr>
              <p:cNvPicPr/>
              <p:nvPr/>
            </p:nvPicPr>
            <p:blipFill>
              <a:blip r:embed="rId10"/>
              <a:stretch>
                <a:fillRect/>
              </a:stretch>
            </p:blipFill>
            <p:spPr>
              <a:xfrm>
                <a:off x="4494384" y="4987752"/>
                <a:ext cx="996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DD2CA44-FD74-49E7-A509-FDE88C233472}"/>
                  </a:ext>
                </a:extLst>
              </p14:cNvPr>
              <p14:cNvContentPartPr/>
              <p14:nvPr/>
            </p14:nvContentPartPr>
            <p14:xfrm>
              <a:off x="8694144" y="4424712"/>
              <a:ext cx="803520" cy="123120"/>
            </p14:xfrm>
          </p:contentPart>
        </mc:Choice>
        <mc:Fallback xmlns="">
          <p:pic>
            <p:nvPicPr>
              <p:cNvPr id="8" name="Ink 7">
                <a:extLst>
                  <a:ext uri="{FF2B5EF4-FFF2-40B4-BE49-F238E27FC236}">
                    <a16:creationId xmlns:a16="http://schemas.microsoft.com/office/drawing/2014/main" id="{1DD2CA44-FD74-49E7-A509-FDE88C233472}"/>
                  </a:ext>
                </a:extLst>
              </p:cNvPr>
              <p:cNvPicPr/>
              <p:nvPr/>
            </p:nvPicPr>
            <p:blipFill>
              <a:blip r:embed="rId12"/>
              <a:stretch>
                <a:fillRect/>
              </a:stretch>
            </p:blipFill>
            <p:spPr>
              <a:xfrm>
                <a:off x="8640144" y="4316712"/>
                <a:ext cx="9111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D6BC24A-DC11-43E6-8494-6B4DC7BD14A9}"/>
                  </a:ext>
                </a:extLst>
              </p14:cNvPr>
              <p14:cNvContentPartPr/>
              <p14:nvPr/>
            </p14:nvContentPartPr>
            <p14:xfrm>
              <a:off x="6865344" y="4474392"/>
              <a:ext cx="535320" cy="360"/>
            </p14:xfrm>
          </p:contentPart>
        </mc:Choice>
        <mc:Fallback xmlns="">
          <p:pic>
            <p:nvPicPr>
              <p:cNvPr id="9" name="Ink 8">
                <a:extLst>
                  <a:ext uri="{FF2B5EF4-FFF2-40B4-BE49-F238E27FC236}">
                    <a16:creationId xmlns:a16="http://schemas.microsoft.com/office/drawing/2014/main" id="{CD6BC24A-DC11-43E6-8494-6B4DC7BD14A9}"/>
                  </a:ext>
                </a:extLst>
              </p:cNvPr>
              <p:cNvPicPr/>
              <p:nvPr/>
            </p:nvPicPr>
            <p:blipFill>
              <a:blip r:embed="rId14"/>
              <a:stretch>
                <a:fillRect/>
              </a:stretch>
            </p:blipFill>
            <p:spPr>
              <a:xfrm>
                <a:off x="6811344" y="4366392"/>
                <a:ext cx="642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89DD9654-3424-4DDF-ABD5-E026BA720C47}"/>
                  </a:ext>
                </a:extLst>
              </p14:cNvPr>
              <p14:cNvContentPartPr/>
              <p14:nvPr/>
            </p14:nvContentPartPr>
            <p14:xfrm>
              <a:off x="9786384" y="3864192"/>
              <a:ext cx="564480" cy="86760"/>
            </p14:xfrm>
          </p:contentPart>
        </mc:Choice>
        <mc:Fallback xmlns="">
          <p:pic>
            <p:nvPicPr>
              <p:cNvPr id="10" name="Ink 9">
                <a:extLst>
                  <a:ext uri="{FF2B5EF4-FFF2-40B4-BE49-F238E27FC236}">
                    <a16:creationId xmlns:a16="http://schemas.microsoft.com/office/drawing/2014/main" id="{89DD9654-3424-4DDF-ABD5-E026BA720C47}"/>
                  </a:ext>
                </a:extLst>
              </p:cNvPr>
              <p:cNvPicPr/>
              <p:nvPr/>
            </p:nvPicPr>
            <p:blipFill>
              <a:blip r:embed="rId16"/>
              <a:stretch>
                <a:fillRect/>
              </a:stretch>
            </p:blipFill>
            <p:spPr>
              <a:xfrm>
                <a:off x="9732384" y="3756552"/>
                <a:ext cx="6721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C7753260-4916-4563-BECF-AAC1527D8544}"/>
                  </a:ext>
                </a:extLst>
              </p14:cNvPr>
              <p14:cNvContentPartPr/>
              <p14:nvPr/>
            </p14:nvContentPartPr>
            <p14:xfrm>
              <a:off x="5832864" y="2730912"/>
              <a:ext cx="640800" cy="62280"/>
            </p14:xfrm>
          </p:contentPart>
        </mc:Choice>
        <mc:Fallback xmlns="">
          <p:pic>
            <p:nvPicPr>
              <p:cNvPr id="11" name="Ink 10">
                <a:extLst>
                  <a:ext uri="{FF2B5EF4-FFF2-40B4-BE49-F238E27FC236}">
                    <a16:creationId xmlns:a16="http://schemas.microsoft.com/office/drawing/2014/main" id="{C7753260-4916-4563-BECF-AAC1527D8544}"/>
                  </a:ext>
                </a:extLst>
              </p:cNvPr>
              <p:cNvPicPr/>
              <p:nvPr/>
            </p:nvPicPr>
            <p:blipFill>
              <a:blip r:embed="rId18"/>
              <a:stretch>
                <a:fillRect/>
              </a:stretch>
            </p:blipFill>
            <p:spPr>
              <a:xfrm>
                <a:off x="5779224" y="2622912"/>
                <a:ext cx="748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DA44E8A3-589D-4CCE-96AF-C283A23BBCAE}"/>
                  </a:ext>
                </a:extLst>
              </p14:cNvPr>
              <p14:cNvContentPartPr/>
              <p14:nvPr/>
            </p14:nvContentPartPr>
            <p14:xfrm>
              <a:off x="5670144" y="2571792"/>
              <a:ext cx="937800" cy="37080"/>
            </p14:xfrm>
          </p:contentPart>
        </mc:Choice>
        <mc:Fallback xmlns="">
          <p:pic>
            <p:nvPicPr>
              <p:cNvPr id="12" name="Ink 11">
                <a:extLst>
                  <a:ext uri="{FF2B5EF4-FFF2-40B4-BE49-F238E27FC236}">
                    <a16:creationId xmlns:a16="http://schemas.microsoft.com/office/drawing/2014/main" id="{DA44E8A3-589D-4CCE-96AF-C283A23BBCAE}"/>
                  </a:ext>
                </a:extLst>
              </p:cNvPr>
              <p:cNvPicPr/>
              <p:nvPr/>
            </p:nvPicPr>
            <p:blipFill>
              <a:blip r:embed="rId20"/>
              <a:stretch>
                <a:fillRect/>
              </a:stretch>
            </p:blipFill>
            <p:spPr>
              <a:xfrm>
                <a:off x="5616504" y="2464152"/>
                <a:ext cx="1045440" cy="252720"/>
              </a:xfrm>
              <a:prstGeom prst="rect">
                <a:avLst/>
              </a:prstGeom>
            </p:spPr>
          </p:pic>
        </mc:Fallback>
      </mc:AlternateContent>
    </p:spTree>
    <p:extLst>
      <p:ext uri="{BB962C8B-B14F-4D97-AF65-F5344CB8AC3E}">
        <p14:creationId xmlns:p14="http://schemas.microsoft.com/office/powerpoint/2010/main" val="419529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Journey</a:t>
            </a:r>
          </a:p>
        </p:txBody>
      </p:sp>
      <p:sp>
        <p:nvSpPr>
          <p:cNvPr id="6" name="Content Placeholder 2"/>
          <p:cNvSpPr>
            <a:spLocks noGrp="1"/>
          </p:cNvSpPr>
          <p:nvPr>
            <p:ph idx="1"/>
          </p:nvPr>
        </p:nvSpPr>
        <p:spPr>
          <a:xfrm>
            <a:off x="898499" y="1845734"/>
            <a:ext cx="10809797" cy="4023360"/>
          </a:xfrm>
        </p:spPr>
        <p:txBody>
          <a:bodyPr>
            <a:normAutofit/>
          </a:bodyPr>
          <a:lstStyle/>
          <a:p>
            <a:pPr marL="0" indent="0">
              <a:buNone/>
            </a:pPr>
            <a:endParaRPr lang="en-GB" sz="2400" dirty="0"/>
          </a:p>
        </p:txBody>
      </p:sp>
      <p:pic>
        <p:nvPicPr>
          <p:cNvPr id="3" name="Picture 2"/>
          <p:cNvPicPr>
            <a:picLocks noChangeAspect="1"/>
          </p:cNvPicPr>
          <p:nvPr/>
        </p:nvPicPr>
        <p:blipFill>
          <a:blip r:embed="rId3"/>
          <a:stretch>
            <a:fillRect/>
          </a:stretch>
        </p:blipFill>
        <p:spPr>
          <a:xfrm>
            <a:off x="2248783" y="1845734"/>
            <a:ext cx="7755393" cy="4300992"/>
          </a:xfrm>
          <a:prstGeom prst="rect">
            <a:avLst/>
          </a:prstGeom>
        </p:spPr>
      </p:pic>
    </p:spTree>
    <p:extLst>
      <p:ext uri="{BB962C8B-B14F-4D97-AF65-F5344CB8AC3E}">
        <p14:creationId xmlns:p14="http://schemas.microsoft.com/office/powerpoint/2010/main" val="420237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Journey</a:t>
            </a:r>
          </a:p>
        </p:txBody>
      </p:sp>
      <p:sp>
        <p:nvSpPr>
          <p:cNvPr id="6" name="Content Placeholder 2"/>
          <p:cNvSpPr>
            <a:spLocks noGrp="1"/>
          </p:cNvSpPr>
          <p:nvPr>
            <p:ph idx="1"/>
          </p:nvPr>
        </p:nvSpPr>
        <p:spPr>
          <a:xfrm>
            <a:off x="898499" y="1845734"/>
            <a:ext cx="10809797" cy="4023360"/>
          </a:xfrm>
        </p:spPr>
        <p:txBody>
          <a:bodyPr>
            <a:normAutofit/>
          </a:bodyPr>
          <a:lstStyle/>
          <a:p>
            <a:pPr marL="0" indent="0">
              <a:buNone/>
            </a:pPr>
            <a:endParaRPr lang="en-GB" sz="2400" dirty="0"/>
          </a:p>
        </p:txBody>
      </p:sp>
      <p:pic>
        <p:nvPicPr>
          <p:cNvPr id="3" name="Picture 2"/>
          <p:cNvPicPr>
            <a:picLocks noChangeAspect="1"/>
          </p:cNvPicPr>
          <p:nvPr/>
        </p:nvPicPr>
        <p:blipFill>
          <a:blip r:embed="rId3"/>
          <a:stretch>
            <a:fillRect/>
          </a:stretch>
        </p:blipFill>
        <p:spPr>
          <a:xfrm>
            <a:off x="1181613" y="1964653"/>
            <a:ext cx="9974067" cy="3124636"/>
          </a:xfrm>
          <a:prstGeom prst="rect">
            <a:avLst/>
          </a:prstGeom>
        </p:spPr>
      </p:pic>
    </p:spTree>
    <p:extLst>
      <p:ext uri="{BB962C8B-B14F-4D97-AF65-F5344CB8AC3E}">
        <p14:creationId xmlns:p14="http://schemas.microsoft.com/office/powerpoint/2010/main" val="16347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Journey</a:t>
            </a:r>
          </a:p>
        </p:txBody>
      </p:sp>
      <p:sp>
        <p:nvSpPr>
          <p:cNvPr id="6" name="Content Placeholder 2"/>
          <p:cNvSpPr>
            <a:spLocks noGrp="1"/>
          </p:cNvSpPr>
          <p:nvPr>
            <p:ph idx="1"/>
          </p:nvPr>
        </p:nvSpPr>
        <p:spPr>
          <a:xfrm>
            <a:off x="898499" y="1845734"/>
            <a:ext cx="10809797" cy="4023360"/>
          </a:xfrm>
        </p:spPr>
        <p:txBody>
          <a:bodyPr>
            <a:normAutofit/>
          </a:bodyPr>
          <a:lstStyle/>
          <a:p>
            <a:pPr marL="0" indent="0">
              <a:buNone/>
            </a:pPr>
            <a:endParaRPr lang="en-GB" sz="2400" dirty="0"/>
          </a:p>
        </p:txBody>
      </p:sp>
      <p:pic>
        <p:nvPicPr>
          <p:cNvPr id="3" name="Picture 2"/>
          <p:cNvPicPr>
            <a:picLocks noChangeAspect="1"/>
          </p:cNvPicPr>
          <p:nvPr/>
        </p:nvPicPr>
        <p:blipFill>
          <a:blip r:embed="rId3"/>
          <a:stretch>
            <a:fillRect/>
          </a:stretch>
        </p:blipFill>
        <p:spPr>
          <a:xfrm>
            <a:off x="2747211" y="1737360"/>
            <a:ext cx="6758537" cy="4511140"/>
          </a:xfrm>
          <a:prstGeom prst="rect">
            <a:avLst/>
          </a:prstGeom>
        </p:spPr>
      </p:pic>
    </p:spTree>
    <p:extLst>
      <p:ext uri="{BB962C8B-B14F-4D97-AF65-F5344CB8AC3E}">
        <p14:creationId xmlns:p14="http://schemas.microsoft.com/office/powerpoint/2010/main" val="369188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6" name="Content Placeholder 2"/>
          <p:cNvSpPr>
            <a:spLocks noGrp="1"/>
          </p:cNvSpPr>
          <p:nvPr>
            <p:ph idx="1"/>
          </p:nvPr>
        </p:nvSpPr>
        <p:spPr>
          <a:xfrm>
            <a:off x="898499" y="1845734"/>
            <a:ext cx="10809797" cy="4023360"/>
          </a:xfrm>
        </p:spPr>
        <p:txBody>
          <a:bodyPr>
            <a:normAutofit/>
          </a:bodyPr>
          <a:lstStyle/>
          <a:p>
            <a:pPr>
              <a:buFont typeface="Courier New" panose="02070309020205020404" pitchFamily="49" charset="0"/>
              <a:buChar char="o"/>
            </a:pPr>
            <a:r>
              <a:rPr lang="en-GB" sz="2400" dirty="0"/>
              <a:t>Teach History and Geography explicitly as subjects in their own right. </a:t>
            </a:r>
          </a:p>
          <a:p>
            <a:pPr>
              <a:buFont typeface="Courier New" panose="02070309020205020404" pitchFamily="49" charset="0"/>
              <a:buChar char="o"/>
            </a:pPr>
            <a:r>
              <a:rPr lang="en-GB" sz="2400" dirty="0"/>
              <a:t>Incorporate both substantive and procedural knowledge into both subjects.</a:t>
            </a:r>
          </a:p>
          <a:p>
            <a:pPr>
              <a:buFont typeface="Courier New" panose="02070309020205020404" pitchFamily="49" charset="0"/>
              <a:buChar char="o"/>
            </a:pPr>
            <a:r>
              <a:rPr lang="en-GB" sz="2400" dirty="0"/>
              <a:t>Make the topic learning journey explicit by using curriculum strands.  </a:t>
            </a:r>
          </a:p>
        </p:txBody>
      </p:sp>
    </p:spTree>
    <p:extLst>
      <p:ext uri="{BB962C8B-B14F-4D97-AF65-F5344CB8AC3E}">
        <p14:creationId xmlns:p14="http://schemas.microsoft.com/office/powerpoint/2010/main" val="237869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0C03-165A-40FE-839E-B3923730E978}"/>
              </a:ext>
            </a:extLst>
          </p:cNvPr>
          <p:cNvSpPr>
            <a:spLocks noGrp="1"/>
          </p:cNvSpPr>
          <p:nvPr>
            <p:ph type="title"/>
          </p:nvPr>
        </p:nvSpPr>
        <p:spPr/>
        <p:txBody>
          <a:bodyPr/>
          <a:lstStyle/>
          <a:p>
            <a:r>
              <a:rPr lang="en-GB" dirty="0" smtClean="0"/>
              <a:t>Topics</a:t>
            </a:r>
            <a:endParaRPr lang="en-GB" dirty="0"/>
          </a:p>
        </p:txBody>
      </p:sp>
      <p:sp>
        <p:nvSpPr>
          <p:cNvPr id="3" name="Content Placeholder 2">
            <a:extLst>
              <a:ext uri="{FF2B5EF4-FFF2-40B4-BE49-F238E27FC236}">
                <a16:creationId xmlns:a16="http://schemas.microsoft.com/office/drawing/2014/main" id="{D7D5729C-30E9-4085-B44C-54F5C3260D01}"/>
              </a:ext>
            </a:extLst>
          </p:cNvPr>
          <p:cNvSpPr>
            <a:spLocks noGrp="1"/>
          </p:cNvSpPr>
          <p:nvPr>
            <p:ph idx="1"/>
          </p:nvPr>
        </p:nvSpPr>
        <p:spPr>
          <a:xfrm>
            <a:off x="8046720" y="1906694"/>
            <a:ext cx="3340608" cy="4023360"/>
          </a:xfrm>
        </p:spPr>
        <p:txBody>
          <a:bodyPr>
            <a:normAutofit/>
          </a:bodyPr>
          <a:lstStyle/>
          <a:p>
            <a:pPr>
              <a:buFont typeface="Courier New" panose="02070309020205020404" pitchFamily="49" charset="0"/>
              <a:buChar char="o"/>
            </a:pPr>
            <a:r>
              <a:rPr lang="en-GB" sz="2400" dirty="0"/>
              <a:t>Increase engagement.</a:t>
            </a:r>
          </a:p>
          <a:p>
            <a:pPr>
              <a:buFont typeface="Courier New" panose="02070309020205020404" pitchFamily="49" charset="0"/>
              <a:buChar char="o"/>
            </a:pPr>
            <a:r>
              <a:rPr lang="en-GB" sz="2400" dirty="0"/>
              <a:t>Offer more breadth and depth.</a:t>
            </a:r>
          </a:p>
          <a:p>
            <a:pPr>
              <a:buFont typeface="Courier New" panose="02070309020205020404" pitchFamily="49" charset="0"/>
              <a:buChar char="o"/>
            </a:pPr>
            <a:r>
              <a:rPr lang="en-GB" sz="2400" dirty="0"/>
              <a:t>Ensure there are no gaps in our national curriculum coverage. </a:t>
            </a:r>
          </a:p>
        </p:txBody>
      </p:sp>
      <p:pic>
        <p:nvPicPr>
          <p:cNvPr id="7" name="Picture 6">
            <a:extLst>
              <a:ext uri="{FF2B5EF4-FFF2-40B4-BE49-F238E27FC236}">
                <a16:creationId xmlns:a16="http://schemas.microsoft.com/office/drawing/2014/main" id="{A6BC36E1-15C1-4EC0-862F-FD0984E9842D}"/>
              </a:ext>
            </a:extLst>
          </p:cNvPr>
          <p:cNvPicPr>
            <a:picLocks noChangeAspect="1"/>
          </p:cNvPicPr>
          <p:nvPr/>
        </p:nvPicPr>
        <p:blipFill>
          <a:blip r:embed="rId3"/>
          <a:stretch>
            <a:fillRect/>
          </a:stretch>
        </p:blipFill>
        <p:spPr>
          <a:xfrm>
            <a:off x="890017" y="1898224"/>
            <a:ext cx="6839712" cy="4031830"/>
          </a:xfrm>
          <a:prstGeom prst="rect">
            <a:avLst/>
          </a:prstGeom>
        </p:spPr>
      </p:pic>
    </p:spTree>
    <p:extLst>
      <p:ext uri="{BB962C8B-B14F-4D97-AF65-F5344CB8AC3E}">
        <p14:creationId xmlns:p14="http://schemas.microsoft.com/office/powerpoint/2010/main" val="8403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Spiral Curriculum</a:t>
            </a:r>
          </a:p>
        </p:txBody>
      </p:sp>
      <p:pic>
        <p:nvPicPr>
          <p:cNvPr id="2052" name="Picture 4" descr="Bruner&amp;#39;s Spiral Curriculum Diagram, HD Png Download - k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099" y="1867992"/>
            <a:ext cx="4153419" cy="438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Spiral Curriculum</a:t>
            </a:r>
          </a:p>
        </p:txBody>
      </p:sp>
      <p:pic>
        <p:nvPicPr>
          <p:cNvPr id="4" name="Picture 3"/>
          <p:cNvPicPr>
            <a:picLocks noChangeAspect="1"/>
          </p:cNvPicPr>
          <p:nvPr/>
        </p:nvPicPr>
        <p:blipFill>
          <a:blip r:embed="rId3"/>
          <a:stretch>
            <a:fillRect/>
          </a:stretch>
        </p:blipFill>
        <p:spPr>
          <a:xfrm>
            <a:off x="165161" y="1737360"/>
            <a:ext cx="2382098" cy="4517444"/>
          </a:xfrm>
          <a:prstGeom prst="rect">
            <a:avLst/>
          </a:prstGeom>
        </p:spPr>
      </p:pic>
      <p:pic>
        <p:nvPicPr>
          <p:cNvPr id="5" name="Picture 4"/>
          <p:cNvPicPr>
            <a:picLocks noChangeAspect="1"/>
          </p:cNvPicPr>
          <p:nvPr/>
        </p:nvPicPr>
        <p:blipFill>
          <a:blip r:embed="rId4"/>
          <a:stretch>
            <a:fillRect/>
          </a:stretch>
        </p:blipFill>
        <p:spPr>
          <a:xfrm>
            <a:off x="3639374" y="1768600"/>
            <a:ext cx="6925212" cy="4454964"/>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312A50ED-3038-47C2-9B78-5D84F432549C}"/>
                  </a:ext>
                </a:extLst>
              </p14:cNvPr>
              <p14:cNvContentPartPr/>
              <p14:nvPr/>
            </p14:nvContentPartPr>
            <p14:xfrm>
              <a:off x="7779384" y="2596632"/>
              <a:ext cx="657360" cy="37440"/>
            </p14:xfrm>
          </p:contentPart>
        </mc:Choice>
        <mc:Fallback xmlns="">
          <p:pic>
            <p:nvPicPr>
              <p:cNvPr id="10" name="Ink 9">
                <a:extLst>
                  <a:ext uri="{FF2B5EF4-FFF2-40B4-BE49-F238E27FC236}">
                    <a16:creationId xmlns:a16="http://schemas.microsoft.com/office/drawing/2014/main" id="{312A50ED-3038-47C2-9B78-5D84F432549C}"/>
                  </a:ext>
                </a:extLst>
              </p:cNvPr>
              <p:cNvPicPr/>
              <p:nvPr/>
            </p:nvPicPr>
            <p:blipFill>
              <a:blip r:embed="rId6"/>
              <a:stretch>
                <a:fillRect/>
              </a:stretch>
            </p:blipFill>
            <p:spPr>
              <a:xfrm>
                <a:off x="7725384" y="2488632"/>
                <a:ext cx="7650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DCF0D45-99BA-487C-8A23-833D9BFC2A9B}"/>
                  </a:ext>
                </a:extLst>
              </p14:cNvPr>
              <p14:cNvContentPartPr/>
              <p14:nvPr/>
            </p14:nvContentPartPr>
            <p14:xfrm>
              <a:off x="9811224" y="3181632"/>
              <a:ext cx="588240" cy="20520"/>
            </p14:xfrm>
          </p:contentPart>
        </mc:Choice>
        <mc:Fallback xmlns="">
          <p:pic>
            <p:nvPicPr>
              <p:cNvPr id="11" name="Ink 10">
                <a:extLst>
                  <a:ext uri="{FF2B5EF4-FFF2-40B4-BE49-F238E27FC236}">
                    <a16:creationId xmlns:a16="http://schemas.microsoft.com/office/drawing/2014/main" id="{CDCF0D45-99BA-487C-8A23-833D9BFC2A9B}"/>
                  </a:ext>
                </a:extLst>
              </p:cNvPr>
              <p:cNvPicPr/>
              <p:nvPr/>
            </p:nvPicPr>
            <p:blipFill>
              <a:blip r:embed="rId8"/>
              <a:stretch>
                <a:fillRect/>
              </a:stretch>
            </p:blipFill>
            <p:spPr>
              <a:xfrm>
                <a:off x="9757584" y="3073992"/>
                <a:ext cx="695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400B40B5-4CAB-4C85-B1BC-775145EB3AAF}"/>
                  </a:ext>
                </a:extLst>
              </p14:cNvPr>
              <p14:cNvContentPartPr/>
              <p14:nvPr/>
            </p14:nvContentPartPr>
            <p14:xfrm>
              <a:off x="5869944" y="3871752"/>
              <a:ext cx="494280" cy="17640"/>
            </p14:xfrm>
          </p:contentPart>
        </mc:Choice>
        <mc:Fallback xmlns="">
          <p:pic>
            <p:nvPicPr>
              <p:cNvPr id="12" name="Ink 11">
                <a:extLst>
                  <a:ext uri="{FF2B5EF4-FFF2-40B4-BE49-F238E27FC236}">
                    <a16:creationId xmlns:a16="http://schemas.microsoft.com/office/drawing/2014/main" id="{400B40B5-4CAB-4C85-B1BC-775145EB3AAF}"/>
                  </a:ext>
                </a:extLst>
              </p:cNvPr>
              <p:cNvPicPr/>
              <p:nvPr/>
            </p:nvPicPr>
            <p:blipFill>
              <a:blip r:embed="rId10"/>
              <a:stretch>
                <a:fillRect/>
              </a:stretch>
            </p:blipFill>
            <p:spPr>
              <a:xfrm>
                <a:off x="5816304" y="3763752"/>
                <a:ext cx="601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6CF6C9C3-A64F-46D0-BF3C-5BB07AF5EEFE}"/>
                  </a:ext>
                </a:extLst>
              </p14:cNvPr>
              <p14:cNvContentPartPr/>
              <p14:nvPr/>
            </p14:nvContentPartPr>
            <p14:xfrm>
              <a:off x="7669944" y="4485912"/>
              <a:ext cx="791640" cy="49680"/>
            </p14:xfrm>
          </p:contentPart>
        </mc:Choice>
        <mc:Fallback xmlns="">
          <p:pic>
            <p:nvPicPr>
              <p:cNvPr id="13" name="Ink 12">
                <a:extLst>
                  <a:ext uri="{FF2B5EF4-FFF2-40B4-BE49-F238E27FC236}">
                    <a16:creationId xmlns:a16="http://schemas.microsoft.com/office/drawing/2014/main" id="{6CF6C9C3-A64F-46D0-BF3C-5BB07AF5EEFE}"/>
                  </a:ext>
                </a:extLst>
              </p:cNvPr>
              <p:cNvPicPr/>
              <p:nvPr/>
            </p:nvPicPr>
            <p:blipFill>
              <a:blip r:embed="rId12"/>
              <a:stretch>
                <a:fillRect/>
              </a:stretch>
            </p:blipFill>
            <p:spPr>
              <a:xfrm>
                <a:off x="7615944" y="4377912"/>
                <a:ext cx="899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F2654A6-E13F-40E7-8649-85FC1CEA23CD}"/>
                  </a:ext>
                </a:extLst>
              </p14:cNvPr>
              <p14:cNvContentPartPr/>
              <p14:nvPr/>
            </p14:nvContentPartPr>
            <p14:xfrm>
              <a:off x="7754904" y="5071272"/>
              <a:ext cx="633240" cy="49680"/>
            </p14:xfrm>
          </p:contentPart>
        </mc:Choice>
        <mc:Fallback xmlns="">
          <p:pic>
            <p:nvPicPr>
              <p:cNvPr id="14" name="Ink 13">
                <a:extLst>
                  <a:ext uri="{FF2B5EF4-FFF2-40B4-BE49-F238E27FC236}">
                    <a16:creationId xmlns:a16="http://schemas.microsoft.com/office/drawing/2014/main" id="{9F2654A6-E13F-40E7-8649-85FC1CEA23CD}"/>
                  </a:ext>
                </a:extLst>
              </p:cNvPr>
              <p:cNvPicPr/>
              <p:nvPr/>
            </p:nvPicPr>
            <p:blipFill>
              <a:blip r:embed="rId14"/>
              <a:stretch>
                <a:fillRect/>
              </a:stretch>
            </p:blipFill>
            <p:spPr>
              <a:xfrm>
                <a:off x="7701264" y="4963632"/>
                <a:ext cx="7408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292611D1-65F8-423E-BEEB-B00A8FBC3BB8}"/>
                  </a:ext>
                </a:extLst>
              </p14:cNvPr>
              <p14:cNvContentPartPr/>
              <p14:nvPr/>
            </p14:nvContentPartPr>
            <p14:xfrm>
              <a:off x="5719824" y="5717472"/>
              <a:ext cx="838440" cy="37800"/>
            </p14:xfrm>
          </p:contentPart>
        </mc:Choice>
        <mc:Fallback xmlns="">
          <p:pic>
            <p:nvPicPr>
              <p:cNvPr id="15" name="Ink 14">
                <a:extLst>
                  <a:ext uri="{FF2B5EF4-FFF2-40B4-BE49-F238E27FC236}">
                    <a16:creationId xmlns:a16="http://schemas.microsoft.com/office/drawing/2014/main" id="{292611D1-65F8-423E-BEEB-B00A8FBC3BB8}"/>
                  </a:ext>
                </a:extLst>
              </p:cNvPr>
              <p:cNvPicPr/>
              <p:nvPr/>
            </p:nvPicPr>
            <p:blipFill>
              <a:blip r:embed="rId16"/>
              <a:stretch>
                <a:fillRect/>
              </a:stretch>
            </p:blipFill>
            <p:spPr>
              <a:xfrm>
                <a:off x="5665824" y="5609832"/>
                <a:ext cx="946080" cy="253440"/>
              </a:xfrm>
              <a:prstGeom prst="rect">
                <a:avLst/>
              </a:prstGeom>
            </p:spPr>
          </p:pic>
        </mc:Fallback>
      </mc:AlternateContent>
    </p:spTree>
    <p:extLst>
      <p:ext uri="{BB962C8B-B14F-4D97-AF65-F5344CB8AC3E}">
        <p14:creationId xmlns:p14="http://schemas.microsoft.com/office/powerpoint/2010/main" val="3073713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 Voice - Focus and Questions</a:t>
            </a:r>
          </a:p>
        </p:txBody>
      </p:sp>
      <p:sp>
        <p:nvSpPr>
          <p:cNvPr id="3" name="Content Placeholder 2"/>
          <p:cNvSpPr>
            <a:spLocks noGrp="1"/>
          </p:cNvSpPr>
          <p:nvPr>
            <p:ph idx="1"/>
          </p:nvPr>
        </p:nvSpPr>
        <p:spPr>
          <a:xfrm>
            <a:off x="1097280" y="1845733"/>
            <a:ext cx="10058400" cy="4424437"/>
          </a:xfrm>
        </p:spPr>
        <p:txBody>
          <a:bodyPr>
            <a:normAutofit fontScale="92500" lnSpcReduction="10000"/>
          </a:bodyPr>
          <a:lstStyle/>
          <a:p>
            <a:pPr marL="0" indent="0">
              <a:buNone/>
            </a:pPr>
            <a:r>
              <a:rPr lang="en-GB" b="1" dirty="0"/>
              <a:t>Looking to see if children can articulate:</a:t>
            </a:r>
          </a:p>
          <a:p>
            <a:pPr>
              <a:buFont typeface="Courier New" panose="02070309020205020404" pitchFamily="49" charset="0"/>
              <a:buChar char="o"/>
            </a:pPr>
            <a:r>
              <a:rPr lang="en-GB" dirty="0"/>
              <a:t>An understanding of the distinct disciplines of history and geography and what they involve.</a:t>
            </a:r>
          </a:p>
          <a:p>
            <a:pPr>
              <a:buFont typeface="Courier New" panose="02070309020205020404" pitchFamily="49" charset="0"/>
              <a:buChar char="o"/>
            </a:pPr>
            <a:r>
              <a:rPr lang="en-GB" dirty="0"/>
              <a:t>The journey they are on for their new topic including prior, current and future learning. </a:t>
            </a:r>
          </a:p>
          <a:p>
            <a:pPr marL="0" indent="0">
              <a:buNone/>
            </a:pPr>
            <a:r>
              <a:rPr lang="en-GB" b="1" dirty="0"/>
              <a:t>Through asking: </a:t>
            </a:r>
          </a:p>
          <a:p>
            <a:pPr>
              <a:buFont typeface="Courier New" panose="02070309020205020404" pitchFamily="49" charset="0"/>
              <a:buChar char="o"/>
            </a:pPr>
            <a:r>
              <a:rPr lang="en-GB" dirty="0"/>
              <a:t>What is your new topic?</a:t>
            </a:r>
          </a:p>
          <a:p>
            <a:pPr>
              <a:buFont typeface="Courier New" panose="02070309020205020404" pitchFamily="49" charset="0"/>
              <a:buChar char="o"/>
            </a:pPr>
            <a:r>
              <a:rPr lang="en-GB" dirty="0"/>
              <a:t>Do you think you will focus on history or geography? </a:t>
            </a:r>
          </a:p>
          <a:p>
            <a:pPr>
              <a:buFont typeface="Courier New" panose="02070309020205020404" pitchFamily="49" charset="0"/>
              <a:buChar char="o"/>
            </a:pPr>
            <a:r>
              <a:rPr lang="en-GB" dirty="0"/>
              <a:t>What do you think history/geography is? </a:t>
            </a:r>
          </a:p>
          <a:p>
            <a:pPr>
              <a:buFont typeface="Courier New" panose="02070309020205020404" pitchFamily="49" charset="0"/>
              <a:buChar char="o"/>
            </a:pPr>
            <a:r>
              <a:rPr lang="en-GB" dirty="0"/>
              <a:t>What have you learnt about so far? </a:t>
            </a:r>
          </a:p>
          <a:p>
            <a:pPr>
              <a:buFont typeface="Courier New" panose="02070309020205020404" pitchFamily="49" charset="0"/>
              <a:buChar char="o"/>
            </a:pPr>
            <a:r>
              <a:rPr lang="en-GB" dirty="0"/>
              <a:t>What else do you think you will learn about this half term? </a:t>
            </a:r>
          </a:p>
          <a:p>
            <a:pPr>
              <a:buFont typeface="Courier New" panose="02070309020205020404" pitchFamily="49" charset="0"/>
              <a:buChar char="o"/>
            </a:pPr>
            <a:r>
              <a:rPr lang="en-GB" dirty="0"/>
              <a:t>What have you learnt about in other years groups that is going to be important? </a:t>
            </a:r>
          </a:p>
          <a:p>
            <a:pPr>
              <a:buFont typeface="Courier New" panose="02070309020205020404" pitchFamily="49" charset="0"/>
              <a:buChar char="o"/>
            </a:pPr>
            <a:r>
              <a:rPr lang="en-GB" dirty="0"/>
              <a:t>Which of these ideas </a:t>
            </a:r>
            <a:r>
              <a:rPr lang="en-GB" i="1" dirty="0"/>
              <a:t>(curriculum strands) </a:t>
            </a:r>
            <a:r>
              <a:rPr lang="en-GB" dirty="0"/>
              <a:t>will you look at</a:t>
            </a:r>
            <a:r>
              <a:rPr lang="en-GB" dirty="0" smtClean="0"/>
              <a:t>?</a:t>
            </a:r>
          </a:p>
        </p:txBody>
      </p:sp>
    </p:spTree>
    <p:extLst>
      <p:ext uri="{BB962C8B-B14F-4D97-AF65-F5344CB8AC3E}">
        <p14:creationId xmlns:p14="http://schemas.microsoft.com/office/powerpoint/2010/main" val="47572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Actions</a:t>
            </a:r>
          </a:p>
        </p:txBody>
      </p:sp>
      <p:sp>
        <p:nvSpPr>
          <p:cNvPr id="3" name="Content Placeholder 2"/>
          <p:cNvSpPr>
            <a:spLocks noGrp="1"/>
          </p:cNvSpPr>
          <p:nvPr>
            <p:ph idx="1"/>
          </p:nvPr>
        </p:nvSpPr>
        <p:spPr>
          <a:xfrm>
            <a:off x="1097280" y="1845733"/>
            <a:ext cx="10058400" cy="4424437"/>
          </a:xfrm>
        </p:spPr>
        <p:txBody>
          <a:bodyPr>
            <a:normAutofit/>
          </a:bodyPr>
          <a:lstStyle/>
          <a:p>
            <a:pPr>
              <a:buFont typeface="Courier New" panose="02070309020205020404" pitchFamily="49" charset="0"/>
              <a:buChar char="o"/>
            </a:pPr>
            <a:r>
              <a:rPr lang="en-GB" sz="2400" dirty="0"/>
              <a:t>Teach History and Geography explicitly as subjects in their own right. </a:t>
            </a:r>
          </a:p>
          <a:p>
            <a:pPr>
              <a:buFont typeface="Courier New" panose="02070309020205020404" pitchFamily="49" charset="0"/>
              <a:buChar char="o"/>
            </a:pPr>
            <a:r>
              <a:rPr lang="en-GB" sz="2400" dirty="0"/>
              <a:t>Incorporate both substantive and procedural knowledge into both subjects.</a:t>
            </a:r>
          </a:p>
          <a:p>
            <a:pPr>
              <a:buFont typeface="Courier New" panose="02070309020205020404" pitchFamily="49" charset="0"/>
              <a:buChar char="o"/>
            </a:pPr>
            <a:r>
              <a:rPr lang="en-GB" sz="2400" dirty="0"/>
              <a:t>Make the topic learning journey explicit by using curriculum strands.  </a:t>
            </a:r>
          </a:p>
        </p:txBody>
      </p:sp>
    </p:spTree>
    <p:extLst>
      <p:ext uri="{BB962C8B-B14F-4D97-AF65-F5344CB8AC3E}">
        <p14:creationId xmlns:p14="http://schemas.microsoft.com/office/powerpoint/2010/main" val="216583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and Geography</a:t>
            </a:r>
          </a:p>
        </p:txBody>
      </p:sp>
      <p:sp>
        <p:nvSpPr>
          <p:cNvPr id="3" name="Content Placeholder 2"/>
          <p:cNvSpPr>
            <a:spLocks noGrp="1"/>
          </p:cNvSpPr>
          <p:nvPr>
            <p:ph idx="1"/>
          </p:nvPr>
        </p:nvSpPr>
        <p:spPr>
          <a:xfrm>
            <a:off x="898499" y="1845734"/>
            <a:ext cx="10809797" cy="4023360"/>
          </a:xfrm>
        </p:spPr>
        <p:txBody>
          <a:bodyPr>
            <a:normAutofit/>
          </a:bodyPr>
          <a:lstStyle/>
          <a:p>
            <a:pPr marL="0" indent="0">
              <a:buNone/>
            </a:pPr>
            <a:r>
              <a:rPr lang="en-GB" sz="2400" b="1" dirty="0"/>
              <a:t>In general children responded:</a:t>
            </a:r>
          </a:p>
          <a:p>
            <a:pPr marL="0" indent="0">
              <a:buNone/>
            </a:pPr>
            <a:r>
              <a:rPr lang="en-GB" sz="2400" dirty="0"/>
              <a:t>History -  looking at the past. </a:t>
            </a:r>
          </a:p>
          <a:p>
            <a:pPr marL="0" indent="0">
              <a:buNone/>
            </a:pPr>
            <a:r>
              <a:rPr lang="en-GB" sz="2400" dirty="0"/>
              <a:t>Geography -  looking at places around the world. </a:t>
            </a:r>
          </a:p>
          <a:p>
            <a:pPr marL="0" indent="0">
              <a:buNone/>
            </a:pPr>
            <a:endParaRPr lang="en-GB" sz="2400" dirty="0"/>
          </a:p>
          <a:p>
            <a:pPr marL="0" indent="0">
              <a:buNone/>
            </a:pPr>
            <a:r>
              <a:rPr lang="en-GB" sz="2400" b="1" dirty="0"/>
              <a:t>Children should understand that these are distinct disciplines where they will study:</a:t>
            </a:r>
          </a:p>
          <a:p>
            <a:pPr marL="0" indent="0">
              <a:buNone/>
            </a:pPr>
            <a:r>
              <a:rPr lang="en-GB" sz="2400" dirty="0"/>
              <a:t>History - the past and how historians investigate it.</a:t>
            </a:r>
          </a:p>
          <a:p>
            <a:pPr marL="0" indent="0">
              <a:buNone/>
            </a:pPr>
            <a:r>
              <a:rPr lang="en-GB" sz="2400" dirty="0"/>
              <a:t>Geography -   how people and places interact as well as the physical features of the earth and its atmosphere.</a:t>
            </a:r>
          </a:p>
        </p:txBody>
      </p:sp>
    </p:spTree>
    <p:extLst>
      <p:ext uri="{BB962C8B-B14F-4D97-AF65-F5344CB8AC3E}">
        <p14:creationId xmlns:p14="http://schemas.microsoft.com/office/powerpoint/2010/main" val="293932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History and Geography</a:t>
            </a:r>
          </a:p>
        </p:txBody>
      </p:sp>
      <p:sp>
        <p:nvSpPr>
          <p:cNvPr id="3" name="Content Placeholder 2"/>
          <p:cNvSpPr>
            <a:spLocks noGrp="1"/>
          </p:cNvSpPr>
          <p:nvPr>
            <p:ph idx="1"/>
          </p:nvPr>
        </p:nvSpPr>
        <p:spPr>
          <a:xfrm>
            <a:off x="4646544" y="2248971"/>
            <a:ext cx="7404652" cy="2144125"/>
          </a:xfrm>
        </p:spPr>
        <p:txBody>
          <a:bodyPr>
            <a:normAutofit/>
          </a:bodyPr>
          <a:lstStyle/>
          <a:p>
            <a:pPr algn="ctr"/>
            <a:r>
              <a:rPr lang="en-GB" sz="2400" dirty="0">
                <a:solidFill>
                  <a:schemeClr val="tx1"/>
                </a:solidFill>
              </a:rPr>
              <a:t>The study of geography is about more than just memorising places on a map. It’s about understanding the complexity of our world, appreciating the diversity of cultures that exist across continents. And in the end, it’s about using all that knowledge to help bridge divides and bring people together.</a:t>
            </a:r>
            <a:r>
              <a:rPr lang="en-GB" sz="2400" dirty="0"/>
              <a:t>  </a:t>
            </a:r>
          </a:p>
          <a:p>
            <a:endParaRPr lang="en-GB" sz="2400" dirty="0"/>
          </a:p>
          <a:p>
            <a:pPr marL="0" indent="0">
              <a:buNone/>
            </a:pPr>
            <a:endParaRPr lang="en-GB" sz="2400" dirty="0"/>
          </a:p>
        </p:txBody>
      </p:sp>
      <p:sp>
        <p:nvSpPr>
          <p:cNvPr id="4" name="AutoShape 2" descr="Scots tease Barack Obama for &amp;#39;Emerald Isle&amp;#39; and Shakespeare gaffes | The  Natio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Scots tease Barack Obama for &amp;#39;Emerald Isle&amp;#39; and Shakespeare gaffes | The  Na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845732"/>
            <a:ext cx="4211016" cy="2851209"/>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4366591" y="1845733"/>
            <a:ext cx="8057322" cy="2851208"/>
          </a:xfrm>
          <a:prstGeom prst="wedgeEllipseCallout">
            <a:avLst>
              <a:gd name="adj1" fmla="val -79515"/>
              <a:gd name="adj2" fmla="val -5273"/>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p:cNvSpPr txBox="1">
            <a:spLocks/>
          </p:cNvSpPr>
          <p:nvPr/>
        </p:nvSpPr>
        <p:spPr>
          <a:xfrm>
            <a:off x="721581" y="4507887"/>
            <a:ext cx="10809797" cy="189137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GB" sz="2400" dirty="0"/>
          </a:p>
          <a:p>
            <a:pPr marL="0" indent="0">
              <a:buFont typeface="Calibri" panose="020F0502020204030204" pitchFamily="34" charset="0"/>
              <a:buNone/>
            </a:pPr>
            <a:r>
              <a:rPr lang="en-GB" sz="2400" b="1" dirty="0"/>
              <a:t>Children should understand that these are distinct disciplines where they will study:</a:t>
            </a:r>
          </a:p>
          <a:p>
            <a:pPr marL="0" indent="0">
              <a:buFont typeface="Calibri" panose="020F0502020204030204" pitchFamily="34" charset="0"/>
              <a:buNone/>
            </a:pPr>
            <a:r>
              <a:rPr lang="en-GB" sz="2400" dirty="0"/>
              <a:t>Geography -   how people and places interact as well as the physical features of the earth and its atmosphere.</a:t>
            </a:r>
          </a:p>
        </p:txBody>
      </p:sp>
    </p:spTree>
    <p:extLst>
      <p:ext uri="{BB962C8B-B14F-4D97-AF65-F5344CB8AC3E}">
        <p14:creationId xmlns:p14="http://schemas.microsoft.com/office/powerpoint/2010/main" val="142089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Substantive and Disciplinary Knowledge</a:t>
            </a:r>
          </a:p>
        </p:txBody>
      </p:sp>
      <p:sp>
        <p:nvSpPr>
          <p:cNvPr id="3" name="Content Placeholder 2"/>
          <p:cNvSpPr>
            <a:spLocks noGrp="1"/>
          </p:cNvSpPr>
          <p:nvPr>
            <p:ph idx="1"/>
          </p:nvPr>
        </p:nvSpPr>
        <p:spPr>
          <a:xfrm>
            <a:off x="1097281" y="1894114"/>
            <a:ext cx="4797333" cy="4183382"/>
          </a:xfrm>
        </p:spPr>
        <p:txBody>
          <a:bodyPr>
            <a:normAutofit/>
          </a:bodyPr>
          <a:lstStyle/>
          <a:p>
            <a:pPr marL="0" indent="0" algn="ctr">
              <a:buNone/>
            </a:pPr>
            <a:r>
              <a:rPr lang="en-GB" sz="2400" b="1" dirty="0"/>
              <a:t>Substantive Knowledge</a:t>
            </a:r>
          </a:p>
          <a:p>
            <a:pPr marL="0" indent="0" algn="ctr">
              <a:buNone/>
            </a:pPr>
            <a:r>
              <a:rPr lang="en-GB" sz="2400" dirty="0"/>
              <a:t>The specific, factual content for the subjects.</a:t>
            </a:r>
          </a:p>
          <a:p>
            <a:pPr marL="0" indent="0" algn="ctr">
              <a:buNone/>
            </a:pPr>
            <a:r>
              <a:rPr lang="en-GB" sz="2400" dirty="0"/>
              <a:t>Knowing what.</a:t>
            </a:r>
          </a:p>
          <a:p>
            <a:pPr marL="0" indent="0" algn="ctr">
              <a:buNone/>
            </a:pPr>
            <a:r>
              <a:rPr lang="en-GB" sz="2400" dirty="0"/>
              <a:t>E.g.</a:t>
            </a:r>
          </a:p>
          <a:p>
            <a:pPr marL="0" indent="0" algn="ctr">
              <a:buNone/>
            </a:pPr>
            <a:r>
              <a:rPr lang="en-GB" sz="2400" dirty="0"/>
              <a:t>Name the world's 7 continents and 5 oceans. </a:t>
            </a:r>
          </a:p>
        </p:txBody>
      </p:sp>
      <p:sp>
        <p:nvSpPr>
          <p:cNvPr id="4" name="Content Placeholder 2"/>
          <p:cNvSpPr txBox="1">
            <a:spLocks/>
          </p:cNvSpPr>
          <p:nvPr/>
        </p:nvSpPr>
        <p:spPr>
          <a:xfrm>
            <a:off x="6155871" y="1894114"/>
            <a:ext cx="4999809"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2400" b="1" dirty="0"/>
              <a:t>Disciplinary Knowledge</a:t>
            </a:r>
          </a:p>
          <a:p>
            <a:pPr marL="0" indent="0" algn="ctr">
              <a:buNone/>
            </a:pPr>
            <a:r>
              <a:rPr lang="en-GB" sz="2400" dirty="0"/>
              <a:t>The action taken within a particular subject to gain knowledge</a:t>
            </a:r>
          </a:p>
          <a:p>
            <a:pPr marL="0" indent="0" algn="ctr">
              <a:buNone/>
            </a:pPr>
            <a:r>
              <a:rPr lang="en-GB" sz="2400" dirty="0"/>
              <a:t>Knowing how to.</a:t>
            </a:r>
          </a:p>
          <a:p>
            <a:pPr marL="0" indent="0" algn="ctr">
              <a:buFont typeface="Calibri" panose="020F0502020204030204" pitchFamily="34" charset="0"/>
              <a:buNone/>
            </a:pPr>
            <a:r>
              <a:rPr lang="en-GB" sz="2400" dirty="0"/>
              <a:t>E.g. </a:t>
            </a:r>
          </a:p>
          <a:p>
            <a:pPr marL="0" indent="0" algn="ctr">
              <a:buNone/>
            </a:pPr>
            <a:r>
              <a:rPr lang="en-GB" sz="2400" dirty="0"/>
              <a:t>Use world maps, atlases and globes to identify countries, continents and oceans studied.</a:t>
            </a:r>
          </a:p>
        </p:txBody>
      </p:sp>
    </p:spTree>
    <p:extLst>
      <p:ext uri="{BB962C8B-B14F-4D97-AF65-F5344CB8AC3E}">
        <p14:creationId xmlns:p14="http://schemas.microsoft.com/office/powerpoint/2010/main" val="56852214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374</TotalTime>
  <Words>1759</Words>
  <Application>Microsoft Office PowerPoint</Application>
  <PresentationFormat>Widescreen</PresentationFormat>
  <Paragraphs>117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Courier New</vt:lpstr>
      <vt:lpstr>Retrospect</vt:lpstr>
      <vt:lpstr>Topic Redesign</vt:lpstr>
      <vt:lpstr>Topics</vt:lpstr>
      <vt:lpstr>Spiral Curriculum</vt:lpstr>
      <vt:lpstr>Spiral Curriculum</vt:lpstr>
      <vt:lpstr>Pupil Voice - Focus and Questions</vt:lpstr>
      <vt:lpstr>Actions</vt:lpstr>
      <vt:lpstr>History and Geography</vt:lpstr>
      <vt:lpstr>History and Geography</vt:lpstr>
      <vt:lpstr>Substantive and Disciplinary Knowledge</vt:lpstr>
      <vt:lpstr>Substantive and Disciplinary Knowledge</vt:lpstr>
      <vt:lpstr>Learning Journey</vt:lpstr>
      <vt:lpstr>Learning Journey</vt:lpstr>
      <vt:lpstr>Learning Journey</vt:lpstr>
      <vt:lpstr>Learning Journey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Redesign Pupil Voice Feedback</dc:title>
  <dc:creator>Thea Callender</dc:creator>
  <cp:lastModifiedBy>scopus@SMPDOMAIN.local</cp:lastModifiedBy>
  <cp:revision>37</cp:revision>
  <dcterms:created xsi:type="dcterms:W3CDTF">2021-11-14T12:57:23Z</dcterms:created>
  <dcterms:modified xsi:type="dcterms:W3CDTF">2021-11-18T14:00:51Z</dcterms:modified>
</cp:coreProperties>
</file>