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7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51" d="100"/>
          <a:sy n="51" d="100"/>
        </p:scale>
        <p:origin x="72" y="7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4508" y="747454"/>
            <a:ext cx="8430016" cy="1569660"/>
          </a:xfrm>
          <a:prstGeom prst="rect">
            <a:avLst/>
          </a:prstGeom>
          <a:noFill/>
        </p:spPr>
        <p:txBody>
          <a:bodyPr wrap="square" rtlCol="0">
            <a:spAutoFit/>
          </a:bodyPr>
          <a:lstStyle/>
          <a:p>
            <a:r>
              <a:rPr lang="en-US" sz="4800" b="1" dirty="0" smtClean="0">
                <a:solidFill>
                  <a:srgbClr val="C00000"/>
                </a:solidFill>
              </a:rPr>
              <a:t>Welcome to our Year 6 RHE Parent Information Meeting</a:t>
            </a:r>
            <a:endParaRPr lang="en-GB" sz="4800" b="1" dirty="0">
              <a:solidFill>
                <a:srgbClr val="C00000"/>
              </a:solidFill>
            </a:endParaRPr>
          </a:p>
        </p:txBody>
      </p:sp>
      <p:pic>
        <p:nvPicPr>
          <p:cNvPr id="1026" name="Picture 2"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959" y="2560011"/>
            <a:ext cx="4407081" cy="1937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7934" y="4916774"/>
            <a:ext cx="6940446" cy="1077218"/>
          </a:xfrm>
          <a:prstGeom prst="rect">
            <a:avLst/>
          </a:prstGeom>
          <a:noFill/>
        </p:spPr>
        <p:txBody>
          <a:bodyPr wrap="square" rtlCol="0">
            <a:spAutoFit/>
          </a:bodyPr>
          <a:lstStyle/>
          <a:p>
            <a:pPr algn="ctr"/>
            <a:r>
              <a:rPr lang="en-US" sz="3200" dirty="0" smtClean="0">
                <a:solidFill>
                  <a:srgbClr val="C00000"/>
                </a:solidFill>
              </a:rPr>
              <a:t>Miss Turner – South Africa Class</a:t>
            </a:r>
          </a:p>
          <a:p>
            <a:pPr algn="ctr"/>
            <a:r>
              <a:rPr lang="en-US" sz="3200" dirty="0" smtClean="0">
                <a:solidFill>
                  <a:srgbClr val="C00000"/>
                </a:solidFill>
              </a:rPr>
              <a:t>Miss </a:t>
            </a:r>
            <a:r>
              <a:rPr lang="en-US" sz="3200" dirty="0" err="1" smtClean="0">
                <a:solidFill>
                  <a:srgbClr val="C00000"/>
                </a:solidFill>
              </a:rPr>
              <a:t>Callender</a:t>
            </a:r>
            <a:r>
              <a:rPr lang="en-US" sz="3200" dirty="0" smtClean="0">
                <a:solidFill>
                  <a:srgbClr val="C00000"/>
                </a:solidFill>
              </a:rPr>
              <a:t> – Japan Class</a:t>
            </a:r>
            <a:endParaRPr lang="en-GB" sz="3200" dirty="0">
              <a:solidFill>
                <a:srgbClr val="C00000"/>
              </a:solidFill>
            </a:endParaRPr>
          </a:p>
        </p:txBody>
      </p:sp>
    </p:spTree>
    <p:extLst>
      <p:ext uri="{BB962C8B-B14F-4D97-AF65-F5344CB8AC3E}">
        <p14:creationId xmlns:p14="http://schemas.microsoft.com/office/powerpoint/2010/main" val="3591539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tigermoon.co.uk/cdn/shop/products/pubertyweb_1024x1024@2x.jpg?v=1665568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648" y="251526"/>
            <a:ext cx="4245045" cy="6008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41233" y="2263515"/>
            <a:ext cx="6450767"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C00000"/>
                </a:solidFill>
              </a:rPr>
              <a:t>Becoming an adult</a:t>
            </a:r>
          </a:p>
          <a:p>
            <a:pPr marL="342900" indent="-342900">
              <a:buFont typeface="Arial" panose="020B0604020202020204" pitchFamily="34" charset="0"/>
              <a:buChar char="•"/>
            </a:pPr>
            <a:endParaRPr lang="en-US" sz="2800" dirty="0">
              <a:solidFill>
                <a:srgbClr val="C00000"/>
              </a:solidFill>
            </a:endParaRPr>
          </a:p>
          <a:p>
            <a:pPr marL="342900" indent="-342900">
              <a:buFont typeface="Arial" panose="020B0604020202020204" pitchFamily="34" charset="0"/>
              <a:buChar char="•"/>
            </a:pPr>
            <a:r>
              <a:rPr lang="en-US" sz="2800" dirty="0" smtClean="0">
                <a:solidFill>
                  <a:srgbClr val="C00000"/>
                </a:solidFill>
              </a:rPr>
              <a:t>Puberty</a:t>
            </a:r>
          </a:p>
          <a:p>
            <a:pPr marL="342900" indent="-342900">
              <a:buFont typeface="Arial" panose="020B0604020202020204" pitchFamily="34" charset="0"/>
              <a:buChar char="•"/>
            </a:pPr>
            <a:endParaRPr lang="en-US" sz="2800" dirty="0">
              <a:solidFill>
                <a:srgbClr val="C00000"/>
              </a:solidFill>
            </a:endParaRPr>
          </a:p>
          <a:p>
            <a:pPr marL="342900" indent="-342900">
              <a:buFont typeface="Arial" panose="020B0604020202020204" pitchFamily="34" charset="0"/>
              <a:buChar char="•"/>
            </a:pPr>
            <a:r>
              <a:rPr lang="en-US" sz="2800" dirty="0" smtClean="0">
                <a:solidFill>
                  <a:srgbClr val="C00000"/>
                </a:solidFill>
              </a:rPr>
              <a:t>Emotional and physical changes</a:t>
            </a:r>
          </a:p>
          <a:p>
            <a:pPr marL="342900" indent="-342900">
              <a:buFont typeface="Arial" panose="020B0604020202020204" pitchFamily="34" charset="0"/>
              <a:buChar char="•"/>
            </a:pPr>
            <a:endParaRPr lang="en-US" sz="2800" dirty="0">
              <a:solidFill>
                <a:srgbClr val="C00000"/>
              </a:solidFill>
            </a:endParaRPr>
          </a:p>
          <a:p>
            <a:pPr marL="342900" indent="-342900">
              <a:buFont typeface="Arial" panose="020B0604020202020204" pitchFamily="34" charset="0"/>
              <a:buChar char="•"/>
            </a:pPr>
            <a:r>
              <a:rPr lang="en-US" sz="2800" dirty="0" smtClean="0">
                <a:solidFill>
                  <a:srgbClr val="C00000"/>
                </a:solidFill>
              </a:rPr>
              <a:t>Making informed choices</a:t>
            </a:r>
            <a:endParaRPr lang="en-GB" sz="2800" dirty="0">
              <a:solidFill>
                <a:srgbClr val="C00000"/>
              </a:solidFill>
            </a:endParaRPr>
          </a:p>
        </p:txBody>
      </p:sp>
    </p:spTree>
    <p:extLst>
      <p:ext uri="{BB962C8B-B14F-4D97-AF65-F5344CB8AC3E}">
        <p14:creationId xmlns:p14="http://schemas.microsoft.com/office/powerpoint/2010/main" val="65010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4935" y="561038"/>
            <a:ext cx="7262532" cy="2657223"/>
          </a:xfrm>
          <a:prstGeom prst="rect">
            <a:avLst/>
          </a:prstGeom>
        </p:spPr>
      </p:pic>
      <p:pic>
        <p:nvPicPr>
          <p:cNvPr id="4" name="Picture 3"/>
          <p:cNvPicPr>
            <a:picLocks noChangeAspect="1"/>
          </p:cNvPicPr>
          <p:nvPr/>
        </p:nvPicPr>
        <p:blipFill>
          <a:blip r:embed="rId3"/>
          <a:stretch>
            <a:fillRect/>
          </a:stretch>
        </p:blipFill>
        <p:spPr>
          <a:xfrm>
            <a:off x="1536695" y="3927303"/>
            <a:ext cx="6686550" cy="1885950"/>
          </a:xfrm>
          <a:prstGeom prst="rect">
            <a:avLst/>
          </a:prstGeom>
        </p:spPr>
      </p:pic>
      <p:pic>
        <p:nvPicPr>
          <p:cNvPr id="5" name="Picture 4" descr="Reproductive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0075" y="3927303"/>
            <a:ext cx="4182201" cy="196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1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13810" y="389744"/>
            <a:ext cx="6706278" cy="707886"/>
          </a:xfrm>
          <a:prstGeom prst="rect">
            <a:avLst/>
          </a:prstGeom>
          <a:noFill/>
        </p:spPr>
        <p:txBody>
          <a:bodyPr wrap="square" rtlCol="0">
            <a:spAutoFit/>
          </a:bodyPr>
          <a:lstStyle/>
          <a:p>
            <a:r>
              <a:rPr lang="en-US" sz="4000" b="1" dirty="0" smtClean="0">
                <a:solidFill>
                  <a:srgbClr val="C00000"/>
                </a:solidFill>
              </a:rPr>
              <a:t>Relationships and families</a:t>
            </a:r>
            <a:endParaRPr lang="en-GB" sz="4000" dirty="0"/>
          </a:p>
        </p:txBody>
      </p:sp>
      <p:sp>
        <p:nvSpPr>
          <p:cNvPr id="4" name="TextBox 3"/>
          <p:cNvSpPr txBox="1"/>
          <p:nvPr/>
        </p:nvSpPr>
        <p:spPr>
          <a:xfrm>
            <a:off x="1528997" y="1738858"/>
            <a:ext cx="9743607"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C00000"/>
                </a:solidFill>
              </a:rPr>
              <a:t>How babies are made/conception</a:t>
            </a:r>
          </a:p>
          <a:p>
            <a:pPr marL="457200" indent="-457200">
              <a:buFont typeface="Arial" panose="020B0604020202020204" pitchFamily="34" charset="0"/>
              <a:buChar char="•"/>
            </a:pPr>
            <a:endParaRPr lang="en-US" sz="2800" dirty="0">
              <a:solidFill>
                <a:srgbClr val="C00000"/>
              </a:solidFill>
            </a:endParaRPr>
          </a:p>
          <a:p>
            <a:pPr marL="457200" indent="-457200">
              <a:buFont typeface="Arial" panose="020B0604020202020204" pitchFamily="34" charset="0"/>
              <a:buChar char="•"/>
            </a:pPr>
            <a:r>
              <a:rPr lang="en-US" sz="2800" dirty="0" smtClean="0">
                <a:solidFill>
                  <a:srgbClr val="C00000"/>
                </a:solidFill>
              </a:rPr>
              <a:t>Birth of a baby</a:t>
            </a:r>
          </a:p>
          <a:p>
            <a:pPr marL="457200" indent="-457200">
              <a:buFont typeface="Arial" panose="020B0604020202020204" pitchFamily="34" charset="0"/>
              <a:buChar char="•"/>
            </a:pPr>
            <a:endParaRPr lang="en-US" sz="2800" dirty="0">
              <a:solidFill>
                <a:srgbClr val="C00000"/>
              </a:solidFill>
            </a:endParaRPr>
          </a:p>
          <a:p>
            <a:pPr marL="457200" indent="-457200">
              <a:buFont typeface="Arial" panose="020B0604020202020204" pitchFamily="34" charset="0"/>
              <a:buChar char="•"/>
            </a:pPr>
            <a:r>
              <a:rPr lang="en-US" sz="2800" dirty="0" smtClean="0">
                <a:solidFill>
                  <a:srgbClr val="C00000"/>
                </a:solidFill>
              </a:rPr>
              <a:t>Loving relationships</a:t>
            </a:r>
            <a:endParaRPr lang="en-GB" sz="2800" dirty="0">
              <a:solidFill>
                <a:srgbClr val="C00000"/>
              </a:solidFill>
            </a:endParaRPr>
          </a:p>
        </p:txBody>
      </p:sp>
      <p:pic>
        <p:nvPicPr>
          <p:cNvPr id="5" name="Picture 4"/>
          <p:cNvPicPr>
            <a:picLocks noChangeAspect="1"/>
          </p:cNvPicPr>
          <p:nvPr/>
        </p:nvPicPr>
        <p:blipFill rotWithShape="1">
          <a:blip r:embed="rId3"/>
          <a:srcRect l="74251" b="48977"/>
          <a:stretch/>
        </p:blipFill>
        <p:spPr>
          <a:xfrm>
            <a:off x="500245" y="4354125"/>
            <a:ext cx="2057503" cy="2132117"/>
          </a:xfrm>
          <a:prstGeom prst="rect">
            <a:avLst/>
          </a:prstGeom>
        </p:spPr>
      </p:pic>
      <p:pic>
        <p:nvPicPr>
          <p:cNvPr id="6" name="Picture 12" descr="lesbian brides couple same gender happy married homosexual family wedding  concept two mix race girls standing together female cartoon characters full  length flat - Buy this stock vector and explore similar vect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866" y="4359511"/>
            <a:ext cx="1984398" cy="1984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ixed Race Family Stock Vector Illustration And Royalty Free Mixed Race  Family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869" y="4328947"/>
            <a:ext cx="2045525" cy="2045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artoon Single Parent Families , Free Transparent Clipart - Clipart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4999" y="4534707"/>
            <a:ext cx="3155584" cy="180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0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9326" y="479685"/>
            <a:ext cx="6595673" cy="861774"/>
          </a:xfrm>
          <a:prstGeom prst="rect">
            <a:avLst/>
          </a:prstGeom>
          <a:noFill/>
        </p:spPr>
        <p:txBody>
          <a:bodyPr wrap="square" rtlCol="0">
            <a:spAutoFit/>
          </a:bodyPr>
          <a:lstStyle/>
          <a:p>
            <a:r>
              <a:rPr lang="en-US" sz="5000" b="1" dirty="0" smtClean="0">
                <a:solidFill>
                  <a:srgbClr val="C00000"/>
                </a:solidFill>
              </a:rPr>
              <a:t>Sensitive issues</a:t>
            </a:r>
            <a:endParaRPr lang="en-GB" sz="5000" b="1" dirty="0">
              <a:solidFill>
                <a:srgbClr val="C00000"/>
              </a:solidFill>
            </a:endParaRPr>
          </a:p>
        </p:txBody>
      </p:sp>
      <p:sp>
        <p:nvSpPr>
          <p:cNvPr id="4" name="TextBox 3"/>
          <p:cNvSpPr txBox="1"/>
          <p:nvPr/>
        </p:nvSpPr>
        <p:spPr>
          <a:xfrm>
            <a:off x="2458386" y="2158583"/>
            <a:ext cx="8289561"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rgbClr val="C00000"/>
                </a:solidFill>
              </a:rPr>
              <a:t>Tackling tricky questions</a:t>
            </a:r>
          </a:p>
          <a:p>
            <a:pPr marL="285750" indent="-285750">
              <a:buFont typeface="Arial" panose="020B0604020202020204" pitchFamily="34" charset="0"/>
              <a:buChar char="•"/>
            </a:pPr>
            <a:endParaRPr lang="en-US" sz="3600" dirty="0">
              <a:solidFill>
                <a:srgbClr val="C00000"/>
              </a:solidFill>
            </a:endParaRPr>
          </a:p>
          <a:p>
            <a:pPr marL="285750" indent="-285750">
              <a:buFont typeface="Arial" panose="020B0604020202020204" pitchFamily="34" charset="0"/>
              <a:buChar char="•"/>
            </a:pPr>
            <a:r>
              <a:rPr lang="en-US" sz="3600" dirty="0" smtClean="0">
                <a:solidFill>
                  <a:srgbClr val="C00000"/>
                </a:solidFill>
              </a:rPr>
              <a:t>Confidentiality</a:t>
            </a:r>
          </a:p>
          <a:p>
            <a:pPr marL="285750" indent="-285750">
              <a:buFont typeface="Arial" panose="020B0604020202020204" pitchFamily="34" charset="0"/>
              <a:buChar char="•"/>
            </a:pPr>
            <a:endParaRPr lang="en-US" sz="3600" dirty="0">
              <a:solidFill>
                <a:srgbClr val="C00000"/>
              </a:solidFill>
            </a:endParaRPr>
          </a:p>
          <a:p>
            <a:pPr marL="285750" indent="-285750">
              <a:buFont typeface="Arial" panose="020B0604020202020204" pitchFamily="34" charset="0"/>
              <a:buChar char="•"/>
            </a:pPr>
            <a:r>
              <a:rPr lang="en-US" sz="3600" dirty="0" smtClean="0">
                <a:solidFill>
                  <a:srgbClr val="C00000"/>
                </a:solidFill>
              </a:rPr>
              <a:t>Right to withdraw</a:t>
            </a:r>
            <a:endParaRPr lang="en-GB" sz="3600" dirty="0">
              <a:solidFill>
                <a:srgbClr val="C00000"/>
              </a:solidFill>
            </a:endParaRPr>
          </a:p>
        </p:txBody>
      </p:sp>
    </p:spTree>
    <p:extLst>
      <p:ext uri="{BB962C8B-B14F-4D97-AF65-F5344CB8AC3E}">
        <p14:creationId xmlns:p14="http://schemas.microsoft.com/office/powerpoint/2010/main" val="2153394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7758" y="2445231"/>
            <a:ext cx="6595673" cy="1015663"/>
          </a:xfrm>
          <a:prstGeom prst="rect">
            <a:avLst/>
          </a:prstGeom>
          <a:noFill/>
        </p:spPr>
        <p:txBody>
          <a:bodyPr wrap="square" rtlCol="0">
            <a:spAutoFit/>
          </a:bodyPr>
          <a:lstStyle/>
          <a:p>
            <a:r>
              <a:rPr lang="en-US" sz="6000" b="1" dirty="0" smtClean="0">
                <a:solidFill>
                  <a:srgbClr val="C00000"/>
                </a:solidFill>
              </a:rPr>
              <a:t>Any questions?</a:t>
            </a:r>
            <a:endParaRPr lang="en-GB" sz="6000" b="1" dirty="0">
              <a:solidFill>
                <a:srgbClr val="C00000"/>
              </a:solidFill>
            </a:endParaRPr>
          </a:p>
        </p:txBody>
      </p:sp>
      <p:pic>
        <p:nvPicPr>
          <p:cNvPr id="13318" name="Picture 6" descr="Question Mark Concept"/>
          <p:cNvPicPr>
            <a:picLocks noChangeAspect="1" noChangeArrowheads="1"/>
          </p:cNvPicPr>
          <p:nvPr/>
        </p:nvPicPr>
        <p:blipFill rotWithShape="1">
          <a:blip r:embed="rId3">
            <a:extLst>
              <a:ext uri="{28A0092B-C50C-407E-A947-70E740481C1C}">
                <a14:useLocalDpi xmlns:a14="http://schemas.microsoft.com/office/drawing/2010/main" val="0"/>
              </a:ext>
            </a:extLst>
          </a:blip>
          <a:srcRect t="22982" b="11449"/>
          <a:stretch/>
        </p:blipFill>
        <p:spPr bwMode="auto">
          <a:xfrm>
            <a:off x="3912432" y="4227227"/>
            <a:ext cx="5876146" cy="216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6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590" y="689548"/>
            <a:ext cx="9878518" cy="5262979"/>
          </a:xfrm>
          <a:prstGeom prst="rect">
            <a:avLst/>
          </a:prstGeom>
          <a:noFill/>
        </p:spPr>
        <p:txBody>
          <a:bodyPr wrap="square" rtlCol="0">
            <a:spAutoFit/>
          </a:bodyPr>
          <a:lstStyle/>
          <a:p>
            <a:r>
              <a:rPr lang="en-US" sz="3600" b="1" dirty="0" smtClean="0">
                <a:solidFill>
                  <a:srgbClr val="C00000"/>
                </a:solidFill>
              </a:rPr>
              <a:t>Key aims of the meeting</a:t>
            </a:r>
          </a:p>
          <a:p>
            <a:endParaRPr lang="en-US" sz="2800" b="1" dirty="0">
              <a:solidFill>
                <a:srgbClr val="C00000"/>
              </a:solidFill>
            </a:endParaRPr>
          </a:p>
          <a:p>
            <a:pPr marL="457200" indent="-457200">
              <a:buFont typeface="Arial" panose="020B0604020202020204" pitchFamily="34" charset="0"/>
              <a:buChar char="•"/>
            </a:pPr>
            <a:r>
              <a:rPr lang="en-US" sz="2800" dirty="0" smtClean="0">
                <a:solidFill>
                  <a:srgbClr val="C00000"/>
                </a:solidFill>
              </a:rPr>
              <a:t>To define the term RHE</a:t>
            </a:r>
          </a:p>
          <a:p>
            <a:pPr marL="457200" indent="-457200">
              <a:buFont typeface="Arial" panose="020B0604020202020204" pitchFamily="34" charset="0"/>
              <a:buChar char="•"/>
            </a:pPr>
            <a:endParaRPr lang="en-US" sz="1200" dirty="0" smtClean="0">
              <a:solidFill>
                <a:srgbClr val="C00000"/>
              </a:solidFill>
            </a:endParaRPr>
          </a:p>
          <a:p>
            <a:pPr marL="457200" indent="-457200">
              <a:buFont typeface="Arial" panose="020B0604020202020204" pitchFamily="34" charset="0"/>
              <a:buChar char="•"/>
            </a:pPr>
            <a:r>
              <a:rPr lang="en-US" sz="2800" dirty="0" smtClean="0">
                <a:solidFill>
                  <a:srgbClr val="C00000"/>
                </a:solidFill>
              </a:rPr>
              <a:t>To provide you with an opportunity to view resources that will be used to help teach your child</a:t>
            </a:r>
          </a:p>
          <a:p>
            <a:pPr marL="457200" indent="-457200">
              <a:buFont typeface="Arial" panose="020B0604020202020204" pitchFamily="34" charset="0"/>
              <a:buChar char="•"/>
            </a:pPr>
            <a:endParaRPr lang="en-US" sz="1200" dirty="0" smtClean="0">
              <a:solidFill>
                <a:srgbClr val="C00000"/>
              </a:solidFill>
            </a:endParaRPr>
          </a:p>
          <a:p>
            <a:pPr marL="457200" indent="-457200">
              <a:buFont typeface="Arial" panose="020B0604020202020204" pitchFamily="34" charset="0"/>
              <a:buChar char="•"/>
            </a:pPr>
            <a:r>
              <a:rPr lang="en-US" sz="2800" dirty="0" smtClean="0">
                <a:solidFill>
                  <a:srgbClr val="C00000"/>
                </a:solidFill>
              </a:rPr>
              <a:t>To clarify your rights as a parent</a:t>
            </a:r>
          </a:p>
          <a:p>
            <a:pPr marL="457200" indent="-457200">
              <a:buFont typeface="Arial" panose="020B0604020202020204" pitchFamily="34" charset="0"/>
              <a:buChar char="•"/>
            </a:pPr>
            <a:endParaRPr lang="en-US" sz="1200" dirty="0" smtClean="0">
              <a:solidFill>
                <a:srgbClr val="C00000"/>
              </a:solidFill>
            </a:endParaRPr>
          </a:p>
          <a:p>
            <a:pPr marL="457200" indent="-457200">
              <a:buFont typeface="Arial" panose="020B0604020202020204" pitchFamily="34" charset="0"/>
              <a:buChar char="•"/>
            </a:pPr>
            <a:r>
              <a:rPr lang="en-US" sz="2800" dirty="0" smtClean="0">
                <a:solidFill>
                  <a:srgbClr val="C00000"/>
                </a:solidFill>
              </a:rPr>
              <a:t>To prepare you for some possible sensitive questions at home</a:t>
            </a:r>
          </a:p>
          <a:p>
            <a:pPr marL="457200" indent="-457200">
              <a:buFont typeface="Arial" panose="020B0604020202020204" pitchFamily="34" charset="0"/>
              <a:buChar char="•"/>
            </a:pPr>
            <a:endParaRPr lang="en-US" sz="1200" dirty="0" smtClean="0">
              <a:solidFill>
                <a:srgbClr val="C00000"/>
              </a:solidFill>
            </a:endParaRPr>
          </a:p>
          <a:p>
            <a:pPr marL="457200" indent="-457200">
              <a:buFont typeface="Arial" panose="020B0604020202020204" pitchFamily="34" charset="0"/>
              <a:buChar char="•"/>
            </a:pPr>
            <a:r>
              <a:rPr lang="en-US" sz="2800" dirty="0" smtClean="0">
                <a:solidFill>
                  <a:srgbClr val="C00000"/>
                </a:solidFill>
              </a:rPr>
              <a:t>To reinforce the importance of a home-school partnership</a:t>
            </a:r>
            <a:endParaRPr lang="en-GB" sz="2800" dirty="0">
              <a:solidFill>
                <a:srgbClr val="C00000"/>
              </a:solidFill>
            </a:endParaRPr>
          </a:p>
        </p:txBody>
      </p:sp>
      <p:pic>
        <p:nvPicPr>
          <p:cNvPr id="3" name="Picture 2"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018" y="266517"/>
            <a:ext cx="3247508" cy="142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2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740" y="240804"/>
            <a:ext cx="10148341" cy="6617196"/>
          </a:xfrm>
          <a:prstGeom prst="rect">
            <a:avLst/>
          </a:prstGeom>
          <a:noFill/>
        </p:spPr>
        <p:txBody>
          <a:bodyPr wrap="square" rtlCol="0">
            <a:spAutoFit/>
          </a:bodyPr>
          <a:lstStyle/>
          <a:p>
            <a:r>
              <a:rPr lang="en-US" sz="3200" b="1" dirty="0" smtClean="0">
                <a:solidFill>
                  <a:srgbClr val="C00000"/>
                </a:solidFill>
              </a:rPr>
              <a:t>What is Relationships and Sex Education?</a:t>
            </a:r>
          </a:p>
          <a:p>
            <a:endParaRPr lang="en-US" sz="2000" b="1" dirty="0">
              <a:solidFill>
                <a:srgbClr val="C00000"/>
              </a:solidFill>
            </a:endParaRPr>
          </a:p>
          <a:p>
            <a:r>
              <a:rPr lang="en-US" sz="2000" dirty="0" smtClean="0">
                <a:solidFill>
                  <a:srgbClr val="C00000"/>
                </a:solidFill>
              </a:rPr>
              <a:t>Sex and Relationships Education (SRE/RSE) in primary schools is the learning about our bodies. Reproduction and puberty within the context of emotions, relationships and healthy choices. It plays a significant part in helping children understand themselves and how they relate to others and prepares them for adulthood.</a:t>
            </a:r>
          </a:p>
          <a:p>
            <a:endParaRPr lang="en-US" sz="2000" dirty="0">
              <a:solidFill>
                <a:srgbClr val="C00000"/>
              </a:solidFill>
            </a:endParaRPr>
          </a:p>
          <a:p>
            <a:r>
              <a:rPr lang="en-US" sz="2000" dirty="0" smtClean="0">
                <a:solidFill>
                  <a:srgbClr val="C00000"/>
                </a:solidFill>
              </a:rPr>
              <a:t>SRE is a key aspect of Science and RHE (Relationship and Health Education) in primary schools, ensuring that children:</a:t>
            </a:r>
          </a:p>
          <a:p>
            <a:pPr marL="342900" indent="-342900">
              <a:buFont typeface="Arial" panose="020B0604020202020204" pitchFamily="34" charset="0"/>
              <a:buChar char="•"/>
            </a:pPr>
            <a:r>
              <a:rPr lang="en-US" sz="2000" dirty="0" smtClean="0">
                <a:solidFill>
                  <a:srgbClr val="C00000"/>
                </a:solidFill>
              </a:rPr>
              <a:t>Develop confidence in talking, listening and thinking about feelings and relationships</a:t>
            </a:r>
          </a:p>
          <a:p>
            <a:pPr marL="342900" indent="-342900">
              <a:buFont typeface="Arial" panose="020B0604020202020204" pitchFamily="34" charset="0"/>
              <a:buChar char="•"/>
            </a:pPr>
            <a:r>
              <a:rPr lang="en-US" sz="2000" dirty="0" smtClean="0">
                <a:solidFill>
                  <a:srgbClr val="C00000"/>
                </a:solidFill>
              </a:rPr>
              <a:t>Are able to name parts of the body and describe how their bodies work</a:t>
            </a:r>
          </a:p>
          <a:p>
            <a:pPr marL="342900" indent="-342900">
              <a:buFont typeface="Arial" panose="020B0604020202020204" pitchFamily="34" charset="0"/>
              <a:buChar char="•"/>
            </a:pPr>
            <a:r>
              <a:rPr lang="en-US" sz="2000" dirty="0" smtClean="0">
                <a:solidFill>
                  <a:srgbClr val="C00000"/>
                </a:solidFill>
              </a:rPr>
              <a:t>Can protect themselves and ask for help and support</a:t>
            </a:r>
          </a:p>
          <a:p>
            <a:pPr marL="342900" indent="-342900">
              <a:buFont typeface="Arial" panose="020B0604020202020204" pitchFamily="34" charset="0"/>
              <a:buChar char="•"/>
            </a:pPr>
            <a:r>
              <a:rPr lang="en-US" sz="2000" dirty="0" smtClean="0">
                <a:solidFill>
                  <a:srgbClr val="C00000"/>
                </a:solidFill>
              </a:rPr>
              <a:t>Are prepared for puberty</a:t>
            </a:r>
          </a:p>
          <a:p>
            <a:endParaRPr lang="en-US" sz="2000" dirty="0">
              <a:solidFill>
                <a:srgbClr val="C00000"/>
              </a:solidFill>
            </a:endParaRPr>
          </a:p>
          <a:p>
            <a:r>
              <a:rPr lang="en-US" sz="2000" dirty="0" smtClean="0">
                <a:solidFill>
                  <a:srgbClr val="C00000"/>
                </a:solidFill>
              </a:rPr>
              <a:t>Emotional intelligence and self esteem are also important skills for young people to have to make informed, healthy choices, and it is therefore essential that teaching and learning about sex and relationships is planned and implemented within a broad framework (DFEE, 2000).</a:t>
            </a:r>
            <a:endParaRPr lang="en-GB" sz="2000" dirty="0">
              <a:solidFill>
                <a:srgbClr val="C00000"/>
              </a:solidFill>
            </a:endParaRPr>
          </a:p>
        </p:txBody>
      </p:sp>
    </p:spTree>
    <p:extLst>
      <p:ext uri="{BB962C8B-B14F-4D97-AF65-F5344CB8AC3E}">
        <p14:creationId xmlns:p14="http://schemas.microsoft.com/office/powerpoint/2010/main" val="368076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8682" y="449705"/>
            <a:ext cx="6310859" cy="707886"/>
          </a:xfrm>
          <a:prstGeom prst="rect">
            <a:avLst/>
          </a:prstGeom>
          <a:noFill/>
        </p:spPr>
        <p:txBody>
          <a:bodyPr wrap="square" rtlCol="0">
            <a:spAutoFit/>
          </a:bodyPr>
          <a:lstStyle/>
          <a:p>
            <a:r>
              <a:rPr lang="en-US" sz="4000" b="1" dirty="0" smtClean="0">
                <a:solidFill>
                  <a:srgbClr val="C00000"/>
                </a:solidFill>
              </a:rPr>
              <a:t>Why do we teach RSE?</a:t>
            </a:r>
            <a:endParaRPr lang="en-GB" sz="4000" b="1" dirty="0">
              <a:solidFill>
                <a:srgbClr val="C00000"/>
              </a:solidFill>
            </a:endParaRPr>
          </a:p>
        </p:txBody>
      </p:sp>
      <p:sp>
        <p:nvSpPr>
          <p:cNvPr id="4" name="TextBox 3"/>
          <p:cNvSpPr txBox="1"/>
          <p:nvPr/>
        </p:nvSpPr>
        <p:spPr>
          <a:xfrm>
            <a:off x="1903750" y="1993692"/>
            <a:ext cx="975859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C00000"/>
                </a:solidFill>
              </a:rPr>
              <a:t>Every local education authority, </a:t>
            </a:r>
            <a:r>
              <a:rPr lang="en-US" sz="2800" dirty="0" err="1" smtClean="0">
                <a:solidFill>
                  <a:srgbClr val="C00000"/>
                </a:solidFill>
              </a:rPr>
              <a:t>headteacher</a:t>
            </a:r>
            <a:r>
              <a:rPr lang="en-US" sz="2800" dirty="0" smtClean="0">
                <a:solidFill>
                  <a:srgbClr val="C00000"/>
                </a:solidFill>
              </a:rPr>
              <a:t> and governing body has a statutory responsibility to make sure that RSE is provided.</a:t>
            </a:r>
          </a:p>
          <a:p>
            <a:pPr marL="457200" indent="-457200">
              <a:buFont typeface="Arial" panose="020B0604020202020204" pitchFamily="34" charset="0"/>
              <a:buChar char="•"/>
            </a:pPr>
            <a:endParaRPr lang="en-US" sz="2800" dirty="0">
              <a:solidFill>
                <a:srgbClr val="C00000"/>
              </a:solidFill>
            </a:endParaRPr>
          </a:p>
          <a:p>
            <a:pPr marL="457200" indent="-457200">
              <a:buFont typeface="Arial" panose="020B0604020202020204" pitchFamily="34" charset="0"/>
              <a:buChar char="•"/>
            </a:pPr>
            <a:r>
              <a:rPr lang="en-US" sz="2800" dirty="0" smtClean="0">
                <a:solidFill>
                  <a:srgbClr val="C00000"/>
                </a:solidFill>
              </a:rPr>
              <a:t>The biological content of RSE must be taught as part of the Science National Curriculum. These are legal requirements and </a:t>
            </a:r>
            <a:r>
              <a:rPr lang="en-US" sz="2800" dirty="0" err="1" smtClean="0">
                <a:solidFill>
                  <a:srgbClr val="C00000"/>
                </a:solidFill>
              </a:rPr>
              <a:t>emphasises</a:t>
            </a:r>
            <a:r>
              <a:rPr lang="en-US" sz="2800" dirty="0" smtClean="0">
                <a:solidFill>
                  <a:srgbClr val="C00000"/>
                </a:solidFill>
              </a:rPr>
              <a:t> best practice by recommending that RSE is planned and delivered as part of Personal, Social, Health, Economic and Citizenship Education.</a:t>
            </a:r>
            <a:endParaRPr lang="en-GB" sz="2800" dirty="0">
              <a:solidFill>
                <a:srgbClr val="C00000"/>
              </a:solidFill>
            </a:endParaRPr>
          </a:p>
        </p:txBody>
      </p:sp>
    </p:spTree>
    <p:extLst>
      <p:ext uri="{BB962C8B-B14F-4D97-AF65-F5344CB8AC3E}">
        <p14:creationId xmlns:p14="http://schemas.microsoft.com/office/powerpoint/2010/main" val="1908330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4238" y="257326"/>
            <a:ext cx="6460761" cy="707886"/>
          </a:xfrm>
          <a:prstGeom prst="rect">
            <a:avLst/>
          </a:prstGeom>
          <a:noFill/>
        </p:spPr>
        <p:txBody>
          <a:bodyPr wrap="square" rtlCol="0">
            <a:spAutoFit/>
          </a:bodyPr>
          <a:lstStyle/>
          <a:p>
            <a:r>
              <a:rPr lang="en-US" sz="4000" b="1" dirty="0" smtClean="0">
                <a:solidFill>
                  <a:srgbClr val="C00000"/>
                </a:solidFill>
              </a:rPr>
              <a:t>Why do we teach RSE?</a:t>
            </a:r>
            <a:endParaRPr lang="en-GB" sz="4000" b="1" dirty="0">
              <a:solidFill>
                <a:srgbClr val="C00000"/>
              </a:solidFill>
            </a:endParaRPr>
          </a:p>
        </p:txBody>
      </p:sp>
      <p:sp>
        <p:nvSpPr>
          <p:cNvPr id="4" name="TextBox 3"/>
          <p:cNvSpPr txBox="1"/>
          <p:nvPr/>
        </p:nvSpPr>
        <p:spPr>
          <a:xfrm>
            <a:off x="2194238" y="1783830"/>
            <a:ext cx="9318208"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smtClean="0">
                <a:solidFill>
                  <a:srgbClr val="C00000"/>
                </a:solidFill>
              </a:rPr>
              <a:t>Ofsted</a:t>
            </a:r>
            <a:r>
              <a:rPr lang="en-US" sz="3200" dirty="0" smtClean="0">
                <a:solidFill>
                  <a:srgbClr val="C00000"/>
                </a:solidFill>
              </a:rPr>
              <a:t> expressed concern in its 2013 PSHE report that lack of high-quality, age-appropriate RSE in over a third of schools left young people vulnerable to inappropriate sexual </a:t>
            </a:r>
            <a:r>
              <a:rPr lang="en-US" sz="3200" dirty="0" err="1" smtClean="0">
                <a:solidFill>
                  <a:srgbClr val="C00000"/>
                </a:solidFill>
              </a:rPr>
              <a:t>behaviours</a:t>
            </a:r>
            <a:r>
              <a:rPr lang="en-US" sz="3200" dirty="0" smtClean="0">
                <a:solidFill>
                  <a:srgbClr val="C00000"/>
                </a:solidFill>
              </a:rPr>
              <a:t> and exploitation. It is clear, therefore, that PSHE education plays a vital part in helping to meet schools’ responsibilities to safeguard their pupils.</a:t>
            </a:r>
            <a:endParaRPr lang="en-GB" sz="3200" dirty="0">
              <a:solidFill>
                <a:srgbClr val="C00000"/>
              </a:solidFill>
            </a:endParaRPr>
          </a:p>
        </p:txBody>
      </p:sp>
    </p:spTree>
    <p:extLst>
      <p:ext uri="{BB962C8B-B14F-4D97-AF65-F5344CB8AC3E}">
        <p14:creationId xmlns:p14="http://schemas.microsoft.com/office/powerpoint/2010/main" val="3729753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7743" t="31590" r="28926" b="25736"/>
          <a:stretch/>
        </p:blipFill>
        <p:spPr bwMode="auto">
          <a:xfrm>
            <a:off x="1146540" y="1706504"/>
            <a:ext cx="7950200" cy="4404360"/>
          </a:xfrm>
          <a:prstGeom prst="rect">
            <a:avLst/>
          </a:prstGeom>
          <a:ln>
            <a:noFill/>
          </a:ln>
          <a:extLst>
            <a:ext uri="{53640926-AAD7-44D8-BBD7-CCE9431645EC}">
              <a14:shadowObscured xmlns:a14="http://schemas.microsoft.com/office/drawing/2010/main"/>
            </a:ext>
          </a:extLst>
        </p:spPr>
      </p:pic>
      <p:pic>
        <p:nvPicPr>
          <p:cNvPr id="14338" name="Picture 2" descr="Packmoor Ormiston Academy - Worry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314" y="264202"/>
            <a:ext cx="3022340" cy="288460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ticky Notes 3x3 Inches,Bright 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352" y="3791263"/>
            <a:ext cx="2490265" cy="2714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98755" y="474065"/>
            <a:ext cx="6445770" cy="769441"/>
          </a:xfrm>
          <a:prstGeom prst="rect">
            <a:avLst/>
          </a:prstGeom>
          <a:noFill/>
        </p:spPr>
        <p:txBody>
          <a:bodyPr wrap="square" rtlCol="0">
            <a:spAutoFit/>
          </a:bodyPr>
          <a:lstStyle/>
          <a:p>
            <a:r>
              <a:rPr lang="en-US" sz="4400" b="1" dirty="0" smtClean="0">
                <a:solidFill>
                  <a:srgbClr val="C00000"/>
                </a:solidFill>
              </a:rPr>
              <a:t>RHE at St Mary</a:t>
            </a:r>
            <a:r>
              <a:rPr lang="en-GB" sz="4400" b="1" dirty="0" smtClean="0">
                <a:solidFill>
                  <a:srgbClr val="C00000"/>
                </a:solidFill>
              </a:rPr>
              <a:t>’s</a:t>
            </a:r>
            <a:endParaRPr lang="en-US" sz="4400" b="1" dirty="0" smtClean="0">
              <a:solidFill>
                <a:srgbClr val="C00000"/>
              </a:solidFill>
            </a:endParaRPr>
          </a:p>
        </p:txBody>
      </p:sp>
    </p:spTree>
    <p:extLst>
      <p:ext uri="{BB962C8B-B14F-4D97-AF65-F5344CB8AC3E}">
        <p14:creationId xmlns:p14="http://schemas.microsoft.com/office/powerpoint/2010/main" val="156166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8702" y="251526"/>
            <a:ext cx="6205928" cy="1077218"/>
          </a:xfrm>
          <a:prstGeom prst="rect">
            <a:avLst/>
          </a:prstGeom>
          <a:noFill/>
        </p:spPr>
        <p:txBody>
          <a:bodyPr wrap="square" rtlCol="0">
            <a:spAutoFit/>
          </a:bodyPr>
          <a:lstStyle/>
          <a:p>
            <a:r>
              <a:rPr lang="en-US" sz="3200" b="1" dirty="0" smtClean="0">
                <a:solidFill>
                  <a:srgbClr val="C00000"/>
                </a:solidFill>
              </a:rPr>
              <a:t>What will we be covering in our lessons?</a:t>
            </a:r>
            <a:endParaRPr lang="en-GB" sz="3200" b="1" dirty="0">
              <a:solidFill>
                <a:srgbClr val="C00000"/>
              </a:solidFill>
            </a:endParaRPr>
          </a:p>
        </p:txBody>
      </p:sp>
      <p:sp>
        <p:nvSpPr>
          <p:cNvPr id="4" name="TextBox 3"/>
          <p:cNvSpPr txBox="1"/>
          <p:nvPr/>
        </p:nvSpPr>
        <p:spPr>
          <a:xfrm>
            <a:off x="1978702" y="1678898"/>
            <a:ext cx="9803567" cy="4832092"/>
          </a:xfrm>
          <a:prstGeom prst="rect">
            <a:avLst/>
          </a:prstGeom>
          <a:noFill/>
        </p:spPr>
        <p:txBody>
          <a:bodyPr wrap="square" rtlCol="0">
            <a:spAutoFit/>
          </a:bodyPr>
          <a:lstStyle/>
          <a:p>
            <a:r>
              <a:rPr lang="en-US" sz="2800" dirty="0" smtClean="0">
                <a:solidFill>
                  <a:srgbClr val="C00000"/>
                </a:solidFill>
              </a:rPr>
              <a:t>Sessions include:</a:t>
            </a:r>
          </a:p>
          <a:p>
            <a:pPr marL="457200" indent="-457200">
              <a:buFont typeface="Arial" panose="020B0604020202020204" pitchFamily="34" charset="0"/>
              <a:buChar char="•"/>
            </a:pPr>
            <a:r>
              <a:rPr lang="en-US" sz="2800" dirty="0" smtClean="0">
                <a:solidFill>
                  <a:srgbClr val="C00000"/>
                </a:solidFill>
              </a:rPr>
              <a:t>Understanding the need for personal hygiene – that bacteria and viruses can affect health and that simple, safe routines can reduce their spread.</a:t>
            </a:r>
          </a:p>
          <a:p>
            <a:pPr marL="457200" indent="-457200">
              <a:buFont typeface="Arial" panose="020B0604020202020204" pitchFamily="34" charset="0"/>
              <a:buChar char="•"/>
            </a:pPr>
            <a:r>
              <a:rPr lang="en-US" sz="2800" dirty="0" smtClean="0">
                <a:solidFill>
                  <a:srgbClr val="C00000"/>
                </a:solidFill>
              </a:rPr>
              <a:t>To know some of the bodily changes that occur in a female body (including menstruation).</a:t>
            </a:r>
          </a:p>
          <a:p>
            <a:pPr marL="457200" indent="-457200">
              <a:buFont typeface="Arial" panose="020B0604020202020204" pitchFamily="34" charset="0"/>
              <a:buChar char="•"/>
            </a:pPr>
            <a:r>
              <a:rPr lang="en-US" sz="2800" dirty="0" smtClean="0">
                <a:solidFill>
                  <a:srgbClr val="C00000"/>
                </a:solidFill>
              </a:rPr>
              <a:t>To know of the bodily changes that occur in a male body.</a:t>
            </a:r>
          </a:p>
          <a:p>
            <a:pPr marL="457200" indent="-457200">
              <a:buFont typeface="Arial" panose="020B0604020202020204" pitchFamily="34" charset="0"/>
              <a:buChar char="•"/>
            </a:pPr>
            <a:r>
              <a:rPr lang="en-US" sz="2800" dirty="0" smtClean="0">
                <a:solidFill>
                  <a:srgbClr val="C00000"/>
                </a:solidFill>
              </a:rPr>
              <a:t>To know that positive relationships are based on love and friendship (including marriage).</a:t>
            </a:r>
          </a:p>
          <a:p>
            <a:pPr marL="457200" indent="-457200">
              <a:buFont typeface="Arial" panose="020B0604020202020204" pitchFamily="34" charset="0"/>
              <a:buChar char="•"/>
            </a:pPr>
            <a:r>
              <a:rPr lang="en-US" sz="2800" dirty="0" smtClean="0">
                <a:solidFill>
                  <a:srgbClr val="C00000"/>
                </a:solidFill>
              </a:rPr>
              <a:t>To understand about human reproduction.</a:t>
            </a:r>
            <a:endParaRPr lang="en-GB" sz="2800" dirty="0">
              <a:solidFill>
                <a:srgbClr val="C00000"/>
              </a:solidFill>
            </a:endParaRPr>
          </a:p>
        </p:txBody>
      </p:sp>
    </p:spTree>
    <p:extLst>
      <p:ext uri="{BB962C8B-B14F-4D97-AF65-F5344CB8AC3E}">
        <p14:creationId xmlns:p14="http://schemas.microsoft.com/office/powerpoint/2010/main" val="104287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3752" y="251526"/>
            <a:ext cx="6355829" cy="707886"/>
          </a:xfrm>
          <a:prstGeom prst="rect">
            <a:avLst/>
          </a:prstGeom>
          <a:noFill/>
        </p:spPr>
        <p:txBody>
          <a:bodyPr wrap="square" rtlCol="0">
            <a:spAutoFit/>
          </a:bodyPr>
          <a:lstStyle/>
          <a:p>
            <a:r>
              <a:rPr lang="en-US" sz="4000" b="1" dirty="0" smtClean="0">
                <a:solidFill>
                  <a:srgbClr val="C00000"/>
                </a:solidFill>
              </a:rPr>
              <a:t>Our eight lessons</a:t>
            </a:r>
            <a:endParaRPr lang="en-GB" sz="4000" dirty="0"/>
          </a:p>
        </p:txBody>
      </p:sp>
      <p:sp>
        <p:nvSpPr>
          <p:cNvPr id="6" name="TextBox 5"/>
          <p:cNvSpPr txBox="1"/>
          <p:nvPr/>
        </p:nvSpPr>
        <p:spPr>
          <a:xfrm>
            <a:off x="1229193" y="1274164"/>
            <a:ext cx="10807909" cy="5062924"/>
          </a:xfrm>
          <a:prstGeom prst="rect">
            <a:avLst/>
          </a:prstGeom>
          <a:noFill/>
          <a:ln>
            <a:noFill/>
          </a:ln>
        </p:spPr>
        <p:txBody>
          <a:bodyPr wrap="square" rtlCol="0">
            <a:spAutoFit/>
          </a:bodyPr>
          <a:lstStyle/>
          <a:p>
            <a:r>
              <a:rPr lang="en-US" sz="1900" dirty="0" smtClean="0"/>
              <a:t>Lesson 1:	LO: To learn about the changes that occur during </a:t>
            </a:r>
            <a:r>
              <a:rPr lang="en-US" sz="1900" b="1" dirty="0" smtClean="0"/>
              <a:t>puberty.</a:t>
            </a:r>
          </a:p>
          <a:p>
            <a:endParaRPr lang="en-US" sz="1900" dirty="0"/>
          </a:p>
          <a:p>
            <a:r>
              <a:rPr lang="en-US" sz="1900" dirty="0" smtClean="0"/>
              <a:t>Lesson 2: 	LO: To consider different attitudes and values around </a:t>
            </a:r>
            <a:r>
              <a:rPr lang="en-US" sz="1900" b="1" dirty="0" smtClean="0"/>
              <a:t>gender stereotyping.</a:t>
            </a:r>
          </a:p>
          <a:p>
            <a:endParaRPr lang="en-US" sz="1900" dirty="0"/>
          </a:p>
          <a:p>
            <a:r>
              <a:rPr lang="en-US" sz="1900" dirty="0" smtClean="0"/>
              <a:t>Lesson 3: 	LO: To understand </a:t>
            </a:r>
            <a:r>
              <a:rPr lang="en-US" sz="1900" b="1" dirty="0" smtClean="0"/>
              <a:t>sexuality</a:t>
            </a:r>
            <a:r>
              <a:rPr lang="en-US" sz="1900" dirty="0" smtClean="0"/>
              <a:t> and demonstrate positive attitudes.</a:t>
            </a:r>
          </a:p>
          <a:p>
            <a:endParaRPr lang="en-US" sz="1900" dirty="0"/>
          </a:p>
          <a:p>
            <a:r>
              <a:rPr lang="en-US" sz="1900" dirty="0" smtClean="0"/>
              <a:t>Lesson 4: 	LO: To learn what values are important in </a:t>
            </a:r>
            <a:r>
              <a:rPr lang="en-US" sz="1900" b="1" dirty="0" smtClean="0"/>
              <a:t>relationships</a:t>
            </a:r>
            <a:r>
              <a:rPr lang="en-US" sz="1900" dirty="0" smtClean="0"/>
              <a:t> and to appreciate the </a:t>
            </a:r>
          </a:p>
          <a:p>
            <a:r>
              <a:rPr lang="en-US" sz="1900" dirty="0"/>
              <a:t> </a:t>
            </a:r>
            <a:r>
              <a:rPr lang="en-US" sz="1900" dirty="0" smtClean="0"/>
              <a:t>                    importance of </a:t>
            </a:r>
            <a:r>
              <a:rPr lang="en-US" sz="1900" b="1" dirty="0" smtClean="0"/>
              <a:t>friendship</a:t>
            </a:r>
            <a:r>
              <a:rPr lang="en-US" sz="1900" dirty="0" smtClean="0"/>
              <a:t> in intimate relationships.</a:t>
            </a:r>
          </a:p>
          <a:p>
            <a:endParaRPr lang="en-US" sz="1900" dirty="0"/>
          </a:p>
          <a:p>
            <a:r>
              <a:rPr lang="en-US" sz="1900" dirty="0" smtClean="0">
                <a:solidFill>
                  <a:srgbClr val="C00000"/>
                </a:solidFill>
              </a:rPr>
              <a:t>Lesson 5:	LO: To learn about </a:t>
            </a:r>
            <a:r>
              <a:rPr lang="en-US" sz="1900" b="1" dirty="0" smtClean="0">
                <a:solidFill>
                  <a:srgbClr val="C00000"/>
                </a:solidFill>
              </a:rPr>
              <a:t>human reproduction </a:t>
            </a:r>
            <a:r>
              <a:rPr lang="en-US" sz="1900" dirty="0" smtClean="0">
                <a:solidFill>
                  <a:srgbClr val="C00000"/>
                </a:solidFill>
              </a:rPr>
              <a:t>in the context of the human life cycle.</a:t>
            </a:r>
          </a:p>
          <a:p>
            <a:endParaRPr lang="en-US" sz="1900" dirty="0">
              <a:solidFill>
                <a:srgbClr val="C00000"/>
              </a:solidFill>
            </a:endParaRPr>
          </a:p>
          <a:p>
            <a:r>
              <a:rPr lang="en-US" sz="1900" dirty="0" smtClean="0">
                <a:solidFill>
                  <a:srgbClr val="C00000"/>
                </a:solidFill>
              </a:rPr>
              <a:t>Lesson 6: 	LO: To learn </a:t>
            </a:r>
            <a:r>
              <a:rPr lang="en-US" sz="1900" b="1" dirty="0" smtClean="0">
                <a:solidFill>
                  <a:srgbClr val="C00000"/>
                </a:solidFill>
              </a:rPr>
              <a:t>how a baby is made and grows </a:t>
            </a:r>
            <a:r>
              <a:rPr lang="en-US" sz="1900" dirty="0" smtClean="0">
                <a:solidFill>
                  <a:srgbClr val="C00000"/>
                </a:solidFill>
              </a:rPr>
              <a:t>(conception and pregnancy).</a:t>
            </a:r>
          </a:p>
          <a:p>
            <a:endParaRPr lang="en-US" sz="1900" dirty="0"/>
          </a:p>
          <a:p>
            <a:r>
              <a:rPr lang="en-US" sz="1900" dirty="0" smtClean="0"/>
              <a:t>Lesson 7: 	LO: To learn about the </a:t>
            </a:r>
            <a:r>
              <a:rPr lang="en-US" sz="1900" b="1" dirty="0" smtClean="0"/>
              <a:t>roles and responsibilities of </a:t>
            </a:r>
            <a:r>
              <a:rPr lang="en-US" sz="1900" b="1" dirty="0" err="1" smtClean="0"/>
              <a:t>carers</a:t>
            </a:r>
            <a:r>
              <a:rPr lang="en-US" sz="1900" b="1" dirty="0" smtClean="0"/>
              <a:t> and parents.</a:t>
            </a:r>
          </a:p>
          <a:p>
            <a:endParaRPr lang="en-US" sz="1900" dirty="0"/>
          </a:p>
          <a:p>
            <a:r>
              <a:rPr lang="en-US" sz="1900" dirty="0" smtClean="0"/>
              <a:t>Lesson 8: 	LO: To </a:t>
            </a:r>
            <a:r>
              <a:rPr lang="en-US" sz="1900" dirty="0" err="1" smtClean="0"/>
              <a:t>summarise</a:t>
            </a:r>
            <a:r>
              <a:rPr lang="en-US" sz="1900" dirty="0" smtClean="0"/>
              <a:t> what we have learnt about </a:t>
            </a:r>
            <a:r>
              <a:rPr lang="en-US" sz="1900" b="1" dirty="0" smtClean="0"/>
              <a:t>sex and relationships, </a:t>
            </a:r>
            <a:r>
              <a:rPr lang="en-US" sz="1900" dirty="0" smtClean="0"/>
              <a:t>and know </a:t>
            </a:r>
          </a:p>
          <a:p>
            <a:r>
              <a:rPr lang="en-US" sz="1900" dirty="0"/>
              <a:t> </a:t>
            </a:r>
            <a:r>
              <a:rPr lang="en-US" sz="1900" dirty="0" smtClean="0"/>
              <a:t>                    where to find </a:t>
            </a:r>
            <a:r>
              <a:rPr lang="en-US" sz="1900" b="1" dirty="0" smtClean="0"/>
              <a:t>support and advice. </a:t>
            </a:r>
            <a:endParaRPr lang="en-GB" sz="1900" b="1" dirty="0"/>
          </a:p>
        </p:txBody>
      </p:sp>
    </p:spTree>
    <p:extLst>
      <p:ext uri="{BB962C8B-B14F-4D97-AF65-F5344CB8AC3E}">
        <p14:creationId xmlns:p14="http://schemas.microsoft.com/office/powerpoint/2010/main" val="340612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nazeing.essex.sch.uk/_site/data/files/images/misc/67C96B5C857A312FC75F70EB3FDD9FF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999" y="251526"/>
            <a:ext cx="3247508" cy="14273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ersonal Hygiene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804" y="1284194"/>
            <a:ext cx="5378934" cy="5378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3790" y="251526"/>
            <a:ext cx="6175948" cy="738664"/>
          </a:xfrm>
          <a:prstGeom prst="rect">
            <a:avLst/>
          </a:prstGeom>
          <a:noFill/>
        </p:spPr>
        <p:txBody>
          <a:bodyPr wrap="square" rtlCol="0">
            <a:spAutoFit/>
          </a:bodyPr>
          <a:lstStyle/>
          <a:p>
            <a:r>
              <a:rPr lang="en-US" sz="4200" b="1" dirty="0" smtClean="0">
                <a:solidFill>
                  <a:srgbClr val="C00000"/>
                </a:solidFill>
              </a:rPr>
              <a:t>Personal hygiene</a:t>
            </a:r>
            <a:endParaRPr lang="en-GB" sz="4200" b="1" dirty="0">
              <a:solidFill>
                <a:srgbClr val="C00000"/>
              </a:solidFill>
            </a:endParaRPr>
          </a:p>
        </p:txBody>
      </p:sp>
      <p:sp>
        <p:nvSpPr>
          <p:cNvPr id="4" name="TextBox 3"/>
          <p:cNvSpPr txBox="1"/>
          <p:nvPr/>
        </p:nvSpPr>
        <p:spPr>
          <a:xfrm>
            <a:off x="8547230" y="2608289"/>
            <a:ext cx="3463045"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C00000"/>
                </a:solidFill>
              </a:rPr>
              <a:t>Importance of cleanliness and personal hygiene</a:t>
            </a:r>
          </a:p>
          <a:p>
            <a:pPr marL="285750" indent="-285750">
              <a:buFont typeface="Arial" panose="020B0604020202020204" pitchFamily="34" charset="0"/>
              <a:buChar char="•"/>
            </a:pPr>
            <a:endParaRPr lang="en-US" sz="2800" dirty="0">
              <a:solidFill>
                <a:srgbClr val="C00000"/>
              </a:solidFill>
            </a:endParaRPr>
          </a:p>
          <a:p>
            <a:pPr marL="285750" indent="-285750">
              <a:buFont typeface="Arial" panose="020B0604020202020204" pitchFamily="34" charset="0"/>
              <a:buChar char="•"/>
            </a:pPr>
            <a:r>
              <a:rPr lang="en-US" sz="2800" dirty="0" smtClean="0">
                <a:solidFill>
                  <a:srgbClr val="C00000"/>
                </a:solidFill>
              </a:rPr>
              <a:t>What to expect and what to do as growing up</a:t>
            </a:r>
            <a:endParaRPr lang="en-GB" sz="2800" dirty="0">
              <a:solidFill>
                <a:srgbClr val="C00000"/>
              </a:solidFill>
            </a:endParaRPr>
          </a:p>
        </p:txBody>
      </p:sp>
    </p:spTree>
    <p:extLst>
      <p:ext uri="{BB962C8B-B14F-4D97-AF65-F5344CB8AC3E}">
        <p14:creationId xmlns:p14="http://schemas.microsoft.com/office/powerpoint/2010/main" val="23103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523</TotalTime>
  <Words>685</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Marys Pulborough</dc:creator>
  <cp:lastModifiedBy>St Marys Pulborough</cp:lastModifiedBy>
  <cp:revision>20</cp:revision>
  <dcterms:created xsi:type="dcterms:W3CDTF">2024-09-30T22:46:32Z</dcterms:created>
  <dcterms:modified xsi:type="dcterms:W3CDTF">2024-10-01T07:29:49Z</dcterms:modified>
</cp:coreProperties>
</file>