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4" r:id="rId5"/>
    <p:sldId id="263" r:id="rId6"/>
    <p:sldId id="262" r:id="rId7"/>
    <p:sldId id="265" r:id="rId8"/>
    <p:sldId id="266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B5803CA-8B0B-410D-AE39-1DB5B1E39C00}">
          <p14:sldIdLst>
            <p14:sldId id="256"/>
            <p14:sldId id="258"/>
            <p14:sldId id="259"/>
            <p14:sldId id="264"/>
            <p14:sldId id="263"/>
            <p14:sldId id="262"/>
            <p14:sldId id="265"/>
            <p14:sldId id="266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D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C1738-CBDF-42A6-820D-9273880BD508}" type="datetimeFigureOut">
              <a:rPr lang="en-GB" smtClean="0"/>
              <a:t>22/09/2025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2B6E1-2D65-473A-AC41-8BEEDFAD4B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93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2B6E1-2D65-473A-AC41-8BEEDFAD4B2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947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93654-9F98-4931-9F1F-FFA6795C03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E3F97-A1FE-4D6C-BF67-36CAC6930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50368-DCA2-4413-9D59-5013DA739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AFA3-B0A4-4C45-A0FE-0F407A5212E2}" type="datetimeFigureOut">
              <a:rPr lang="en-GB" smtClean="0"/>
              <a:t>22/09/2025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68109-DDD0-457E-AC58-A45DBD98D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FD7C7-0A49-428A-9910-305804FA4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340F-85FF-4FFF-939D-E1790A97E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32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7F398-24DD-4C0F-A37E-66DC11EFB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7E8119-0DF0-4879-9A18-0CAB48FAC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B6E97-539B-46B1-819E-44A2DBBE5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AFA3-B0A4-4C45-A0FE-0F407A5212E2}" type="datetimeFigureOut">
              <a:rPr lang="en-GB" smtClean="0"/>
              <a:t>22/09/2025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4F103-8D1C-4A08-A7DB-B6D2B013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1651D-9B34-4A64-ADB8-09419DD96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340F-85FF-4FFF-939D-E1790A97E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159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DADE0B-8CD1-4265-A258-04276ABCEE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BB6338-60C8-40B1-896D-4733352DD2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F3F32-58C5-454D-93D2-4C1764DA3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AFA3-B0A4-4C45-A0FE-0F407A5212E2}" type="datetimeFigureOut">
              <a:rPr lang="en-GB" smtClean="0"/>
              <a:t>22/09/2025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EE6CF-8B6C-477A-A38A-7815F5A5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198C3-30CF-4685-9187-DC2F8AAAA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340F-85FF-4FFF-939D-E1790A97E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90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95586-25E3-4E45-9317-5C63B760E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D1809-22DB-4C28-9E6F-974A15E28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87EE0-5494-4789-9E93-F90E4BBA1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AFA3-B0A4-4C45-A0FE-0F407A5212E2}" type="datetimeFigureOut">
              <a:rPr lang="en-GB" smtClean="0"/>
              <a:t>22/09/2025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20B04-95EB-4D98-9C2E-A3D22F956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4DDBA-9DB4-4D14-9BC2-BF0210A2B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340F-85FF-4FFF-939D-E1790A97E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97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88E6E-C2F3-461C-89E3-7B6FFC31B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04EE0-B9B5-44EC-B5BA-B63A1E874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688E5-7EC4-4FC5-9379-6BA4F1F7D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AFA3-B0A4-4C45-A0FE-0F407A5212E2}" type="datetimeFigureOut">
              <a:rPr lang="en-GB" smtClean="0"/>
              <a:t>22/09/2025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ED1AE-9D9C-4DDD-A2D9-C9B308AFE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1653E-5BE4-4E77-8944-354A4F6FF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340F-85FF-4FFF-939D-E1790A97E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27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1747E-41CA-4712-91A4-83DD0B4D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5217F-CBE8-4725-A3B5-4C642F2C6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7A607E-A6E3-4C5D-AA56-C5C37DAB3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0755DA-5FEE-404D-89D4-857721089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AFA3-B0A4-4C45-A0FE-0F407A5212E2}" type="datetimeFigureOut">
              <a:rPr lang="en-GB" smtClean="0"/>
              <a:t>22/09/2025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C0057-2CD5-4413-BC4B-6DE822BE3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1043A4-BEA5-4986-A1B1-BA50E77B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340F-85FF-4FFF-939D-E1790A97E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43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0D379-27D5-476A-B44B-E5B40B88D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2F843-1B0D-4BCB-9734-264B8B431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79D093-2BC1-4CF8-A820-3681A8E97C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578AEC-A577-4599-AB77-722552D89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0C696F-EED8-4B18-B81D-2899A1072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254F2D-4CC0-4526-88C2-98CFD2F97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AFA3-B0A4-4C45-A0FE-0F407A5212E2}" type="datetimeFigureOut">
              <a:rPr lang="en-GB" smtClean="0"/>
              <a:t>22/09/2025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E79F70-3A8A-44B8-85E5-A1877C11B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DDB7AD-F994-4142-BCEB-F172BFE0C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340F-85FF-4FFF-939D-E1790A97E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06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A03B1-4D1A-4113-8BBF-54C85BE5F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F4DB6A-3A13-4EEF-BC2A-B3D5B0528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AFA3-B0A4-4C45-A0FE-0F407A5212E2}" type="datetimeFigureOut">
              <a:rPr lang="en-GB" smtClean="0"/>
              <a:t>22/09/2025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8EC589-5F9D-4DA7-820A-EF05EE141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0ED7F8-82A5-49D4-BD49-943BA688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340F-85FF-4FFF-939D-E1790A97E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475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CC7A82-C6AB-4FD4-A137-272144555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AFA3-B0A4-4C45-A0FE-0F407A5212E2}" type="datetimeFigureOut">
              <a:rPr lang="en-GB" smtClean="0"/>
              <a:t>22/09/2025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EC1BD8-7718-473B-AEE1-C6829F6A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23F41-8B98-482C-860F-4C2E167B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340F-85FF-4FFF-939D-E1790A97E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68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51E05-11AF-406A-B99B-18B83E482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511C6-01A3-401D-8718-40FF7434A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724116-6E83-4FAA-8827-8C25230B9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F0289-A791-49D9-9E53-0E3FD3DD5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AFA3-B0A4-4C45-A0FE-0F407A5212E2}" type="datetimeFigureOut">
              <a:rPr lang="en-GB" smtClean="0"/>
              <a:t>22/09/2025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728402-2503-463B-95F8-8AB488554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4F9AD9-2378-423A-9E95-B7AB6CB15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340F-85FF-4FFF-939D-E1790A97E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05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D43F3-D537-4AA7-B7E8-46313E278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2A6736-30F2-4CA5-ABFF-5540A502AE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773928-F42A-41C6-B47B-A3D622AE4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F0382-E48B-4C1F-89D9-E853CF615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AFA3-B0A4-4C45-A0FE-0F407A5212E2}" type="datetimeFigureOut">
              <a:rPr lang="en-GB" smtClean="0"/>
              <a:t>22/09/2025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7CCC6-4AC8-40FE-AF9C-45A53F5A5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89386-EAED-453D-AD82-DCE2CA480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340F-85FF-4FFF-939D-E1790A97E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73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83EE56-C8C0-461F-9402-27C1450B3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6ACF5C-AE33-4974-AF2B-5A0174060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2AA59-5835-4B23-BA47-AFBB26E31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8AFA3-B0A4-4C45-A0FE-0F407A5212E2}" type="datetimeFigureOut">
              <a:rPr lang="en-GB" smtClean="0"/>
              <a:t>22/09/2025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C1D0E-841E-461D-8E46-FCB92572F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2793D-C29E-47B0-8028-B7E925518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D340F-85FF-4FFF-939D-E1790A97E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45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haranga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78p_M-j_L1g?si=eMrJta-Go_Bu033B" TargetMode="External"/><Relationship Id="rId2" Type="http://schemas.openxmlformats.org/officeDocument/2006/relationships/hyperlink" Target="https://www.youtube.com/watch?v=sHlyCKE_yR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526D1-C941-47E7-B49E-FF4C9848C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5926"/>
            <a:ext cx="9144000" cy="1565418"/>
          </a:xfrm>
        </p:spPr>
        <p:txBody>
          <a:bodyPr anchor="ctr"/>
          <a:lstStyle/>
          <a:p>
            <a:r>
              <a:rPr lang="en-GB" dirty="0">
                <a:ln>
                  <a:solidFill>
                    <a:schemeClr val="accent2">
                      <a:lumMod val="7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Music at St Mary’s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3EACAB-4788-4CFF-A3D6-740D77709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05913"/>
            <a:ext cx="9144000" cy="446881"/>
          </a:xfrm>
        </p:spPr>
        <p:txBody>
          <a:bodyPr/>
          <a:lstStyle/>
          <a:p>
            <a:r>
              <a:rPr lang="en-GB" dirty="0">
                <a:latin typeface="Bahnschrift SemiBold" panose="020B0502040204020203" pitchFamily="34" charset="0"/>
              </a:rPr>
              <a:t>Staff Meeting – 22/09/25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DCB345D-94AF-43C2-9487-7F7732AE5DF1}"/>
              </a:ext>
            </a:extLst>
          </p:cNvPr>
          <p:cNvSpPr txBox="1">
            <a:spLocks/>
          </p:cNvSpPr>
          <p:nvPr/>
        </p:nvSpPr>
        <p:spPr>
          <a:xfrm>
            <a:off x="997527" y="2324245"/>
            <a:ext cx="10196946" cy="3466956"/>
          </a:xfrm>
          <a:prstGeom prst="rect">
            <a:avLst/>
          </a:prstGeom>
          <a:solidFill>
            <a:srgbClr val="EBDDF6">
              <a:alpha val="60000"/>
            </a:srgbClr>
          </a:solidFill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600" dirty="0">
                <a:latin typeface="Bahnschrift SemiBold" panose="020B0502040204020203" pitchFamily="34" charset="0"/>
              </a:rPr>
              <a:t>Model Music Curriculum</a:t>
            </a:r>
          </a:p>
          <a:p>
            <a:pPr marL="857250" indent="-8572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latin typeface="Bahnschrift SemiBold" panose="020B0502040204020203" pitchFamily="34" charset="0"/>
              </a:rPr>
              <a:t>Vocabulary recap</a:t>
            </a:r>
            <a:endParaRPr lang="en-GB" sz="3600" dirty="0">
              <a:latin typeface="Bahnschrift SemiBold" panose="020B0502040204020203" pitchFamily="34" charset="0"/>
            </a:endParaRPr>
          </a:p>
          <a:p>
            <a:pPr marL="857250" indent="-8572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600" dirty="0">
                <a:latin typeface="Bahnschrift SemiBold" panose="020B0502040204020203" pitchFamily="34" charset="0"/>
              </a:rPr>
              <a:t>Assessment Grids</a:t>
            </a:r>
          </a:p>
          <a:p>
            <a:pPr marL="857250" indent="-8572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600" dirty="0">
                <a:latin typeface="Bahnschrift SemiBold" panose="020B0502040204020203" pitchFamily="34" charset="0"/>
              </a:rPr>
              <a:t>Boomwhackers!</a:t>
            </a:r>
            <a:endParaRPr lang="en-GB" sz="54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154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51" y="212294"/>
            <a:ext cx="7079579" cy="262784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1625" y="2632150"/>
            <a:ext cx="6705601" cy="401209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475857" y="3415437"/>
            <a:ext cx="438056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‘A high quality music education should inspire pupils and increase their self-confidence, creativity and sense of achievement.’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40742" y="545059"/>
            <a:ext cx="44064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‘Music is a universal language that embodies one of the highest forms of creativity.’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677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418476" y="1047750"/>
            <a:ext cx="5498998" cy="520065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476" y="-9550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Model Music Curriculum</a:t>
            </a:r>
            <a:endParaRPr lang="en-GB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26080" y="1230058"/>
            <a:ext cx="4978687" cy="4893647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en-GB" sz="2400" dirty="0">
                <a:solidFill>
                  <a:srgbClr val="EBDDF6"/>
                </a:solidFill>
                <a:latin typeface="Bahnschrift SemiBold" panose="020B0502040204020203" pitchFamily="34" charset="0"/>
              </a:rPr>
              <a:t>The Model Music Curriculum is a guide for teaching music in primary schools. It focuses on five key areas:</a:t>
            </a:r>
          </a:p>
          <a:p>
            <a:pPr>
              <a:lnSpc>
                <a:spcPct val="150000"/>
              </a:lnSpc>
            </a:pPr>
            <a:endParaRPr lang="en-GB" sz="2400" dirty="0">
              <a:solidFill>
                <a:srgbClr val="EBDDF6"/>
              </a:solidFill>
              <a:latin typeface="Bahnschrift SemiLight SemiConde" panose="020B0502040204020203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EBDDF6"/>
                </a:solidFill>
                <a:latin typeface="Bahnschrift SemiLight SemiConde" panose="020B0502040204020203" pitchFamily="34" charset="0"/>
              </a:rPr>
              <a:t>Listening and Appraising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EBDDF6"/>
                </a:solidFill>
                <a:latin typeface="Bahnschrift SemiLight SemiConde" panose="020B0502040204020203" pitchFamily="34" charset="0"/>
              </a:rPr>
              <a:t>Composing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EBDDF6"/>
                </a:solidFill>
                <a:latin typeface="Bahnschrift SemiLight SemiConde" panose="020B0502040204020203" pitchFamily="34" charset="0"/>
              </a:rPr>
              <a:t>Singing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EBDDF6"/>
                </a:solidFill>
                <a:latin typeface="Bahnschrift SemiLight SemiConde" panose="020B0502040204020203" pitchFamily="34" charset="0"/>
              </a:rPr>
              <a:t>Performing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u="sng" dirty="0">
                <a:solidFill>
                  <a:srgbClr val="EBDDF6"/>
                </a:solidFill>
                <a:latin typeface="Bahnschrift SemiLight SemiConde" panose="020B0502040204020203" pitchFamily="34" charset="0"/>
              </a:rPr>
              <a:t>Cultural Awareness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325078" y="1981200"/>
            <a:ext cx="4000022" cy="4267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705641" y="2128181"/>
            <a:ext cx="422843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Bahnschrift SemiBold" panose="020B0502040204020203" pitchFamily="34" charset="0"/>
              </a:rPr>
              <a:t>Why It’s Important:</a:t>
            </a:r>
          </a:p>
          <a:p>
            <a:pPr>
              <a:lnSpc>
                <a:spcPct val="150000"/>
              </a:lnSpc>
            </a:pPr>
            <a:endParaRPr lang="en-GB" sz="2400" dirty="0">
              <a:solidFill>
                <a:schemeClr val="accent1">
                  <a:lumMod val="50000"/>
                </a:schemeClr>
              </a:solidFill>
              <a:latin typeface="Bahnschrift SemiLight SemiConde" panose="020B0502040204020203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Bahnschrift SemiLight SemiConde" panose="020B0502040204020203" pitchFamily="34" charset="0"/>
              </a:rPr>
              <a:t>Supports Growth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Bahnschrift SemiLight SemiConde" panose="020B0502040204020203" pitchFamily="34" charset="0"/>
              </a:rPr>
              <a:t>Encourages Creativity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Bahnschrift SemiLight SemiConde" panose="020B0502040204020203" pitchFamily="34" charset="0"/>
              </a:rPr>
              <a:t>Cultural Understanding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Bahnschrift SemiLight SemiConde" panose="020B0502040204020203" pitchFamily="34" charset="0"/>
              </a:rPr>
              <a:t>Engaging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Bahnschrift SemiLight SemiConde" panose="020B0502040204020203" pitchFamily="34" charset="0"/>
              </a:rPr>
              <a:t>Builds Confidence</a:t>
            </a:r>
          </a:p>
        </p:txBody>
      </p:sp>
    </p:spTree>
    <p:extLst>
      <p:ext uri="{BB962C8B-B14F-4D97-AF65-F5344CB8AC3E}">
        <p14:creationId xmlns:p14="http://schemas.microsoft.com/office/powerpoint/2010/main" val="2994977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476" y="-95505"/>
            <a:ext cx="10515600" cy="1325563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Model Music Curriculum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41164" y="1506105"/>
            <a:ext cx="11181342" cy="713524"/>
            <a:chOff x="418475" y="1550415"/>
            <a:chExt cx="11181342" cy="713524"/>
          </a:xfrm>
          <a:solidFill>
            <a:srgbClr val="EBDDF6"/>
          </a:solidFill>
        </p:grpSpPr>
        <p:sp>
          <p:nvSpPr>
            <p:cNvPr id="7" name="Rectangle 6"/>
            <p:cNvSpPr/>
            <p:nvPr/>
          </p:nvSpPr>
          <p:spPr>
            <a:xfrm>
              <a:off x="1319349" y="1550415"/>
              <a:ext cx="10280468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18475" y="1907177"/>
              <a:ext cx="10280468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18476" y="2393742"/>
            <a:ext cx="11004030" cy="713524"/>
            <a:chOff x="300911" y="1550415"/>
            <a:chExt cx="11298906" cy="713524"/>
          </a:xfrm>
          <a:solidFill>
            <a:srgbClr val="EBDDF6"/>
          </a:solidFill>
        </p:grpSpPr>
        <p:sp>
          <p:nvSpPr>
            <p:cNvPr id="10" name="Rectangle 9"/>
            <p:cNvSpPr/>
            <p:nvPr/>
          </p:nvSpPr>
          <p:spPr>
            <a:xfrm>
              <a:off x="1319349" y="1550415"/>
              <a:ext cx="10280468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0911" y="1907177"/>
              <a:ext cx="10398032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41164" y="3578197"/>
            <a:ext cx="8968150" cy="713524"/>
            <a:chOff x="418475" y="1550415"/>
            <a:chExt cx="8968150" cy="713524"/>
          </a:xfrm>
          <a:solidFill>
            <a:srgbClr val="EBDDF6"/>
          </a:solidFill>
        </p:grpSpPr>
        <p:sp>
          <p:nvSpPr>
            <p:cNvPr id="13" name="Rectangle 12"/>
            <p:cNvSpPr/>
            <p:nvPr/>
          </p:nvSpPr>
          <p:spPr>
            <a:xfrm>
              <a:off x="1319349" y="1550415"/>
              <a:ext cx="8067276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18475" y="1907177"/>
              <a:ext cx="8602390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8476" y="4383213"/>
            <a:ext cx="7040415" cy="713524"/>
            <a:chOff x="418475" y="1550415"/>
            <a:chExt cx="7040415" cy="713524"/>
          </a:xfrm>
          <a:solidFill>
            <a:srgbClr val="EBDDF6"/>
          </a:solidFill>
        </p:grpSpPr>
        <p:sp>
          <p:nvSpPr>
            <p:cNvPr id="16" name="Rectangle 15"/>
            <p:cNvSpPr/>
            <p:nvPr/>
          </p:nvSpPr>
          <p:spPr>
            <a:xfrm>
              <a:off x="1319349" y="1550415"/>
              <a:ext cx="6139541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18475" y="1907177"/>
              <a:ext cx="5498998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825749" y="5226613"/>
            <a:ext cx="4412457" cy="713524"/>
            <a:chOff x="418475" y="1550415"/>
            <a:chExt cx="4412457" cy="713524"/>
          </a:xfrm>
          <a:solidFill>
            <a:srgbClr val="EBDDF6"/>
          </a:solidFill>
        </p:grpSpPr>
        <p:sp>
          <p:nvSpPr>
            <p:cNvPr id="19" name="Rectangle 18"/>
            <p:cNvSpPr/>
            <p:nvPr/>
          </p:nvSpPr>
          <p:spPr>
            <a:xfrm>
              <a:off x="1251709" y="1550415"/>
              <a:ext cx="3579223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18475" y="1907177"/>
              <a:ext cx="4268765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2" name="Picture 21">
            <a:hlinkClick r:id="rId2"/>
          </p:cNvPr>
          <p:cNvPicPr>
            <a:picLocks noChangeAspect="1"/>
          </p:cNvPicPr>
          <p:nvPr/>
        </p:nvPicPr>
        <p:blipFill rotWithShape="1">
          <a:blip r:embed="rId3"/>
          <a:srcRect l="921" t="2164" r="739" b="2273"/>
          <a:stretch/>
        </p:blipFill>
        <p:spPr>
          <a:xfrm>
            <a:off x="2027583" y="1053548"/>
            <a:ext cx="8150087" cy="530749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1080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476" y="6429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Musical Vocabulary</a:t>
            </a:r>
            <a:endParaRPr lang="en-GB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476" y="1550416"/>
            <a:ext cx="110040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Pulse – </a:t>
            </a:r>
            <a:r>
              <a:rPr lang="en-GB" sz="2000" dirty="0">
                <a:latin typeface="Bahnschrift SemiLight SemiConde" panose="020B0502040204020203" pitchFamily="34" charset="0"/>
              </a:rPr>
              <a:t>The steady beat/heartbeat of the music.</a:t>
            </a:r>
          </a:p>
          <a:p>
            <a:pPr marL="0" indent="0">
              <a:buNone/>
            </a:pPr>
            <a:endParaRPr lang="en-GB" sz="2000" dirty="0">
              <a:latin typeface="Bahnschrift SemiBold" panose="020B0502040204020203" pitchFamily="34" charset="0"/>
            </a:endParaRPr>
          </a:p>
          <a:p>
            <a:pPr marL="0" indent="0">
              <a:buNone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Rhythm – </a:t>
            </a:r>
            <a:r>
              <a:rPr lang="en-GB" sz="2000" dirty="0">
                <a:latin typeface="Bahnschrift SemiLight SemiConde" panose="020B0502040204020203" pitchFamily="34" charset="0"/>
              </a:rPr>
              <a:t>A combination of notes and rests- long and short sounds/silences or patterns</a:t>
            </a:r>
          </a:p>
          <a:p>
            <a:pPr marL="0" indent="0">
              <a:buNone/>
            </a:pPr>
            <a:r>
              <a:rPr lang="en-GB" sz="2000" dirty="0">
                <a:latin typeface="Bahnschrift SemiLight SemiConde" panose="020B0502040204020203" pitchFamily="34" charset="0"/>
              </a:rPr>
              <a:t>that happen over the pulse.</a:t>
            </a:r>
          </a:p>
          <a:p>
            <a:pPr marL="0" indent="0">
              <a:buNone/>
            </a:pPr>
            <a:endParaRPr lang="en-GB" sz="2000" dirty="0">
              <a:latin typeface="Bahnschrift SemiBold" panose="020B0502040204020203" pitchFamily="34" charset="0"/>
            </a:endParaRPr>
          </a:p>
          <a:p>
            <a:pPr marL="0" indent="0">
              <a:buNone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Pitch – </a:t>
            </a:r>
            <a:r>
              <a:rPr lang="en-GB" sz="2000" dirty="0">
                <a:latin typeface="Bahnschrift SemiLight SemiConde" panose="020B0502040204020203" pitchFamily="34" charset="0"/>
              </a:rPr>
              <a:t>High and low sounds/notes.</a:t>
            </a:r>
          </a:p>
          <a:p>
            <a:pPr marL="0" indent="0">
              <a:buNone/>
            </a:pPr>
            <a:endParaRPr lang="en-GB" sz="2000" dirty="0">
              <a:latin typeface="Bahnschrift SemiBold" panose="020B0502040204020203" pitchFamily="34" charset="0"/>
            </a:endParaRPr>
          </a:p>
          <a:p>
            <a:pPr marL="0" indent="0">
              <a:buNone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Tempo – </a:t>
            </a:r>
            <a:r>
              <a:rPr lang="en-GB" sz="2000" dirty="0">
                <a:latin typeface="Bahnschrift SemiLight SemiConde" panose="020B0502040204020203" pitchFamily="34" charset="0"/>
              </a:rPr>
              <a:t>The speed of the music- fast, slow or somewhere in between</a:t>
            </a:r>
            <a:r>
              <a:rPr lang="en-GB" sz="2000" dirty="0">
                <a:latin typeface="Bahnschrift SemiBold" panose="020B0502040204020203" pitchFamily="34" charset="0"/>
              </a:rPr>
              <a:t>.</a:t>
            </a:r>
          </a:p>
          <a:p>
            <a:pPr marL="0" indent="0">
              <a:buNone/>
            </a:pPr>
            <a:endParaRPr lang="en-GB" sz="2000" dirty="0">
              <a:latin typeface="Bahnschrift SemiBold" panose="020B0502040204020203" pitchFamily="34" charset="0"/>
            </a:endParaRPr>
          </a:p>
          <a:p>
            <a:pPr marL="0" indent="0">
              <a:buNone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Dynamics – </a:t>
            </a:r>
            <a:r>
              <a:rPr lang="en-GB" sz="2000" dirty="0">
                <a:latin typeface="Bahnschrift SemiLight SemiConde" panose="020B0502040204020203" pitchFamily="34" charset="0"/>
              </a:rPr>
              <a:t>How loud or quiet the music is.</a:t>
            </a:r>
          </a:p>
        </p:txBody>
      </p:sp>
      <p:pic>
        <p:nvPicPr>
          <p:cNvPr id="5" name="Picture 4" descr="Music Notes wallpaper | 1920x1080 | #948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180"/>
          <a:stretch/>
        </p:blipFill>
        <p:spPr>
          <a:xfrm rot="19556677">
            <a:off x="4065491" y="3168902"/>
            <a:ext cx="9638280" cy="2245639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241164" y="1506105"/>
            <a:ext cx="11181342" cy="713524"/>
            <a:chOff x="418475" y="1550415"/>
            <a:chExt cx="11181342" cy="713524"/>
          </a:xfrm>
          <a:solidFill>
            <a:srgbClr val="EBDDF6"/>
          </a:solidFill>
        </p:grpSpPr>
        <p:sp>
          <p:nvSpPr>
            <p:cNvPr id="7" name="Rectangle 6"/>
            <p:cNvSpPr/>
            <p:nvPr/>
          </p:nvSpPr>
          <p:spPr>
            <a:xfrm>
              <a:off x="1319349" y="1550415"/>
              <a:ext cx="10280468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18475" y="1907177"/>
              <a:ext cx="10280468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18476" y="2393742"/>
            <a:ext cx="11004030" cy="713524"/>
            <a:chOff x="300911" y="1550415"/>
            <a:chExt cx="11298906" cy="713524"/>
          </a:xfrm>
          <a:solidFill>
            <a:srgbClr val="EBDDF6"/>
          </a:solidFill>
        </p:grpSpPr>
        <p:sp>
          <p:nvSpPr>
            <p:cNvPr id="10" name="Rectangle 9"/>
            <p:cNvSpPr/>
            <p:nvPr/>
          </p:nvSpPr>
          <p:spPr>
            <a:xfrm>
              <a:off x="1319349" y="1550415"/>
              <a:ext cx="10280468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0911" y="1907177"/>
              <a:ext cx="10398032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41164" y="3578197"/>
            <a:ext cx="8968150" cy="713524"/>
            <a:chOff x="418475" y="1550415"/>
            <a:chExt cx="8968150" cy="713524"/>
          </a:xfrm>
          <a:solidFill>
            <a:srgbClr val="EBDDF6"/>
          </a:solidFill>
        </p:grpSpPr>
        <p:sp>
          <p:nvSpPr>
            <p:cNvPr id="13" name="Rectangle 12"/>
            <p:cNvSpPr/>
            <p:nvPr/>
          </p:nvSpPr>
          <p:spPr>
            <a:xfrm>
              <a:off x="1319349" y="1550415"/>
              <a:ext cx="8067276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18475" y="1907177"/>
              <a:ext cx="8602390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8476" y="4383213"/>
            <a:ext cx="7040415" cy="713524"/>
            <a:chOff x="418475" y="1550415"/>
            <a:chExt cx="7040415" cy="713524"/>
          </a:xfrm>
          <a:solidFill>
            <a:srgbClr val="EBDDF6"/>
          </a:solidFill>
        </p:grpSpPr>
        <p:sp>
          <p:nvSpPr>
            <p:cNvPr id="16" name="Rectangle 15"/>
            <p:cNvSpPr/>
            <p:nvPr/>
          </p:nvSpPr>
          <p:spPr>
            <a:xfrm>
              <a:off x="1319349" y="1550415"/>
              <a:ext cx="6139541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18475" y="1907177"/>
              <a:ext cx="5498998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825749" y="5226613"/>
            <a:ext cx="4412457" cy="713524"/>
            <a:chOff x="418475" y="1550415"/>
            <a:chExt cx="4412457" cy="713524"/>
          </a:xfrm>
          <a:solidFill>
            <a:srgbClr val="EBDDF6"/>
          </a:solidFill>
        </p:grpSpPr>
        <p:sp>
          <p:nvSpPr>
            <p:cNvPr id="19" name="Rectangle 18"/>
            <p:cNvSpPr/>
            <p:nvPr/>
          </p:nvSpPr>
          <p:spPr>
            <a:xfrm>
              <a:off x="1251709" y="1550415"/>
              <a:ext cx="3579223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18475" y="1907177"/>
              <a:ext cx="4268765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5323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476" y="6429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Musical Vocabulary</a:t>
            </a:r>
            <a:endParaRPr lang="en-GB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476" y="1550415"/>
            <a:ext cx="11310462" cy="17027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Timbre – </a:t>
            </a:r>
            <a:r>
              <a:rPr lang="en-GB" sz="2000" dirty="0">
                <a:latin typeface="Bahnschrift SemiLight SemiConde" panose="020B0502040204020203" pitchFamily="34" charset="0"/>
              </a:rPr>
              <a:t>The character or colour of a particular instrument or sound. All instruments, including voices, have a certain sound quality, </a:t>
            </a:r>
            <a:r>
              <a:rPr lang="en-GB" sz="2000" dirty="0" err="1">
                <a:latin typeface="Bahnschrift SemiLight SemiConde" panose="020B0502040204020203" pitchFamily="34" charset="0"/>
              </a:rPr>
              <a:t>eg</a:t>
            </a:r>
            <a:r>
              <a:rPr lang="en-GB" sz="2000" dirty="0">
                <a:latin typeface="Bahnschrift SemiLight SemiConde" panose="020B0502040204020203" pitchFamily="34" charset="0"/>
              </a:rPr>
              <a:t> the trumpet has a very different sound quality to the violin.</a:t>
            </a:r>
          </a:p>
          <a:p>
            <a:pPr marL="0" indent="0">
              <a:buNone/>
            </a:pPr>
            <a:endParaRPr lang="en-GB" sz="2000" dirty="0">
              <a:latin typeface="Bahnschrift SemiBold" panose="020B0502040204020203" pitchFamily="34" charset="0"/>
            </a:endParaRPr>
          </a:p>
          <a:p>
            <a:pPr marL="0" indent="0">
              <a:buNone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Texture – </a:t>
            </a:r>
            <a:r>
              <a:rPr lang="en-GB" sz="2000" dirty="0">
                <a:latin typeface="Bahnschrift SemiLight SemiConde" panose="020B0502040204020203" pitchFamily="34" charset="0"/>
              </a:rPr>
              <a:t>Layers of sound in music. Layers of sound working together make music very interesting to listen to.</a:t>
            </a:r>
          </a:p>
        </p:txBody>
      </p:sp>
      <p:pic>
        <p:nvPicPr>
          <p:cNvPr id="5" name="Picture 4" descr="Music Notes wallpaper | 1920x1080 | #948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180"/>
          <a:stretch/>
        </p:blipFill>
        <p:spPr>
          <a:xfrm rot="19556677">
            <a:off x="4065491" y="3168902"/>
            <a:ext cx="9638280" cy="224563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8475" y="3253154"/>
            <a:ext cx="914353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Structure and Form – </a:t>
            </a:r>
            <a:r>
              <a:rPr lang="en-GB" sz="2000" dirty="0">
                <a:latin typeface="Bahnschrift SemiLight SemiConde" panose="020B0502040204020203" pitchFamily="34" charset="0"/>
              </a:rPr>
              <a:t>The shape of a piece of music and how it’s put together. Every piece of music has a structure, </a:t>
            </a:r>
            <a:r>
              <a:rPr lang="en-GB" sz="2000" dirty="0" err="1">
                <a:latin typeface="Bahnschrift SemiLight SemiConde" panose="020B0502040204020203" pitchFamily="34" charset="0"/>
              </a:rPr>
              <a:t>eg</a:t>
            </a:r>
            <a:r>
              <a:rPr lang="en-GB" sz="2000" dirty="0">
                <a:latin typeface="Bahnschrift SemiLight SemiConde" panose="020B0502040204020203" pitchFamily="34" charset="0"/>
              </a:rPr>
              <a:t> an introduction, verse, chorus and ending.</a:t>
            </a:r>
          </a:p>
          <a:p>
            <a:endParaRPr lang="en-GB" sz="2800" dirty="0">
              <a:latin typeface="Bahnschrift SemiBold" panose="020B0502040204020203" pitchFamily="34" charset="0"/>
            </a:endParaRPr>
          </a:p>
          <a:p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Notation – </a:t>
            </a:r>
            <a:r>
              <a:rPr lang="en-GB" sz="2000" dirty="0">
                <a:latin typeface="Bahnschrift SemiLight SemiConde" panose="020B0502040204020203" pitchFamily="34" charset="0"/>
              </a:rPr>
              <a:t>The link between sound and symbol; how we write music down.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18475" y="1550415"/>
            <a:ext cx="11181342" cy="713524"/>
            <a:chOff x="418475" y="1550415"/>
            <a:chExt cx="11181342" cy="713524"/>
          </a:xfrm>
          <a:solidFill>
            <a:srgbClr val="EBDDF6"/>
          </a:solidFill>
        </p:grpSpPr>
        <p:sp>
          <p:nvSpPr>
            <p:cNvPr id="6" name="Rectangle 5"/>
            <p:cNvSpPr/>
            <p:nvPr/>
          </p:nvSpPr>
          <p:spPr>
            <a:xfrm>
              <a:off x="1319349" y="1550415"/>
              <a:ext cx="10280468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18475" y="1907177"/>
              <a:ext cx="10280468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83036" y="2616660"/>
            <a:ext cx="11181342" cy="713524"/>
            <a:chOff x="418475" y="1550415"/>
            <a:chExt cx="11181342" cy="713524"/>
          </a:xfrm>
          <a:solidFill>
            <a:srgbClr val="EBDDF6"/>
          </a:solidFill>
        </p:grpSpPr>
        <p:sp>
          <p:nvSpPr>
            <p:cNvPr id="10" name="Rectangle 9"/>
            <p:cNvSpPr/>
            <p:nvPr/>
          </p:nvSpPr>
          <p:spPr>
            <a:xfrm>
              <a:off x="1319349" y="1550415"/>
              <a:ext cx="10280468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18475" y="1907177"/>
              <a:ext cx="10280468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83036" y="3262905"/>
            <a:ext cx="9143534" cy="713524"/>
            <a:chOff x="-936461" y="1550415"/>
            <a:chExt cx="9143534" cy="713524"/>
          </a:xfrm>
          <a:solidFill>
            <a:srgbClr val="EBDDF6"/>
          </a:solidFill>
        </p:grpSpPr>
        <p:sp>
          <p:nvSpPr>
            <p:cNvPr id="13" name="Rectangle 12"/>
            <p:cNvSpPr/>
            <p:nvPr/>
          </p:nvSpPr>
          <p:spPr>
            <a:xfrm>
              <a:off x="1319349" y="1550415"/>
              <a:ext cx="6887724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-936461" y="1907177"/>
              <a:ext cx="8216827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92037" y="4333366"/>
            <a:ext cx="7232614" cy="713524"/>
            <a:chOff x="418475" y="1550415"/>
            <a:chExt cx="7232614" cy="713524"/>
          </a:xfrm>
          <a:solidFill>
            <a:srgbClr val="EBDDF6"/>
          </a:solidFill>
        </p:grpSpPr>
        <p:sp>
          <p:nvSpPr>
            <p:cNvPr id="16" name="Rectangle 15"/>
            <p:cNvSpPr/>
            <p:nvPr/>
          </p:nvSpPr>
          <p:spPr>
            <a:xfrm>
              <a:off x="1319349" y="1550415"/>
              <a:ext cx="6331740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18475" y="1907177"/>
              <a:ext cx="5325437" cy="356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718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826325" y="1477453"/>
            <a:ext cx="5498998" cy="156210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476" y="-9550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Assessing Music</a:t>
            </a:r>
            <a:endParaRPr lang="en-GB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86480" y="1643385"/>
            <a:ext cx="4978687" cy="1200329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rgbClr val="EBDDF6"/>
                </a:solidFill>
                <a:latin typeface="Bahnschrift SemiBold" panose="020B0502040204020203" pitchFamily="34" charset="0"/>
              </a:rPr>
              <a:t>Should we be assessing?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rgbClr val="EBDDF6"/>
                </a:solidFill>
                <a:latin typeface="Bahnschrift SemiBold" panose="020B0502040204020203" pitchFamily="34" charset="0"/>
              </a:rPr>
              <a:t>What to assess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rgbClr val="EBDDF6"/>
                </a:solidFill>
                <a:latin typeface="Bahnschrift SemiBold" panose="020B0502040204020203" pitchFamily="34" charset="0"/>
              </a:rPr>
              <a:t>How to assess it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42217" y="3205485"/>
            <a:ext cx="10515600" cy="3181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b="1" dirty="0">
                <a:ln w="19050">
                  <a:solidFill>
                    <a:schemeClr val="accent1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- Listening and Appraisal</a:t>
            </a:r>
          </a:p>
          <a:p>
            <a:pPr>
              <a:lnSpc>
                <a:spcPct val="150000"/>
              </a:lnSpc>
            </a:pPr>
            <a:r>
              <a:rPr lang="en-US" b="1" dirty="0">
                <a:ln w="19050">
                  <a:solidFill>
                    <a:schemeClr val="accent1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- Composition</a:t>
            </a:r>
          </a:p>
          <a:p>
            <a:pPr>
              <a:lnSpc>
                <a:spcPct val="150000"/>
              </a:lnSpc>
            </a:pPr>
            <a:r>
              <a:rPr lang="en-US" b="1" dirty="0">
                <a:ln w="19050">
                  <a:solidFill>
                    <a:schemeClr val="accent1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- Performance </a:t>
            </a:r>
            <a:endParaRPr lang="en-GB" b="1" dirty="0">
              <a:ln w="19050">
                <a:solidFill>
                  <a:schemeClr val="accent1"/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pic>
        <p:nvPicPr>
          <p:cNvPr id="11" name="Picture 10" descr="Music Notes wallpaper | 1920x1080 | #948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180"/>
          <a:stretch/>
        </p:blipFill>
        <p:spPr>
          <a:xfrm rot="19556677">
            <a:off x="4065491" y="3168902"/>
            <a:ext cx="9638280" cy="224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74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476" y="-9550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Assessing Music</a:t>
            </a:r>
            <a:endParaRPr lang="en-GB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835980" y="1410943"/>
            <a:ext cx="4978687" cy="1200329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rgbClr val="EBDDF6"/>
                </a:solidFill>
                <a:latin typeface="Bahnschrift SemiBold" panose="020B0502040204020203" pitchFamily="34" charset="0"/>
              </a:rPr>
              <a:t>Should we be assessing?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rgbClr val="EBDDF6"/>
                </a:solidFill>
                <a:latin typeface="Bahnschrift SemiBold" panose="020B0502040204020203" pitchFamily="34" charset="0"/>
              </a:rPr>
              <a:t>What to assess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rgbClr val="EBDDF6"/>
                </a:solidFill>
                <a:latin typeface="Bahnschrift SemiBold" panose="020B0502040204020203" pitchFamily="34" charset="0"/>
              </a:rPr>
              <a:t>How to assess it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5516" y="1088983"/>
            <a:ext cx="7572884" cy="539790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567142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Boomwhackers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!</a:t>
            </a:r>
            <a:endParaRPr lang="en-GB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10040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Bahnschrift SemiBold" panose="020B0502040204020203" pitchFamily="34" charset="0"/>
              </a:rPr>
              <a:t>- Place in the curriculum</a:t>
            </a:r>
          </a:p>
          <a:p>
            <a:pPr marL="0" indent="0">
              <a:buNone/>
            </a:pPr>
            <a:endParaRPr lang="en-US" sz="2400" dirty="0">
              <a:latin typeface="Bahnschrift SemiBold" panose="020B0502040204020203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Bahnschrift SemiBold" panose="020B0502040204020203" pitchFamily="34" charset="0"/>
              </a:rPr>
              <a:t>- Warm up: </a:t>
            </a:r>
            <a:r>
              <a:rPr lang="en-US" sz="2400" dirty="0">
                <a:latin typeface="Bahnschrift SemiBold" panose="020B0502040204020203" pitchFamily="34" charset="0"/>
                <a:hlinkClick r:id="rId2"/>
              </a:rPr>
              <a:t>https://www.youtube.com/watch?v=sHlyCKE_yRM</a:t>
            </a:r>
            <a:r>
              <a:rPr lang="en-US" sz="2400" dirty="0">
                <a:latin typeface="Bahnschrift SemiBold" panose="020B0502040204020203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latin typeface="Bahnschrift SemiBold" panose="020B0502040204020203" pitchFamily="34" charset="0"/>
              </a:rPr>
              <a:t>- Play along: </a:t>
            </a:r>
            <a:r>
              <a:rPr lang="en-US" sz="2400" dirty="0">
                <a:latin typeface="Bahnschrift SemiBold" panose="020B0502040204020203" pitchFamily="34" charset="0"/>
                <a:hlinkClick r:id="rId3"/>
              </a:rPr>
              <a:t>https://youtu.be/78p_M-j_L1g?si=eMrJta-Go_Bu033B</a:t>
            </a:r>
            <a:r>
              <a:rPr lang="en-US" sz="2400" dirty="0">
                <a:latin typeface="Bahnschrift SemiBold" panose="020B0502040204020203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latin typeface="Bahnschrift SemiBold" panose="020B0502040204020203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Bahnschrift SemiBold" panose="020B0502040204020203" pitchFamily="34" charset="0"/>
              </a:rPr>
              <a:t>- How to use as part of a music lesson</a:t>
            </a:r>
            <a:endParaRPr lang="en-GB" sz="2400" dirty="0">
              <a:latin typeface="Bahnschrift SemiBold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1447" y="4136180"/>
            <a:ext cx="2309591" cy="2309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5223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375</Words>
  <Application>Microsoft Office PowerPoint</Application>
  <PresentationFormat>Widescreen</PresentationFormat>
  <Paragraphs>62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Bahnschrift SemiBold</vt:lpstr>
      <vt:lpstr>Bahnschrift SemiLight SemiConde</vt:lpstr>
      <vt:lpstr>Calibri</vt:lpstr>
      <vt:lpstr>Calibri Light</vt:lpstr>
      <vt:lpstr>Office Theme</vt:lpstr>
      <vt:lpstr>Music at St Mary’s</vt:lpstr>
      <vt:lpstr>PowerPoint Presentation</vt:lpstr>
      <vt:lpstr>Model Music Curriculum</vt:lpstr>
      <vt:lpstr>Model Music Curriculum</vt:lpstr>
      <vt:lpstr>Musical Vocabulary</vt:lpstr>
      <vt:lpstr>Musical Vocabulary</vt:lpstr>
      <vt:lpstr>Assessing Music</vt:lpstr>
      <vt:lpstr>Assessing Music</vt:lpstr>
      <vt:lpstr>Boomwhackers!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 at St Mary’s</dc:title>
  <dc:creator>Amelia Aburrow</dc:creator>
  <cp:lastModifiedBy>Hannah Turner</cp:lastModifiedBy>
  <cp:revision>20</cp:revision>
  <dcterms:created xsi:type="dcterms:W3CDTF">2025-09-18T10:32:10Z</dcterms:created>
  <dcterms:modified xsi:type="dcterms:W3CDTF">2025-09-22T15:42:07Z</dcterms:modified>
</cp:coreProperties>
</file>