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91" r:id="rId5"/>
    <p:sldId id="260" r:id="rId6"/>
    <p:sldId id="293" r:id="rId7"/>
    <p:sldId id="294" r:id="rId8"/>
    <p:sldId id="297" r:id="rId9"/>
    <p:sldId id="261" r:id="rId10"/>
    <p:sldId id="295" r:id="rId11"/>
    <p:sldId id="296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75" r:id="rId25"/>
    <p:sldId id="276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3" autoAdjust="0"/>
    <p:restoredTop sz="94660"/>
  </p:normalViewPr>
  <p:slideViewPr>
    <p:cSldViewPr>
      <p:cViewPr>
        <p:scale>
          <a:sx n="75" d="100"/>
          <a:sy n="75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8E592-394A-46E5-9D91-2B9306448E74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F2531-88B0-4AFB-9164-F77AAA3208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9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F2531-88B0-4AFB-9164-F77AAA3208F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F2531-88B0-4AFB-9164-F77AAA3208F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2874-71B1-4A9B-85AF-9E68D28E4F6B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E9F8-AB94-407F-BC6D-50530661D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2874-71B1-4A9B-85AF-9E68D28E4F6B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E9F8-AB94-407F-BC6D-50530661D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2874-71B1-4A9B-85AF-9E68D28E4F6B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E9F8-AB94-407F-BC6D-50530661D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2874-71B1-4A9B-85AF-9E68D28E4F6B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E9F8-AB94-407F-BC6D-50530661D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2874-71B1-4A9B-85AF-9E68D28E4F6B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E9F8-AB94-407F-BC6D-50530661D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2874-71B1-4A9B-85AF-9E68D28E4F6B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E9F8-AB94-407F-BC6D-50530661D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2874-71B1-4A9B-85AF-9E68D28E4F6B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E9F8-AB94-407F-BC6D-50530661D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2874-71B1-4A9B-85AF-9E68D28E4F6B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E9F8-AB94-407F-BC6D-50530661D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2874-71B1-4A9B-85AF-9E68D28E4F6B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E9F8-AB94-407F-BC6D-50530661D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2874-71B1-4A9B-85AF-9E68D28E4F6B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E9F8-AB94-407F-BC6D-50530661D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2874-71B1-4A9B-85AF-9E68D28E4F6B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E9F8-AB94-407F-BC6D-50530661D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2874-71B1-4A9B-85AF-9E68D28E4F6B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0E9F8-AB94-407F-BC6D-50530661D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yslexiaaction.org.uk/" TargetMode="External"/><Relationship Id="rId3" Type="http://schemas.openxmlformats.org/officeDocument/2006/relationships/hyperlink" Target="http://www.dyslexic.com/" TargetMode="External"/><Relationship Id="rId7" Type="http://schemas.openxmlformats.org/officeDocument/2006/relationships/hyperlink" Target="http://www.bdastore.org.uk/" TargetMode="External"/><Relationship Id="rId2" Type="http://schemas.openxmlformats.org/officeDocument/2006/relationships/hyperlink" Target="http://www.inclusive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dadyslexia.org.uk/" TargetMode="External"/><Relationship Id="rId5" Type="http://schemas.openxmlformats.org/officeDocument/2006/relationships/hyperlink" Target="http://www.bdatech.org/" TargetMode="External"/><Relationship Id="rId4" Type="http://schemas.openxmlformats.org/officeDocument/2006/relationships/hyperlink" Target="http://www.thedyslexiashop.co.u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stansfield.wordpress.com/" TargetMode="External"/><Relationship Id="rId2" Type="http://schemas.openxmlformats.org/officeDocument/2006/relationships/hyperlink" Target="http://www.bdastore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Strategies for identifying and supporting potentially dyslexic children in the Early Years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454058" y="1772816"/>
            <a:ext cx="5858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Early Identification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GB" smtClean="0"/>
              <a:t>©2013 Judith Stansfield - SEN ICT Consultant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Multisensory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Sand, water, paint, </a:t>
            </a:r>
            <a:r>
              <a:rPr lang="en-GB" dirty="0" err="1" smtClean="0"/>
              <a:t>playdough</a:t>
            </a:r>
            <a:r>
              <a:rPr lang="en-GB" dirty="0" smtClean="0"/>
              <a:t> etc</a:t>
            </a:r>
          </a:p>
          <a:p>
            <a:r>
              <a:rPr lang="en-GB" dirty="0" smtClean="0"/>
              <a:t>Singing games</a:t>
            </a:r>
          </a:p>
          <a:p>
            <a:r>
              <a:rPr lang="en-GB" dirty="0" smtClean="0"/>
              <a:t>Sequencing games</a:t>
            </a:r>
          </a:p>
          <a:p>
            <a:r>
              <a:rPr lang="en-GB" dirty="0" smtClean="0"/>
              <a:t>Playing with letters and numbers in         various formats</a:t>
            </a:r>
          </a:p>
          <a:p>
            <a:r>
              <a:rPr lang="en-GB" dirty="0" err="1" smtClean="0"/>
              <a:t>Pelmanism</a:t>
            </a:r>
            <a:endParaRPr lang="en-GB" dirty="0" smtClean="0"/>
          </a:p>
          <a:p>
            <a:r>
              <a:rPr lang="en-GB" dirty="0" smtClean="0"/>
              <a:t>Movement activities</a:t>
            </a:r>
          </a:p>
          <a:p>
            <a:endParaRPr lang="en-GB" dirty="0"/>
          </a:p>
        </p:txBody>
      </p:sp>
      <p:pic>
        <p:nvPicPr>
          <p:cNvPr id="4" name="Picture 6" descr="C:\Users\Judith\Documents\BDA\Catchem book\Pics\ki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068960"/>
            <a:ext cx="2090737" cy="908050"/>
          </a:xfrm>
          <a:prstGeom prst="rect">
            <a:avLst/>
          </a:prstGeom>
          <a:noFill/>
        </p:spPr>
      </p:pic>
      <p:pic>
        <p:nvPicPr>
          <p:cNvPr id="5" name="Picture 5" descr="C:\Users\Judith\Documents\BDA\Catchem book\Pics\be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36912"/>
            <a:ext cx="1762125" cy="701675"/>
          </a:xfrm>
          <a:prstGeom prst="rect">
            <a:avLst/>
          </a:prstGeom>
          <a:noFill/>
        </p:spPr>
      </p:pic>
      <p:pic>
        <p:nvPicPr>
          <p:cNvPr id="6" name="Picture 4" descr="C:\Users\Judith\Documents\BDA\Catchem book\Pics\img166.jpg"/>
          <p:cNvPicPr>
            <a:picLocks noChangeAspect="1" noChangeArrowheads="1"/>
          </p:cNvPicPr>
          <p:nvPr/>
        </p:nvPicPr>
        <p:blipFill>
          <a:blip r:embed="rId4" cstate="print"/>
          <a:srcRect l="14832" r="18711" b="44876"/>
          <a:stretch>
            <a:fillRect/>
          </a:stretch>
        </p:blipFill>
        <p:spPr bwMode="auto">
          <a:xfrm>
            <a:off x="7352972" y="1196752"/>
            <a:ext cx="1513792" cy="1728192"/>
          </a:xfrm>
          <a:prstGeom prst="rect">
            <a:avLst/>
          </a:prstGeom>
          <a:noFill/>
        </p:spPr>
      </p:pic>
      <p:pic>
        <p:nvPicPr>
          <p:cNvPr id="7" name="Picture 5" descr="C:\Users\Judith\Documents\BDA\Catchem book\Pics\img165.jpg"/>
          <p:cNvPicPr>
            <a:picLocks noChangeAspect="1" noChangeArrowheads="1"/>
          </p:cNvPicPr>
          <p:nvPr/>
        </p:nvPicPr>
        <p:blipFill>
          <a:blip r:embed="rId5" cstate="print"/>
          <a:srcRect l="10060" t="19954" r="22309" b="36854"/>
          <a:stretch>
            <a:fillRect/>
          </a:stretch>
        </p:blipFill>
        <p:spPr bwMode="auto">
          <a:xfrm>
            <a:off x="4355976" y="4149080"/>
            <a:ext cx="1966563" cy="1728192"/>
          </a:xfrm>
          <a:prstGeom prst="rect">
            <a:avLst/>
          </a:prstGeom>
          <a:noFill/>
        </p:spPr>
      </p:pic>
      <p:pic>
        <p:nvPicPr>
          <p:cNvPr id="8" name="Picture 5" descr="C:\Users\Judith\Documents\BDA\Catchem book\Pics\letters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869160"/>
            <a:ext cx="1375088" cy="1584176"/>
          </a:xfrm>
          <a:prstGeom prst="rect">
            <a:avLst/>
          </a:prstGeom>
          <a:noFill/>
        </p:spPr>
      </p:pic>
      <p:pic>
        <p:nvPicPr>
          <p:cNvPr id="9" name="Picture 3" descr="C:\Users\Judith\Documents\BDA\Catchem book\Pics\letters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005064"/>
            <a:ext cx="1401762" cy="1011238"/>
          </a:xfrm>
          <a:prstGeom prst="rect">
            <a:avLst/>
          </a:prstGeom>
          <a:noFill/>
        </p:spPr>
      </p:pic>
      <p:pic>
        <p:nvPicPr>
          <p:cNvPr id="10" name="Picture 2" descr="C:\Users\Judith\Documents\BDA\Catchem book\Pics\letters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5229200"/>
            <a:ext cx="1412875" cy="1433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Initial screening</a:t>
            </a:r>
          </a:p>
          <a:p>
            <a:r>
              <a:rPr lang="en-GB" dirty="0" smtClean="0"/>
              <a:t>Multisensory support for learning/</a:t>
            </a:r>
            <a:r>
              <a:rPr lang="en-GB" dirty="0" err="1" smtClean="0"/>
              <a:t>overlearning</a:t>
            </a:r>
            <a:endParaRPr lang="en-GB" dirty="0" smtClean="0"/>
          </a:p>
          <a:p>
            <a:r>
              <a:rPr lang="en-GB" dirty="0" smtClean="0"/>
              <a:t>Producing support materials</a:t>
            </a:r>
          </a:p>
          <a:p>
            <a:r>
              <a:rPr lang="en-GB" dirty="0" smtClean="0"/>
              <a:t>Developing coping strategies for:</a:t>
            </a:r>
          </a:p>
          <a:p>
            <a:pPr lvl="1"/>
            <a:r>
              <a:rPr lang="en-GB" dirty="0" smtClean="0"/>
              <a:t>Encouraging language development</a:t>
            </a:r>
          </a:p>
          <a:p>
            <a:pPr lvl="1"/>
            <a:r>
              <a:rPr lang="en-GB" dirty="0" smtClean="0"/>
              <a:t>Groundwork for literacy and numeracy skills</a:t>
            </a:r>
          </a:p>
          <a:p>
            <a:pPr lvl="1"/>
            <a:r>
              <a:rPr lang="en-GB" dirty="0" smtClean="0"/>
              <a:t>Organising work / life </a:t>
            </a:r>
          </a:p>
          <a:p>
            <a:endParaRPr lang="en-GB" dirty="0"/>
          </a:p>
        </p:txBody>
      </p:sp>
      <p:pic>
        <p:nvPicPr>
          <p:cNvPr id="4" name="Picture 2" descr="C:\Users\Judith\Documents\BDA\Catchem book\Pics\c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36912"/>
            <a:ext cx="1249362" cy="1627188"/>
          </a:xfrm>
          <a:prstGeom prst="rect">
            <a:avLst/>
          </a:prstGeom>
          <a:noFill/>
        </p:spPr>
      </p:pic>
      <p:pic>
        <p:nvPicPr>
          <p:cNvPr id="5" name="Picture 3" descr="C:\Users\Judith\Documents\BDA\Catchem book\Pics\bo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077072"/>
            <a:ext cx="1146175" cy="1652587"/>
          </a:xfrm>
          <a:prstGeom prst="rect">
            <a:avLst/>
          </a:prstGeom>
          <a:noFill/>
        </p:spPr>
      </p:pic>
      <p:pic>
        <p:nvPicPr>
          <p:cNvPr id="6" name="Picture 4" descr="C:\Users\Judith\Documents\BDA\Catchem book\Pics\bin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32656"/>
            <a:ext cx="1908175" cy="2176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Spoken language development</a:t>
            </a:r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24744"/>
            <a:ext cx="24117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20162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791844"/>
            <a:ext cx="2576314" cy="20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1340768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Choose and cook</a:t>
            </a:r>
          </a:p>
          <a:p>
            <a:pPr algn="r"/>
            <a:endParaRPr lang="en-GB" sz="2400" dirty="0" smtClean="0"/>
          </a:p>
          <a:p>
            <a:r>
              <a:rPr lang="en-GB" sz="2400" dirty="0" smtClean="0"/>
              <a:t>                            Choose and tell: Nursery Rhymes</a:t>
            </a:r>
          </a:p>
          <a:p>
            <a:endParaRPr lang="en-GB" sz="2400" dirty="0" smtClean="0"/>
          </a:p>
          <a:p>
            <a:pPr algn="ctr"/>
            <a:r>
              <a:rPr lang="en-GB" sz="2400" dirty="0" smtClean="0"/>
              <a:t>          Leaps and bounds    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 </a:t>
            </a:r>
          </a:p>
          <a:p>
            <a:pPr algn="r"/>
            <a:r>
              <a:rPr lang="en-GB" sz="2400" dirty="0" err="1" smtClean="0"/>
              <a:t>Podd</a:t>
            </a:r>
            <a:endParaRPr lang="en-GB" sz="2400" dirty="0" smtClean="0"/>
          </a:p>
          <a:p>
            <a:endParaRPr lang="en-GB" sz="2400" dirty="0"/>
          </a:p>
        </p:txBody>
      </p:sp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284984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Early Number</a:t>
            </a:r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89040"/>
            <a:ext cx="211492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23762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420888"/>
            <a:ext cx="258583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27784" y="1484784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/>
              <a:t>Counting Songs</a:t>
            </a:r>
          </a:p>
          <a:p>
            <a:pPr algn="r"/>
            <a:r>
              <a:rPr lang="en-GB" sz="2400" smtClean="0"/>
              <a:t>ChooseIT Readymades: Numeracy</a:t>
            </a:r>
          </a:p>
          <a:p>
            <a:endParaRPr lang="en-GB" sz="2400" smtClean="0"/>
          </a:p>
          <a:p>
            <a:endParaRPr lang="en-GB" sz="2400"/>
          </a:p>
          <a:p>
            <a:endParaRPr lang="en-GB" sz="2400" smtClean="0"/>
          </a:p>
          <a:p>
            <a:r>
              <a:rPr lang="en-GB" sz="2400" smtClean="0"/>
              <a:t>Fizzy’s First Numbers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Singing and Rhythm</a:t>
            </a:r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4482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348880"/>
            <a:ext cx="23762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5856" y="1556792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Drumkit</a:t>
            </a:r>
            <a:endParaRPr lang="en-GB" sz="2400" dirty="0" smtClean="0"/>
          </a:p>
          <a:p>
            <a:pPr algn="r"/>
            <a:r>
              <a:rPr lang="en-GB" sz="2400" dirty="0" smtClean="0"/>
              <a:t>Counting Songs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Early Phonics</a:t>
            </a:r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807" t="6541" r="68394" b="15854"/>
          <a:stretch>
            <a:fillRect/>
          </a:stretch>
        </p:blipFill>
        <p:spPr bwMode="auto">
          <a:xfrm>
            <a:off x="395536" y="1196752"/>
            <a:ext cx="26642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50254" t="69536" r="27131" b="5431"/>
          <a:stretch>
            <a:fillRect/>
          </a:stretch>
        </p:blipFill>
        <p:spPr bwMode="auto">
          <a:xfrm>
            <a:off x="5652120" y="4221088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959" t="1917" r="69313" b="72198"/>
          <a:stretch>
            <a:fillRect/>
          </a:stretch>
        </p:blipFill>
        <p:spPr bwMode="auto">
          <a:xfrm>
            <a:off x="6444208" y="1124744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1556792"/>
            <a:ext cx="61206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          Clicker Phonics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pPr algn="r"/>
            <a:endParaRPr lang="en-GB" sz="2400" dirty="0" smtClean="0"/>
          </a:p>
          <a:p>
            <a:pPr algn="r"/>
            <a:r>
              <a:rPr lang="en-GB" sz="2400" dirty="0" smtClean="0"/>
              <a:t>Jolly Phonics                  Smart Phonics</a:t>
            </a:r>
          </a:p>
          <a:p>
            <a:pPr algn="r"/>
            <a:endParaRPr lang="en-GB" sz="2400" dirty="0" smtClean="0"/>
          </a:p>
          <a:p>
            <a:pPr algn="r"/>
            <a:endParaRPr lang="en-GB" sz="2400" dirty="0" smtClean="0"/>
          </a:p>
          <a:p>
            <a:pPr algn="r"/>
            <a:endParaRPr lang="en-GB" sz="2400" dirty="0" smtClean="0"/>
          </a:p>
          <a:p>
            <a:pPr algn="r"/>
            <a:endParaRPr lang="en-GB" sz="2400" dirty="0" smtClean="0"/>
          </a:p>
          <a:p>
            <a:pPr algn="r"/>
            <a:endParaRPr lang="en-GB" sz="2400" dirty="0" smtClean="0"/>
          </a:p>
          <a:p>
            <a:pPr algn="r"/>
            <a:endParaRPr lang="en-GB" sz="2400" dirty="0" smtClean="0"/>
          </a:p>
          <a:p>
            <a:r>
              <a:rPr lang="en-GB" sz="2400" dirty="0" err="1" smtClean="0"/>
              <a:t>Wordshark</a:t>
            </a:r>
            <a:r>
              <a:rPr lang="en-GB" sz="2400" dirty="0" smtClean="0"/>
              <a:t> Phonics   </a:t>
            </a:r>
            <a:endParaRPr lang="en-GB" sz="2400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24981" t="69536" r="51148" b="5682"/>
          <a:stretch>
            <a:fillRect/>
          </a:stretch>
        </p:blipFill>
        <p:spPr bwMode="auto">
          <a:xfrm>
            <a:off x="7380312" y="3861048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 t="69536" r="76422" b="4725"/>
          <a:stretch>
            <a:fillRect/>
          </a:stretch>
        </p:blipFill>
        <p:spPr bwMode="auto">
          <a:xfrm>
            <a:off x="3707904" y="4005064"/>
            <a:ext cx="1728192" cy="185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Users\Judith\Documents\BDA\Catchem book\Pics\wordshk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1417637" cy="2162175"/>
          </a:xfrm>
          <a:prstGeom prst="rect">
            <a:avLst/>
          </a:prstGeom>
          <a:noFill/>
        </p:spPr>
      </p:pic>
      <p:pic>
        <p:nvPicPr>
          <p:cNvPr id="7170" name="Picture 2" descr="C:\Users\Judith\Documents\BDA\Catchem book\Pics\wordshk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941168"/>
            <a:ext cx="1511300" cy="1073150"/>
          </a:xfrm>
          <a:prstGeom prst="rect">
            <a:avLst/>
          </a:prstGeom>
          <a:noFill/>
        </p:spPr>
      </p:pic>
      <p:pic>
        <p:nvPicPr>
          <p:cNvPr id="1026" name="Picture 2" descr="F:\BDA\Catchem book\Pics\jolly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060848"/>
            <a:ext cx="1690687" cy="126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Writing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45024"/>
            <a:ext cx="3246661" cy="203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664" y="1412776"/>
            <a:ext cx="66247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Clicker6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algn="r"/>
            <a:r>
              <a:rPr lang="en-GB" sz="2400" dirty="0" err="1" smtClean="0"/>
              <a:t>Communicate:SymWriter</a:t>
            </a:r>
            <a:endParaRPr lang="en-GB" sz="2400" dirty="0"/>
          </a:p>
        </p:txBody>
      </p:sp>
      <p:pic>
        <p:nvPicPr>
          <p:cNvPr id="3074" name="Picture 2" descr="F:\BDA\Catchem book\Pics\Crick\clicker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101906" cy="2664296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2808312" cy="1800200"/>
          </a:xfrm>
          <a:prstGeom prst="rect">
            <a:avLst/>
          </a:prstGeom>
          <a:noFill/>
        </p:spPr>
      </p:pic>
      <p:pic>
        <p:nvPicPr>
          <p:cNvPr id="11" name="Picture 4" descr="F:\BDA\Catchem book\Pics\Widgit\homonyms-w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636912"/>
            <a:ext cx="3584575" cy="735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Early Literacy</a:t>
            </a:r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r="4119" b="924"/>
          <a:stretch>
            <a:fillRect/>
          </a:stretch>
        </p:blipFill>
        <p:spPr bwMode="auto">
          <a:xfrm>
            <a:off x="323528" y="188640"/>
            <a:ext cx="18722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5074" t="3706" r="8672" b="3648"/>
          <a:stretch>
            <a:fillRect/>
          </a:stretch>
        </p:blipFill>
        <p:spPr bwMode="auto">
          <a:xfrm>
            <a:off x="6876256" y="404664"/>
            <a:ext cx="15841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1256" t="2176" r="69847" b="41237"/>
          <a:stretch>
            <a:fillRect/>
          </a:stretch>
        </p:blipFill>
        <p:spPr bwMode="auto">
          <a:xfrm>
            <a:off x="6732240" y="3429000"/>
            <a:ext cx="2232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5" cstate="print"/>
          <a:srcRect l="1771" t="5264" r="69000" b="34211"/>
          <a:stretch>
            <a:fillRect/>
          </a:stretch>
        </p:blipFill>
        <p:spPr bwMode="auto">
          <a:xfrm>
            <a:off x="323528" y="3933056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412776"/>
            <a:ext cx="56886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ChooseIT</a:t>
            </a:r>
            <a:r>
              <a:rPr lang="en-GB" dirty="0" smtClean="0"/>
              <a:t> </a:t>
            </a:r>
            <a:r>
              <a:rPr lang="en-GB" dirty="0" err="1" smtClean="0"/>
              <a:t>Readymades</a:t>
            </a:r>
            <a:r>
              <a:rPr lang="en-GB" dirty="0" smtClean="0"/>
              <a:t>: Literacy</a:t>
            </a:r>
          </a:p>
          <a:p>
            <a:endParaRPr lang="en-GB" dirty="0" smtClean="0"/>
          </a:p>
          <a:p>
            <a:pPr algn="ctr"/>
            <a:r>
              <a:rPr lang="en-GB" dirty="0" smtClean="0"/>
              <a:t>                                      Tizzy’s </a:t>
            </a:r>
            <a:r>
              <a:rPr lang="en-GB" dirty="0" err="1" smtClean="0"/>
              <a:t>Toybox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                                     Identification Skills </a:t>
            </a:r>
          </a:p>
          <a:p>
            <a:endParaRPr lang="en-GB" dirty="0" smtClean="0"/>
          </a:p>
          <a:p>
            <a:pPr algn="r"/>
            <a:r>
              <a:rPr lang="en-GB" dirty="0" smtClean="0"/>
              <a:t>Vowel Sounds</a:t>
            </a:r>
          </a:p>
          <a:p>
            <a:endParaRPr lang="en-GB" dirty="0"/>
          </a:p>
          <a:p>
            <a:r>
              <a:rPr lang="en-GB" dirty="0" smtClean="0"/>
              <a:t>			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</a:t>
            </a:r>
          </a:p>
          <a:p>
            <a:endParaRPr lang="en-GB" dirty="0" smtClean="0"/>
          </a:p>
          <a:p>
            <a:r>
              <a:rPr lang="en-GB" dirty="0" smtClean="0"/>
              <a:t>	First Keys 3</a:t>
            </a:r>
            <a:endParaRPr lang="en-GB" dirty="0"/>
          </a:p>
        </p:txBody>
      </p:sp>
      <p:pic>
        <p:nvPicPr>
          <p:cNvPr id="2050" name="Picture 2" descr="F:\BDA\Catchem book\Pics\Widgit\FK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589240"/>
            <a:ext cx="1800200" cy="1097265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7" cstate="print"/>
          <a:srcRect l="6385" t="5376" r="6385" b="29000"/>
          <a:stretch>
            <a:fillRect/>
          </a:stretch>
        </p:blipFill>
        <p:spPr bwMode="auto">
          <a:xfrm>
            <a:off x="2699792" y="2132856"/>
            <a:ext cx="12961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36423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Matching : Sequencing : Sorting</a:t>
            </a:r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332" t="4780" r="69709" b="23528"/>
          <a:stretch>
            <a:fillRect/>
          </a:stretch>
        </p:blipFill>
        <p:spPr bwMode="auto">
          <a:xfrm>
            <a:off x="395536" y="1916832"/>
            <a:ext cx="31318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5714" t="4992" r="2857" b="1823"/>
          <a:stretch>
            <a:fillRect/>
          </a:stretch>
        </p:blipFill>
        <p:spPr bwMode="auto">
          <a:xfrm>
            <a:off x="3995936" y="1916832"/>
            <a:ext cx="23042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5074" t="3706" r="8673" b="-57"/>
          <a:stretch>
            <a:fillRect/>
          </a:stretch>
        </p:blipFill>
        <p:spPr bwMode="auto">
          <a:xfrm>
            <a:off x="6516216" y="2492896"/>
            <a:ext cx="22322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1484784"/>
            <a:ext cx="8424936" cy="48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smtClean="0"/>
              <a:t>     Identification Skills</a:t>
            </a:r>
          </a:p>
          <a:p>
            <a:pPr algn="ctr"/>
            <a:endParaRPr lang="en-GB" sz="2800"/>
          </a:p>
          <a:p>
            <a:pPr algn="ctr"/>
            <a:endParaRPr lang="en-GB" sz="2800" smtClean="0"/>
          </a:p>
          <a:p>
            <a:pPr algn="ctr"/>
            <a:endParaRPr lang="en-GB" sz="2800"/>
          </a:p>
          <a:p>
            <a:pPr algn="ctr"/>
            <a:endParaRPr lang="en-GB" sz="2800" smtClean="0"/>
          </a:p>
          <a:p>
            <a:pPr algn="ctr"/>
            <a:endParaRPr lang="en-GB" sz="2800"/>
          </a:p>
          <a:p>
            <a:r>
              <a:rPr lang="en-GB" sz="2800" smtClean="0"/>
              <a:t>Communicate: By Choice</a:t>
            </a:r>
          </a:p>
          <a:p>
            <a:pPr algn="r"/>
            <a:endParaRPr lang="en-GB" sz="2800" smtClean="0"/>
          </a:p>
          <a:p>
            <a:pPr algn="r"/>
            <a:endParaRPr lang="en-GB" sz="2800"/>
          </a:p>
          <a:p>
            <a:pPr algn="r"/>
            <a:endParaRPr lang="en-GB" sz="2800" smtClean="0"/>
          </a:p>
          <a:p>
            <a:pPr algn="r"/>
            <a:r>
              <a:rPr lang="en-GB" sz="2800" smtClean="0"/>
              <a:t>Tizzy’s Toybox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Apps</a:t>
            </a:r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4752528" cy="541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Dyslexic or Young?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Dyslexic traits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248472" cy="3951288"/>
          </a:xfrm>
        </p:spPr>
        <p:txBody>
          <a:bodyPr>
            <a:normAutofit/>
          </a:bodyPr>
          <a:lstStyle/>
          <a:p>
            <a:r>
              <a:rPr lang="en-GB" sz="2200" smtClean="0"/>
              <a:t>Short term memory (auditory)</a:t>
            </a:r>
          </a:p>
          <a:p>
            <a:r>
              <a:rPr lang="en-GB" sz="2200" smtClean="0"/>
              <a:t>Short term memory (visual)</a:t>
            </a:r>
          </a:p>
          <a:p>
            <a:r>
              <a:rPr lang="en-GB" sz="2200" smtClean="0"/>
              <a:t>Easily distracted</a:t>
            </a:r>
          </a:p>
          <a:p>
            <a:r>
              <a:rPr lang="en-GB" sz="2200" smtClean="0"/>
              <a:t>Reverses letters/ numbers</a:t>
            </a:r>
          </a:p>
          <a:p>
            <a:r>
              <a:rPr lang="en-GB" sz="2200" smtClean="0"/>
              <a:t>Sequencing problems</a:t>
            </a:r>
          </a:p>
          <a:p>
            <a:r>
              <a:rPr lang="en-GB" sz="2200" smtClean="0"/>
              <a:t>Language /wordfinding</a:t>
            </a:r>
          </a:p>
          <a:p>
            <a:r>
              <a:rPr lang="en-GB" sz="2200" smtClean="0"/>
              <a:t>Organisation of self/work</a:t>
            </a:r>
          </a:p>
          <a:p>
            <a:r>
              <a:rPr lang="en-GB" sz="2200" smtClean="0"/>
              <a:t>Gross / fine motor skills</a:t>
            </a:r>
          </a:p>
          <a:p>
            <a:r>
              <a:rPr lang="en-GB" sz="2200" smtClean="0"/>
              <a:t>Patterns and relationships</a:t>
            </a:r>
            <a:endParaRPr lang="en-GB" sz="22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mtClean="0"/>
              <a:t>Extreme youth traits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GB" smtClean="0">
                <a:solidFill>
                  <a:srgbClr val="FF0000"/>
                </a:solidFill>
              </a:rPr>
              <a:t>Short term memory </a:t>
            </a:r>
            <a:r>
              <a:rPr lang="en-GB" sz="2300" smtClean="0">
                <a:solidFill>
                  <a:srgbClr val="FF0000"/>
                </a:solidFill>
              </a:rPr>
              <a:t>(auditory)</a:t>
            </a:r>
          </a:p>
          <a:p>
            <a:r>
              <a:rPr lang="en-GB" smtClean="0">
                <a:solidFill>
                  <a:srgbClr val="FF0000"/>
                </a:solidFill>
              </a:rPr>
              <a:t>Short term memory (visual)</a:t>
            </a:r>
          </a:p>
          <a:p>
            <a:r>
              <a:rPr lang="en-GB" smtClean="0">
                <a:solidFill>
                  <a:srgbClr val="FF0000"/>
                </a:solidFill>
              </a:rPr>
              <a:t>Easily distracted</a:t>
            </a:r>
          </a:p>
          <a:p>
            <a:r>
              <a:rPr lang="en-GB" smtClean="0">
                <a:solidFill>
                  <a:srgbClr val="FF0000"/>
                </a:solidFill>
              </a:rPr>
              <a:t>Reverses letters/ numbers</a:t>
            </a:r>
          </a:p>
          <a:p>
            <a:r>
              <a:rPr lang="en-GB" smtClean="0">
                <a:solidFill>
                  <a:srgbClr val="FF0000"/>
                </a:solidFill>
              </a:rPr>
              <a:t>Sequencing problems</a:t>
            </a:r>
          </a:p>
          <a:p>
            <a:r>
              <a:rPr lang="en-GB" smtClean="0">
                <a:solidFill>
                  <a:srgbClr val="FF0000"/>
                </a:solidFill>
              </a:rPr>
              <a:t>Language /wordfinding</a:t>
            </a:r>
          </a:p>
          <a:p>
            <a:r>
              <a:rPr lang="en-GB" smtClean="0">
                <a:solidFill>
                  <a:srgbClr val="FF0000"/>
                </a:solidFill>
              </a:rPr>
              <a:t>Organisation of self/work</a:t>
            </a:r>
          </a:p>
          <a:p>
            <a:r>
              <a:rPr lang="en-GB" smtClean="0">
                <a:solidFill>
                  <a:srgbClr val="FF0000"/>
                </a:solidFill>
              </a:rPr>
              <a:t>Gross / fine motor skills</a:t>
            </a:r>
          </a:p>
          <a:p>
            <a:r>
              <a:rPr lang="en-GB" smtClean="0">
                <a:solidFill>
                  <a:srgbClr val="FF0000"/>
                </a:solidFill>
              </a:rPr>
              <a:t>Patterns and relationships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Hardware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700808"/>
            <a:ext cx="540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Inclusive One-Touch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     Inclusive </a:t>
            </a:r>
            <a:r>
              <a:rPr lang="en-GB" dirty="0" err="1" smtClean="0"/>
              <a:t>LearnPad</a:t>
            </a:r>
            <a:r>
              <a:rPr lang="en-GB" dirty="0" smtClean="0"/>
              <a:t>™ Tablet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r="67972"/>
          <a:stretch>
            <a:fillRect/>
          </a:stretch>
        </p:blipFill>
        <p:spPr bwMode="auto">
          <a:xfrm>
            <a:off x="251520" y="764704"/>
            <a:ext cx="30963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1256" t="2993" r="68591" b="7211"/>
          <a:stretch>
            <a:fillRect/>
          </a:stretch>
        </p:blipFill>
        <p:spPr bwMode="auto">
          <a:xfrm>
            <a:off x="5940152" y="2420888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Tilt and Touch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824535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en-GB" smtClean="0"/>
              <a:t>Inclusive Tilt and Touch LCD</a:t>
            </a:r>
          </a:p>
          <a:p>
            <a:pPr algn="r">
              <a:buNone/>
            </a:pPr>
            <a:endParaRPr lang="en-GB" smtClean="0"/>
          </a:p>
          <a:p>
            <a:pPr algn="r">
              <a:buNone/>
            </a:pPr>
            <a:endParaRPr lang="en-GB"/>
          </a:p>
          <a:p>
            <a:pPr algn="r">
              <a:buNone/>
            </a:pPr>
            <a:endParaRPr lang="en-GB" smtClean="0"/>
          </a:p>
          <a:p>
            <a:pPr algn="r">
              <a:buNone/>
            </a:pPr>
            <a:endParaRPr lang="en-GB"/>
          </a:p>
          <a:p>
            <a:pPr algn="r">
              <a:buNone/>
            </a:pPr>
            <a:endParaRPr lang="en-GB" smtClean="0"/>
          </a:p>
          <a:p>
            <a:pPr algn="r">
              <a:buNone/>
            </a:pPr>
            <a:endParaRPr lang="en-GB" smtClean="0"/>
          </a:p>
          <a:p>
            <a:pPr algn="r">
              <a:buNone/>
            </a:pPr>
            <a:endParaRPr lang="en-GB"/>
          </a:p>
          <a:p>
            <a:pPr>
              <a:buNone/>
            </a:pPr>
            <a:r>
              <a:rPr lang="en-GB" smtClean="0"/>
              <a:t>Inclusive Tilt and Touch Plasma</a:t>
            </a:r>
          </a:p>
          <a:p>
            <a:pPr>
              <a:buNone/>
            </a:pPr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391" t="6452" r="70095" b="3226"/>
          <a:stretch>
            <a:fillRect/>
          </a:stretch>
        </p:blipFill>
        <p:spPr bwMode="auto">
          <a:xfrm>
            <a:off x="5580112" y="2276872"/>
            <a:ext cx="32403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1206" t="3043" r="72260" b="8709"/>
          <a:stretch>
            <a:fillRect/>
          </a:stretch>
        </p:blipFill>
        <p:spPr bwMode="auto">
          <a:xfrm>
            <a:off x="467544" y="1556792"/>
            <a:ext cx="31683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Peripherals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mtClean="0"/>
              <a:t>BIGtrack</a:t>
            </a:r>
          </a:p>
          <a:p>
            <a:pPr>
              <a:buNone/>
            </a:pPr>
            <a:endParaRPr lang="en-GB" smtClean="0"/>
          </a:p>
          <a:p>
            <a:pPr>
              <a:buNone/>
            </a:pPr>
            <a:endParaRPr lang="en-GB"/>
          </a:p>
          <a:p>
            <a:pPr>
              <a:buNone/>
            </a:pPr>
            <a:r>
              <a:rPr lang="en-GB" smtClean="0"/>
              <a:t>           Big Grips Frame for iPads</a:t>
            </a:r>
          </a:p>
          <a:p>
            <a:pPr algn="r">
              <a:buNone/>
            </a:pPr>
            <a:endParaRPr lang="en-GB"/>
          </a:p>
          <a:p>
            <a:pPr algn="ctr">
              <a:buNone/>
            </a:pPr>
            <a:r>
              <a:rPr lang="en-GB" smtClean="0"/>
              <a:t>                            Franklin Literacy Word Bank</a:t>
            </a:r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002" t="7305" r="70101" b="14421"/>
          <a:stretch>
            <a:fillRect/>
          </a:stretch>
        </p:blipFill>
        <p:spPr bwMode="auto">
          <a:xfrm>
            <a:off x="2411760" y="1340768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6587" t="3309" r="72683" b="37729"/>
          <a:stretch>
            <a:fillRect/>
          </a:stretch>
        </p:blipFill>
        <p:spPr bwMode="auto">
          <a:xfrm>
            <a:off x="6012160" y="2204864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762" t="42392" r="77238" b="8151"/>
          <a:stretch>
            <a:fillRect/>
          </a:stretch>
        </p:blipFill>
        <p:spPr bwMode="auto">
          <a:xfrm>
            <a:off x="1259632" y="4653136"/>
            <a:ext cx="22322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mtClean="0"/>
              <a:t>Languagemaster </a:t>
            </a:r>
          </a:p>
          <a:p>
            <a:pPr>
              <a:buNone/>
            </a:pPr>
            <a:r>
              <a:rPr lang="en-GB" smtClean="0"/>
              <a:t>					Storyphones </a:t>
            </a:r>
          </a:p>
          <a:p>
            <a:pPr>
              <a:buNone/>
            </a:pPr>
            <a:endParaRPr lang="en-GB" smtClean="0"/>
          </a:p>
          <a:p>
            <a:pPr>
              <a:buNone/>
            </a:pPr>
            <a:endParaRPr lang="en-GB" smtClean="0"/>
          </a:p>
          <a:p>
            <a:pPr>
              <a:buNone/>
            </a:pPr>
            <a:r>
              <a:rPr lang="en-GB" smtClean="0"/>
              <a:t>					Easimic</a:t>
            </a:r>
            <a:endParaRPr lang="en-GB"/>
          </a:p>
        </p:txBody>
      </p:sp>
      <p:pic>
        <p:nvPicPr>
          <p:cNvPr id="4" name="Picture 3" descr="C:\Users\Judith\Documents\BDA\Catchem book\Pics\typ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2800310" cy="2520280"/>
          </a:xfrm>
          <a:prstGeom prst="rect">
            <a:avLst/>
          </a:prstGeom>
          <a:noFill/>
        </p:spPr>
      </p:pic>
      <p:pic>
        <p:nvPicPr>
          <p:cNvPr id="5" name="Picture 2" descr="C:\Users\Judith\Documents\BDA\Catchem book\Pics\story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14602"/>
            <a:ext cx="1656184" cy="2138335"/>
          </a:xfrm>
          <a:prstGeom prst="rect">
            <a:avLst/>
          </a:prstGeom>
          <a:noFill/>
        </p:spPr>
      </p:pic>
      <p:pic>
        <p:nvPicPr>
          <p:cNvPr id="3074" name="Picture 2" descr="C:\Users\Judith\Documents\BDA\Catchem book\Pics\easim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05064"/>
            <a:ext cx="2169577" cy="2065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Keyboards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700808"/>
            <a:ext cx="5554960" cy="4680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mtClean="0"/>
              <a:t>Clevy Keyboard</a:t>
            </a:r>
          </a:p>
          <a:p>
            <a:pPr>
              <a:buNone/>
            </a:pPr>
            <a:endParaRPr lang="en-GB" smtClean="0"/>
          </a:p>
          <a:p>
            <a:pPr>
              <a:buNone/>
            </a:pPr>
            <a:r>
              <a:rPr lang="en-GB" smtClean="0"/>
              <a:t>       It-Keys (wireless)</a:t>
            </a:r>
          </a:p>
          <a:p>
            <a:pPr>
              <a:buNone/>
            </a:pPr>
            <a:endParaRPr lang="en-GB" smtClean="0"/>
          </a:p>
          <a:p>
            <a:pPr>
              <a:buNone/>
            </a:pPr>
            <a:endParaRPr lang="en-GB" smtClean="0"/>
          </a:p>
          <a:p>
            <a:pPr>
              <a:buNone/>
            </a:pPr>
            <a:r>
              <a:rPr lang="en-GB" smtClean="0"/>
              <a:t>Jumbo XL Keyboard</a:t>
            </a:r>
          </a:p>
          <a:p>
            <a:pPr>
              <a:buNone/>
            </a:pPr>
            <a:endParaRPr lang="en-GB" smtClean="0"/>
          </a:p>
          <a:p>
            <a:pPr>
              <a:buNone/>
            </a:pPr>
            <a:endParaRPr lang="en-GB"/>
          </a:p>
          <a:p>
            <a:pPr>
              <a:buNone/>
            </a:pPr>
            <a:r>
              <a:rPr lang="en-GB" smtClean="0"/>
              <a:t>             Early Learning Keyboard</a:t>
            </a:r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513" t="4568" r="69848" b="22345"/>
          <a:stretch>
            <a:fillRect/>
          </a:stretch>
        </p:blipFill>
        <p:spPr bwMode="auto">
          <a:xfrm>
            <a:off x="323528" y="1340768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t="5900" r="69848" b="35094"/>
          <a:stretch>
            <a:fillRect/>
          </a:stretch>
        </p:blipFill>
        <p:spPr bwMode="auto">
          <a:xfrm rot="575337">
            <a:off x="5615557" y="4279312"/>
            <a:ext cx="3422991" cy="155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256" t="5819" r="68591" b="35987"/>
          <a:stretch>
            <a:fillRect/>
          </a:stretch>
        </p:blipFill>
        <p:spPr bwMode="auto">
          <a:xfrm rot="1095228">
            <a:off x="5336061" y="2656986"/>
            <a:ext cx="2141564" cy="108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l="3132" t="5521" r="70485" b="39265"/>
          <a:stretch>
            <a:fillRect/>
          </a:stretch>
        </p:blipFill>
        <p:spPr bwMode="auto">
          <a:xfrm rot="20043582">
            <a:off x="384392" y="3615156"/>
            <a:ext cx="1741910" cy="100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Useful websites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mtClean="0">
                <a:hlinkClick r:id="rId2"/>
              </a:rPr>
              <a:t>www.inclusive.co.uk</a:t>
            </a:r>
            <a:r>
              <a:rPr lang="en-GB" smtClean="0"/>
              <a:t> </a:t>
            </a:r>
          </a:p>
          <a:p>
            <a:pPr>
              <a:buNone/>
            </a:pPr>
            <a:r>
              <a:rPr lang="en-GB" smtClean="0">
                <a:hlinkClick r:id="rId3"/>
              </a:rPr>
              <a:t>www.dyslexic.com</a:t>
            </a:r>
            <a:r>
              <a:rPr lang="en-GB" smtClean="0"/>
              <a:t> </a:t>
            </a:r>
          </a:p>
          <a:p>
            <a:pPr>
              <a:buNone/>
            </a:pPr>
            <a:r>
              <a:rPr lang="en-GB" smtClean="0">
                <a:hlinkClick r:id="rId4"/>
              </a:rPr>
              <a:t>www.thedyslexiashop.co.uk</a:t>
            </a:r>
            <a:endParaRPr lang="en-GB" smtClean="0"/>
          </a:p>
          <a:p>
            <a:pPr>
              <a:buNone/>
            </a:pPr>
            <a:r>
              <a:rPr lang="en-GB" smtClean="0">
                <a:hlinkClick r:id="rId5"/>
              </a:rPr>
              <a:t>www.bdatech.org</a:t>
            </a:r>
            <a:r>
              <a:rPr lang="en-GB" smtClean="0"/>
              <a:t> </a:t>
            </a:r>
          </a:p>
          <a:p>
            <a:pPr>
              <a:buNone/>
            </a:pPr>
            <a:r>
              <a:rPr lang="en-GB" smtClean="0">
                <a:hlinkClick r:id="rId6"/>
              </a:rPr>
              <a:t>www.bdadyslexia.org.uk</a:t>
            </a:r>
            <a:r>
              <a:rPr lang="en-GB" smtClean="0"/>
              <a:t> </a:t>
            </a:r>
          </a:p>
          <a:p>
            <a:pPr>
              <a:buNone/>
            </a:pPr>
            <a:r>
              <a:rPr lang="en-GB" smtClean="0">
                <a:hlinkClick r:id="rId7"/>
              </a:rPr>
              <a:t>www.bdastore.org.uk</a:t>
            </a:r>
            <a:r>
              <a:rPr lang="en-GB" smtClean="0"/>
              <a:t> </a:t>
            </a:r>
          </a:p>
          <a:p>
            <a:pPr>
              <a:buNone/>
            </a:pPr>
            <a:r>
              <a:rPr lang="en-GB" smtClean="0">
                <a:hlinkClick r:id="rId8"/>
              </a:rPr>
              <a:t>www.dyslexiaaction.org.uk</a:t>
            </a:r>
            <a:r>
              <a:rPr lang="en-GB" smtClean="0"/>
              <a:t> 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42493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800" dirty="0" smtClean="0"/>
              <a:t>This presentation was produced by </a:t>
            </a:r>
          </a:p>
          <a:p>
            <a:pPr>
              <a:buNone/>
            </a:pPr>
            <a:r>
              <a:rPr lang="en-GB" sz="2800" dirty="0" smtClean="0"/>
              <a:t>Judith </a:t>
            </a:r>
            <a:r>
              <a:rPr lang="en-GB" sz="2800" dirty="0" err="1" smtClean="0"/>
              <a:t>Stansfield</a:t>
            </a:r>
            <a:r>
              <a:rPr lang="en-GB" sz="2800" dirty="0" smtClean="0"/>
              <a:t>, author of </a:t>
            </a:r>
          </a:p>
          <a:p>
            <a:pPr>
              <a:buNone/>
            </a:pPr>
            <a:r>
              <a:rPr lang="en-GB" b="1" i="1" dirty="0" smtClean="0"/>
              <a:t>Dyslexia: Early Identification </a:t>
            </a:r>
          </a:p>
          <a:p>
            <a:pPr>
              <a:buNone/>
            </a:pPr>
            <a:r>
              <a:rPr lang="en-GB" sz="2800" dirty="0" smtClean="0"/>
              <a:t>with illustrations by </a:t>
            </a:r>
            <a:r>
              <a:rPr lang="en-GB" dirty="0" smtClean="0"/>
              <a:t>Diane </a:t>
            </a:r>
            <a:r>
              <a:rPr lang="en-GB" dirty="0" err="1" smtClean="0"/>
              <a:t>Giblin</a:t>
            </a:r>
            <a:r>
              <a:rPr lang="en-GB" sz="2800" dirty="0" smtClean="0"/>
              <a:t>. </a:t>
            </a:r>
            <a:r>
              <a:rPr lang="en-GB" sz="2400" dirty="0" smtClean="0"/>
              <a:t>ISBN 978-1-872653-55-6 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800" dirty="0" smtClean="0"/>
              <a:t>It may be purchased from </a:t>
            </a:r>
            <a:r>
              <a:rPr lang="en-GB" sz="2800" dirty="0" smtClean="0">
                <a:hlinkClick r:id="rId2"/>
              </a:rPr>
              <a:t>www.bdastore.org.uk</a:t>
            </a:r>
            <a:r>
              <a:rPr lang="en-GB" sz="2800" dirty="0" smtClean="0"/>
              <a:t> 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The presentation may be copied for educational purposes, but not sold on for profit.</a:t>
            </a:r>
          </a:p>
          <a:p>
            <a:pPr>
              <a:buNone/>
            </a:pPr>
            <a:r>
              <a:rPr lang="en-GB" sz="2400" dirty="0" smtClean="0">
                <a:hlinkClick r:id="rId3"/>
              </a:rPr>
              <a:t>www.jcstansfield.wordpress.com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 l="80701" t="71871" r="3968" b="2273"/>
          <a:stretch>
            <a:fillRect/>
          </a:stretch>
        </p:blipFill>
        <p:spPr bwMode="auto">
          <a:xfrm>
            <a:off x="6444208" y="548680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 what is the difference?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History of dyslexia in the family</a:t>
            </a:r>
          </a:p>
          <a:p>
            <a:r>
              <a:rPr lang="en-GB" dirty="0" smtClean="0"/>
              <a:t>Apparently ‘clever’ child who is not making progress</a:t>
            </a:r>
          </a:p>
          <a:p>
            <a:r>
              <a:rPr lang="en-GB" dirty="0" smtClean="0"/>
              <a:t>Loves stories, but slow / no progress in reading</a:t>
            </a:r>
          </a:p>
          <a:p>
            <a:r>
              <a:rPr lang="en-GB" dirty="0" smtClean="0"/>
              <a:t>Reluctance to write but may be good at drawing, drama and  have creative ideas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intervene?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Interventions will help </a:t>
            </a:r>
            <a:r>
              <a:rPr lang="en-GB" b="1" i="1" smtClean="0"/>
              <a:t>any</a:t>
            </a:r>
            <a:r>
              <a:rPr lang="en-GB" smtClean="0"/>
              <a:t> child progress</a:t>
            </a:r>
          </a:p>
          <a:p>
            <a:r>
              <a:rPr lang="en-GB" smtClean="0"/>
              <a:t>Early help will reduce risk of ‘failure’, losing confidence and low self esteem</a:t>
            </a:r>
          </a:p>
          <a:p>
            <a:r>
              <a:rPr lang="en-GB" smtClean="0"/>
              <a:t>Strategies will become life-long tools</a:t>
            </a:r>
          </a:p>
          <a:p>
            <a:r>
              <a:rPr lang="en-GB" smtClean="0"/>
              <a:t>Reduce risk of child becoming a ‘naughty’ problem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can be done?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a dyslexia screening program</a:t>
            </a:r>
          </a:p>
          <a:p>
            <a:r>
              <a:rPr lang="en-GB" dirty="0" smtClean="0"/>
              <a:t>Find out the child’s strengths and weaknesses</a:t>
            </a:r>
          </a:p>
          <a:p>
            <a:r>
              <a:rPr lang="en-GB" dirty="0" smtClean="0"/>
              <a:t>Use the strengths to support                     weaker areas</a:t>
            </a:r>
          </a:p>
          <a:p>
            <a:r>
              <a:rPr lang="en-GB" dirty="0" smtClean="0"/>
              <a:t>Get the child to repeat oral                       instructions before starting a task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be done?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a dyslexia screening program</a:t>
            </a:r>
          </a:p>
          <a:p>
            <a:r>
              <a:rPr lang="en-GB" dirty="0" smtClean="0"/>
              <a:t>Find out the child’s strengths and weaknesses</a:t>
            </a:r>
          </a:p>
          <a:p>
            <a:r>
              <a:rPr lang="en-GB" dirty="0" smtClean="0"/>
              <a:t>Use the strengths to support                     weaker areas</a:t>
            </a:r>
          </a:p>
          <a:p>
            <a:r>
              <a:rPr lang="en-GB" dirty="0" smtClean="0"/>
              <a:t>Get the child to repeat oral                       instructions before starting a task</a:t>
            </a:r>
          </a:p>
          <a:p>
            <a:r>
              <a:rPr lang="en-GB" dirty="0" smtClean="0"/>
              <a:t>Where possible, provide                                 visual prompts</a:t>
            </a:r>
          </a:p>
        </p:txBody>
      </p:sp>
      <p:pic>
        <p:nvPicPr>
          <p:cNvPr id="5" name="Picture 2" descr="li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708920"/>
            <a:ext cx="19812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 a multisensory learning environment</a:t>
            </a:r>
          </a:p>
          <a:p>
            <a:r>
              <a:rPr lang="en-GB" dirty="0" smtClean="0"/>
              <a:t>Encourage appropriate use of assistive technology</a:t>
            </a:r>
          </a:p>
          <a:p>
            <a:r>
              <a:rPr lang="en-GB" dirty="0" smtClean="0"/>
              <a:t>Provide dyslexia-friendly materials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C:\Users\Judith\Documents\BDA\Catchem book\Pics\dot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2797175" cy="2614612"/>
          </a:xfrm>
          <a:prstGeom prst="rect">
            <a:avLst/>
          </a:prstGeom>
          <a:noFill/>
        </p:spPr>
      </p:pic>
      <p:pic>
        <p:nvPicPr>
          <p:cNvPr id="5" name="Picture 5" descr="C:\Users\Judith\Documents\BDA\Catchem book\Pics\letter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108" y="3429000"/>
            <a:ext cx="1375088" cy="1584176"/>
          </a:xfrm>
          <a:prstGeom prst="rect">
            <a:avLst/>
          </a:prstGeom>
          <a:noFill/>
        </p:spPr>
      </p:pic>
      <p:pic>
        <p:nvPicPr>
          <p:cNvPr id="6" name="Picture 4" descr="C:\Users\Judith\Documents\BDA\Catchem book\Pics\bin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5064"/>
            <a:ext cx="1908175" cy="2176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Study: 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Family history of dyslexia</a:t>
            </a:r>
          </a:p>
          <a:p>
            <a:r>
              <a:rPr lang="en-GB" dirty="0" smtClean="0"/>
              <a:t>Older brother on Gifted and Talented Register at 5 years</a:t>
            </a:r>
          </a:p>
          <a:p>
            <a:r>
              <a:rPr lang="en-GB" dirty="0" smtClean="0"/>
              <a:t>T bright / good language / problems with phonics at 5 years</a:t>
            </a:r>
          </a:p>
          <a:p>
            <a:r>
              <a:rPr lang="en-GB" dirty="0" smtClean="0"/>
              <a:t>School recognised ‘problem’</a:t>
            </a:r>
          </a:p>
          <a:p>
            <a:r>
              <a:rPr lang="en-GB" dirty="0" smtClean="0"/>
              <a:t>Put her in Nurture group for literacy and numeracy in Reception</a:t>
            </a:r>
          </a:p>
          <a:p>
            <a:r>
              <a:rPr lang="en-GB" dirty="0" smtClean="0"/>
              <a:t>Support continued in small group for Y 1-3</a:t>
            </a:r>
          </a:p>
          <a:p>
            <a:r>
              <a:rPr lang="en-GB" dirty="0" smtClean="0"/>
              <a:t>One day a week before-school reading club in Y3</a:t>
            </a:r>
          </a:p>
          <a:p>
            <a:r>
              <a:rPr lang="en-GB" dirty="0" smtClean="0"/>
              <a:t>Awarded the Lower KS2 Creative Writing Trophy in Y3</a:t>
            </a:r>
          </a:p>
          <a:p>
            <a:r>
              <a:rPr lang="en-GB" dirty="0" smtClean="0"/>
              <a:t>Currently Y5 – confident, happy child who reads books avidly / spelling </a:t>
            </a:r>
            <a:r>
              <a:rPr lang="en-GB" dirty="0" err="1" smtClean="0"/>
              <a:t>idiosynchratic</a:t>
            </a:r>
            <a:r>
              <a:rPr lang="en-GB" dirty="0" smtClean="0"/>
              <a:t> / writes copious stories, party plans, </a:t>
            </a:r>
            <a:r>
              <a:rPr lang="en-GB" dirty="0" err="1" smtClean="0"/>
              <a:t>playlets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en-GB" smtClean="0"/>
              <a:t>What to use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2458616" cy="748680"/>
          </a:xfrm>
        </p:spPr>
        <p:txBody>
          <a:bodyPr/>
          <a:lstStyle/>
          <a:p>
            <a:pPr>
              <a:buNone/>
            </a:pPr>
            <a:r>
              <a:rPr lang="en-GB" smtClean="0"/>
              <a:t>Lucid CoPS</a:t>
            </a:r>
            <a:endParaRPr lang="en-GB"/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4191000" y="33528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30" descr="C:\Documents and Settings\user\My Documents\BDA\VariousLucidScreens\cops_rawda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80054"/>
            <a:ext cx="5148064" cy="327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 descr="C:\Documents and Settings\user\My Documents\BDA\VariousLucidScreens\CoPS_scr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24384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2" descr="C:\Documents and Settings\user\My Documents\BDA\VariousLucidScreens\cops_repor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052736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3" descr="C:\Documents and Settings\user\My Documents\BDA\VariousLucidScreens\rabbit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19812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" descr="C:\Documents and Settings\user\My Documents\BDA\VariousLucidScreens\rhyme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717032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5" descr="C:\Documents and Settings\user\My Documents\BDA\VariousLucidScreens\z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31495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8" cstate="print"/>
          <a:srcRect l="14824" r="11060" b="1085"/>
          <a:stretch>
            <a:fillRect/>
          </a:stretch>
        </p:blipFill>
        <p:spPr bwMode="auto">
          <a:xfrm>
            <a:off x="395536" y="188640"/>
            <a:ext cx="7200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616</Words>
  <Application>Microsoft Office PowerPoint</Application>
  <PresentationFormat>On-screen Show (4:3)</PresentationFormat>
  <Paragraphs>218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Dyslexic or Young?</vt:lpstr>
      <vt:lpstr>So what is the difference?</vt:lpstr>
      <vt:lpstr>Why intervene?</vt:lpstr>
      <vt:lpstr>What can be done?</vt:lpstr>
      <vt:lpstr>What can be done?</vt:lpstr>
      <vt:lpstr>PowerPoint Presentation</vt:lpstr>
      <vt:lpstr>Case Study: T</vt:lpstr>
      <vt:lpstr>What to use</vt:lpstr>
      <vt:lpstr>Multisensory Environment</vt:lpstr>
      <vt:lpstr>Using Technology</vt:lpstr>
      <vt:lpstr>Spoken language development</vt:lpstr>
      <vt:lpstr>Early Number</vt:lpstr>
      <vt:lpstr>Singing and Rhythm</vt:lpstr>
      <vt:lpstr>Early Phonics</vt:lpstr>
      <vt:lpstr>Early Writing</vt:lpstr>
      <vt:lpstr>Early Literacy</vt:lpstr>
      <vt:lpstr>Matching : Sequencing : Sorting</vt:lpstr>
      <vt:lpstr>Apps</vt:lpstr>
      <vt:lpstr>Hardware</vt:lpstr>
      <vt:lpstr>Tilt and Touch </vt:lpstr>
      <vt:lpstr>Peripherals</vt:lpstr>
      <vt:lpstr>PowerPoint Presentation</vt:lpstr>
      <vt:lpstr>Keyboards</vt:lpstr>
      <vt:lpstr>Useful websites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Judith</dc:creator>
  <cp:lastModifiedBy>Teresa Haynes</cp:lastModifiedBy>
  <cp:revision>58</cp:revision>
  <dcterms:created xsi:type="dcterms:W3CDTF">2012-02-28T15:49:30Z</dcterms:created>
  <dcterms:modified xsi:type="dcterms:W3CDTF">2015-07-29T18:09:40Z</dcterms:modified>
</cp:coreProperties>
</file>