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02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8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8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62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9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6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996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18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2574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stmarysprimarypulborough.co.u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704162"/>
            <a:ext cx="9070848" cy="457201"/>
          </a:xfrm>
        </p:spPr>
        <p:txBody>
          <a:bodyPr>
            <a:noAutofit/>
          </a:bodyPr>
          <a:lstStyle/>
          <a:p>
            <a:r>
              <a:rPr lang="en-GB" sz="3200" dirty="0" smtClean="0"/>
              <a:t>Monday 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December 2021</a:t>
            </a:r>
          </a:p>
          <a:p>
            <a:r>
              <a:rPr lang="en-GB" sz="3200" dirty="0" err="1" smtClean="0"/>
              <a:t>SENDCo</a:t>
            </a:r>
            <a:r>
              <a:rPr lang="en-GB" sz="3200" dirty="0" smtClean="0"/>
              <a:t>- Mollie Wilkins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165348" y="2298700"/>
            <a:ext cx="5915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SEND Tea and Chat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262" y="752709"/>
            <a:ext cx="70008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2205" y="522100"/>
            <a:ext cx="591515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/>
              <a:t>St Mary’s Vision </a:t>
            </a:r>
          </a:p>
          <a:p>
            <a:endParaRPr lang="en-GB" sz="5400" u="sng" dirty="0"/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72" y="2015085"/>
            <a:ext cx="3774779" cy="325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751" y="1892996"/>
            <a:ext cx="5320171" cy="349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2464" y="179730"/>
            <a:ext cx="9754636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800" u="sng" dirty="0" smtClean="0"/>
              <a:t>What are Special Educational Needs?</a:t>
            </a:r>
          </a:p>
          <a:p>
            <a:endParaRPr lang="en-GB" sz="5400" u="sn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4487" y="0"/>
            <a:ext cx="1687513" cy="16436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3087" y="1239327"/>
            <a:ext cx="103089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 smtClean="0"/>
              <a:t>“</a:t>
            </a:r>
            <a:r>
              <a:rPr lang="en-GB" sz="2400" i="1" dirty="0" smtClean="0">
                <a:cs typeface="Arial" panose="020B0604020202020204" pitchFamily="34" charset="0"/>
              </a:rPr>
              <a:t>A </a:t>
            </a:r>
            <a:r>
              <a:rPr lang="en-GB" sz="2400" i="1" dirty="0">
                <a:cs typeface="Arial" panose="020B0604020202020204" pitchFamily="34" charset="0"/>
              </a:rPr>
              <a:t>child or young person has SEN if they have a learning </a:t>
            </a:r>
            <a:r>
              <a:rPr lang="en-GB" sz="2400" b="1" i="1" dirty="0">
                <a:cs typeface="Arial" panose="020B0604020202020204" pitchFamily="34" charset="0"/>
              </a:rPr>
              <a:t>difficulty or disability </a:t>
            </a:r>
            <a:r>
              <a:rPr lang="en-GB" sz="2400" i="1" dirty="0" smtClean="0">
                <a:cs typeface="Arial" panose="020B0604020202020204" pitchFamily="34" charset="0"/>
              </a:rPr>
              <a:t>which calls </a:t>
            </a:r>
            <a:r>
              <a:rPr lang="en-GB" sz="2400" i="1" dirty="0">
                <a:cs typeface="Arial" panose="020B0604020202020204" pitchFamily="34" charset="0"/>
              </a:rPr>
              <a:t>for special educational provision to be made for him or her</a:t>
            </a:r>
            <a:r>
              <a:rPr lang="en-GB" sz="2400" i="1" dirty="0" smtClean="0">
                <a:cs typeface="Arial" panose="020B0604020202020204" pitchFamily="34" charset="0"/>
              </a:rPr>
              <a:t>. This is if he or she:</a:t>
            </a:r>
          </a:p>
          <a:p>
            <a:pPr algn="ctr"/>
            <a:endParaRPr lang="en-GB" sz="2400" i="1" dirty="0">
              <a:cs typeface="Arial" panose="020B0604020202020204" pitchFamily="34" charset="0"/>
            </a:endParaRPr>
          </a:p>
          <a:p>
            <a:pPr algn="ctr"/>
            <a:r>
              <a:rPr lang="en-GB" sz="2400" i="1" dirty="0" smtClean="0">
                <a:cs typeface="Arial" panose="020B0604020202020204" pitchFamily="34" charset="0"/>
              </a:rPr>
              <a:t>• </a:t>
            </a:r>
            <a:r>
              <a:rPr lang="en-GB" sz="2400" i="1" dirty="0">
                <a:cs typeface="Arial" panose="020B0604020202020204" pitchFamily="34" charset="0"/>
              </a:rPr>
              <a:t>has a </a:t>
            </a:r>
            <a:r>
              <a:rPr lang="en-GB" sz="2400" b="1" i="1" dirty="0">
                <a:cs typeface="Arial" panose="020B0604020202020204" pitchFamily="34" charset="0"/>
              </a:rPr>
              <a:t>significantly greater difficulty in learning </a:t>
            </a:r>
            <a:r>
              <a:rPr lang="en-GB" sz="2400" i="1" dirty="0">
                <a:cs typeface="Arial" panose="020B0604020202020204" pitchFamily="34" charset="0"/>
              </a:rPr>
              <a:t>than the majority of others of</a:t>
            </a:r>
          </a:p>
          <a:p>
            <a:pPr algn="ctr"/>
            <a:r>
              <a:rPr lang="en-GB" sz="2400" i="1" dirty="0">
                <a:cs typeface="Arial" panose="020B0604020202020204" pitchFamily="34" charset="0"/>
              </a:rPr>
              <a:t>the same </a:t>
            </a:r>
            <a:r>
              <a:rPr lang="en-GB" sz="2400" i="1" dirty="0" smtClean="0">
                <a:cs typeface="Arial" panose="020B0604020202020204" pitchFamily="34" charset="0"/>
              </a:rPr>
              <a:t>age, or</a:t>
            </a:r>
            <a:endParaRPr lang="en-GB" sz="2400" i="1" dirty="0">
              <a:cs typeface="Arial" panose="020B0604020202020204" pitchFamily="34" charset="0"/>
            </a:endParaRPr>
          </a:p>
          <a:p>
            <a:pPr algn="ctr"/>
            <a:r>
              <a:rPr lang="en-GB" sz="2400" i="1" dirty="0">
                <a:cs typeface="Arial" panose="020B0604020202020204" pitchFamily="34" charset="0"/>
              </a:rPr>
              <a:t>• has a </a:t>
            </a:r>
            <a:r>
              <a:rPr lang="en-GB" sz="2400" b="1" i="1" dirty="0">
                <a:cs typeface="Arial" panose="020B0604020202020204" pitchFamily="34" charset="0"/>
              </a:rPr>
              <a:t>disability which prevents or hinders him or her from making use of</a:t>
            </a:r>
          </a:p>
          <a:p>
            <a:pPr algn="ctr"/>
            <a:r>
              <a:rPr lang="en-GB" sz="2400" b="1" i="1" dirty="0">
                <a:cs typeface="Arial" panose="020B0604020202020204" pitchFamily="34" charset="0"/>
              </a:rPr>
              <a:t>facilities</a:t>
            </a:r>
            <a:r>
              <a:rPr lang="en-GB" sz="2400" i="1" dirty="0">
                <a:cs typeface="Arial" panose="020B0604020202020204" pitchFamily="34" charset="0"/>
              </a:rPr>
              <a:t> of a kind generally provided for others of the same age in</a:t>
            </a:r>
          </a:p>
          <a:p>
            <a:pPr algn="ctr"/>
            <a:r>
              <a:rPr lang="en-GB" sz="2400" i="1" dirty="0">
                <a:cs typeface="Arial" panose="020B0604020202020204" pitchFamily="34" charset="0"/>
              </a:rPr>
              <a:t>mainstream schools or mainstream post-16 </a:t>
            </a:r>
            <a:r>
              <a:rPr lang="en-GB" sz="2400" i="1" dirty="0" smtClean="0">
                <a:cs typeface="Arial" panose="020B0604020202020204" pitchFamily="34" charset="0"/>
              </a:rPr>
              <a:t>institutions”</a:t>
            </a:r>
          </a:p>
          <a:p>
            <a:pPr algn="ctr"/>
            <a:endParaRPr lang="en-GB" sz="2400" dirty="0">
              <a:cs typeface="Arial" panose="020B0604020202020204" pitchFamily="34" charset="0"/>
            </a:endParaRPr>
          </a:p>
          <a:p>
            <a:r>
              <a:rPr lang="en-GB" sz="2400" u="sng" dirty="0">
                <a:cs typeface="Arial" panose="020B0604020202020204" pitchFamily="34" charset="0"/>
              </a:rPr>
              <a:t>The difficulty or disability may relate to:</a:t>
            </a:r>
            <a:endParaRPr lang="en-GB" sz="2400" dirty="0"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Communication and </a:t>
            </a:r>
            <a:r>
              <a:rPr lang="en-GB" sz="2400" dirty="0" smtClean="0">
                <a:cs typeface="Arial" panose="020B0604020202020204" pitchFamily="34" charset="0"/>
              </a:rPr>
              <a:t>interaction</a:t>
            </a:r>
            <a:endParaRPr lang="en-GB" sz="2400" dirty="0"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Cognition and </a:t>
            </a:r>
            <a:r>
              <a:rPr lang="en-GB" sz="2400" dirty="0" smtClean="0">
                <a:cs typeface="Arial" panose="020B0604020202020204" pitchFamily="34" charset="0"/>
              </a:rPr>
              <a:t>Learning</a:t>
            </a:r>
            <a:endParaRPr lang="en-GB" sz="2400" dirty="0"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Social, Emotional and Mental Health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Sensory </a:t>
            </a:r>
            <a:r>
              <a:rPr lang="en-GB" sz="2400" dirty="0">
                <a:cs typeface="Arial" panose="020B0604020202020204" pitchFamily="34" charset="0"/>
              </a:rPr>
              <a:t>or physical conditions</a:t>
            </a:r>
          </a:p>
          <a:p>
            <a:pPr algn="r"/>
            <a:r>
              <a:rPr lang="en-GB" sz="2400" dirty="0">
                <a:cs typeface="Arial" panose="020B0604020202020204" pitchFamily="34" charset="0"/>
              </a:rPr>
              <a:t>SEND Code of Practice 0-25 years, January 2015</a:t>
            </a:r>
          </a:p>
          <a:p>
            <a:pPr algn="ct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3590" y="1230810"/>
            <a:ext cx="90212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54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0246" y="570410"/>
            <a:ext cx="90212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5400" u="sng" dirty="0" smtClean="0"/>
              <a:t>The Graduated Approach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264" y="2154140"/>
            <a:ext cx="6205659" cy="4118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97978" y="5101304"/>
            <a:ext cx="362469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a child does not make adequate progress despite consistent teaching, move to the next level.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91946" y="4248776"/>
            <a:ext cx="20165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Monitoring Form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364224" y="2288252"/>
            <a:ext cx="4958452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2 </a:t>
            </a:r>
            <a:r>
              <a:rPr lang="en-GB" dirty="0"/>
              <a:t>years behind peers= Individual Learning Plan (ILP</a:t>
            </a:r>
            <a:r>
              <a:rPr lang="en-GB" dirty="0" smtClean="0"/>
              <a:t>)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4 years behind peers= Education Health Care Needs Assessment (EHCNA)  for and Education Health Care Plan  (EHCP</a:t>
            </a:r>
            <a:r>
              <a:rPr lang="en-GB" dirty="0" smtClean="0"/>
              <a:t>)</a:t>
            </a:r>
            <a:endParaRPr lang="en-GB" dirty="0" smtClean="0"/>
          </a:p>
        </p:txBody>
      </p:sp>
      <p:pic>
        <p:nvPicPr>
          <p:cNvPr id="1028" name="Picture 4" descr="Assess, Plan, Do, Review | Leicestershire County Council Professional  Services Por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20" y="1553334"/>
            <a:ext cx="2264539" cy="22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8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3590" y="1230810"/>
            <a:ext cx="90212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54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0246" y="570410"/>
            <a:ext cx="902120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5400" u="sng" dirty="0" smtClean="0"/>
              <a:t>Individual Learning Plans (ILPs)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66800" y="2381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987" y="1692476"/>
            <a:ext cx="8545513" cy="506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7523" y="236835"/>
            <a:ext cx="967435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5400" u="sng" dirty="0" smtClean="0"/>
              <a:t>Provision for Children with SEND</a:t>
            </a:r>
            <a:endParaRPr lang="en-GB" sz="5400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3866138"/>
            <a:ext cx="6395602" cy="25854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273" y="3487732"/>
            <a:ext cx="1460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Interventions</a:t>
            </a:r>
            <a:endParaRPr lang="en-GB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7470321" y="3442753"/>
            <a:ext cx="3924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Outside Agency Support:</a:t>
            </a:r>
          </a:p>
          <a:p>
            <a:pPr algn="ctr"/>
            <a:endParaRPr lang="en-GB" u="sng" dirty="0" smtClean="0"/>
          </a:p>
          <a:p>
            <a:pPr algn="ctr"/>
            <a:r>
              <a:rPr lang="en-GB" dirty="0" smtClean="0"/>
              <a:t>Speech and Language Therapy, Child Development Centre, School Nursing Team, Learning and Behavioural Advisory Team, Autism and Social Communication Team, CAMHS, Occupational Therapy, West Sussex Inclusion Team</a:t>
            </a:r>
            <a:endParaRPr lang="en-GB" u="sng" dirty="0" smtClean="0"/>
          </a:p>
          <a:p>
            <a:endParaRPr lang="en-GB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03200" y="1271319"/>
            <a:ext cx="7575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Teacher and TA support:  </a:t>
            </a:r>
          </a:p>
          <a:p>
            <a:r>
              <a:rPr lang="en-GB" dirty="0" smtClean="0"/>
              <a:t>‘Helicoptering’ support to develop independence</a:t>
            </a:r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87273" y="2242424"/>
            <a:ext cx="9835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Resources:</a:t>
            </a:r>
          </a:p>
          <a:p>
            <a:r>
              <a:rPr lang="en-GB" dirty="0" smtClean="0"/>
              <a:t>Coloured overlays, sound buttons, pencil grips, </a:t>
            </a:r>
            <a:r>
              <a:rPr lang="en-GB" dirty="0"/>
              <a:t>w</a:t>
            </a:r>
            <a:r>
              <a:rPr lang="en-GB" dirty="0" smtClean="0"/>
              <a:t>obble cushions, screens, fiddle toys, assistive technology </a:t>
            </a:r>
            <a:endParaRPr lang="en-GB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. Speech to text/ text to speech 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8399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243" y="0"/>
            <a:ext cx="1594757" cy="1553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7523" y="198735"/>
            <a:ext cx="967435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5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017523" y="1790169"/>
            <a:ext cx="9674354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Any questions, worries or concerns (no matter how big or small!) please do contact me.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 smtClean="0">
                <a:hlinkClick r:id="rId3"/>
              </a:rPr>
              <a:t>office@stmarysprimarypulborough.co.uk</a:t>
            </a:r>
            <a:endParaRPr lang="en-GB" sz="4000" dirty="0" smtClean="0"/>
          </a:p>
          <a:p>
            <a:pPr algn="ctr"/>
            <a:endParaRPr lang="en-GB" sz="4000" dirty="0" smtClean="0"/>
          </a:p>
          <a:p>
            <a:endParaRPr lang="en-GB" sz="5400" u="sng" dirty="0"/>
          </a:p>
          <a:p>
            <a:endParaRPr lang="en-GB" sz="5400" u="sng" dirty="0"/>
          </a:p>
        </p:txBody>
      </p:sp>
    </p:spTree>
    <p:extLst>
      <p:ext uri="{BB962C8B-B14F-4D97-AF65-F5344CB8AC3E}">
        <p14:creationId xmlns:p14="http://schemas.microsoft.com/office/powerpoint/2010/main" val="4709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123</TotalTime>
  <Words>312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Garamond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mwilkins</dc:creator>
  <cp:lastModifiedBy>FHancock</cp:lastModifiedBy>
  <cp:revision>25</cp:revision>
  <dcterms:created xsi:type="dcterms:W3CDTF">2021-12-01T08:35:22Z</dcterms:created>
  <dcterms:modified xsi:type="dcterms:W3CDTF">2021-12-07T09:12:22Z</dcterms:modified>
</cp:coreProperties>
</file>