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notesMasterIdLst>
    <p:notesMasterId r:id="rId16"/>
  </p:notesMasterIdLst>
  <p:sldIdLst>
    <p:sldId id="257" r:id="rId2"/>
    <p:sldId id="266" r:id="rId3"/>
    <p:sldId id="259" r:id="rId4"/>
    <p:sldId id="265" r:id="rId5"/>
    <p:sldId id="270" r:id="rId6"/>
    <p:sldId id="256" r:id="rId7"/>
    <p:sldId id="263" r:id="rId8"/>
    <p:sldId id="260" r:id="rId9"/>
    <p:sldId id="261" r:id="rId10"/>
    <p:sldId id="258" r:id="rId11"/>
    <p:sldId id="262" r:id="rId12"/>
    <p:sldId id="264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A842F0-4E00-4E8A-B1D5-1EACB0DC0292}" type="datetimeFigureOut">
              <a:rPr lang="en-GB" smtClean="0"/>
              <a:t>07/02/2023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483FD0-BA8F-4744-87C5-C47F11EF6C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3942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2/7/2023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2/7/2023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2/7/2023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2/7/2023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2/7/2023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2/7/2023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2/7/2023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2/7/2023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2/7/2023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jpe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5109" t="31600" r="25559" b="31264"/>
          <a:stretch/>
        </p:blipFill>
        <p:spPr>
          <a:xfrm>
            <a:off x="123091" y="149469"/>
            <a:ext cx="1310055" cy="14155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5109" t="31600" r="25559" b="31264"/>
          <a:stretch/>
        </p:blipFill>
        <p:spPr>
          <a:xfrm>
            <a:off x="10763248" y="5313484"/>
            <a:ext cx="1310055" cy="1415562"/>
          </a:xfrm>
          <a:prstGeom prst="rect">
            <a:avLst/>
          </a:prstGeom>
        </p:spPr>
      </p:pic>
      <p:pic>
        <p:nvPicPr>
          <p:cNvPr id="1026" name="Picture 2" descr="The Fairtrade Foundation - Wikipedi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26"/>
          <a:stretch/>
        </p:blipFill>
        <p:spPr bwMode="auto">
          <a:xfrm>
            <a:off x="10879013" y="149469"/>
            <a:ext cx="1194290" cy="141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he Fairtrade Foundation - Wikipedi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26"/>
          <a:stretch/>
        </p:blipFill>
        <p:spPr bwMode="auto">
          <a:xfrm>
            <a:off x="123091" y="5317880"/>
            <a:ext cx="1194290" cy="141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5435" y="1224499"/>
            <a:ext cx="110607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bg1"/>
                </a:solidFill>
                <a:latin typeface="Lucida Calligraphy" panose="03010101010101010101" pitchFamily="66" charset="0"/>
              </a:rPr>
              <a:t>Fairtrade</a:t>
            </a:r>
          </a:p>
          <a:p>
            <a:pPr algn="ctr"/>
            <a:r>
              <a:rPr lang="en-US" sz="9600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5410" y="3071158"/>
            <a:ext cx="11460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Lucida Calligraphy" panose="03010101010101010101" pitchFamily="66" charset="0"/>
              </a:rPr>
              <a:t>St Mary’s </a:t>
            </a:r>
            <a:r>
              <a:rPr lang="en-US" sz="7200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School</a:t>
            </a:r>
            <a:endParaRPr lang="en-US" sz="7200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21085" y="4668027"/>
            <a:ext cx="583845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Lucida Calligraphy" panose="03010101010101010101" pitchFamily="66" charset="0"/>
              </a:rPr>
              <a:t>Pulborough</a:t>
            </a:r>
            <a:endParaRPr lang="en-GB" sz="7200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74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5109" t="31600" r="25559" b="31264"/>
          <a:stretch/>
        </p:blipFill>
        <p:spPr>
          <a:xfrm>
            <a:off x="123091" y="149469"/>
            <a:ext cx="1310055" cy="14155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5109" t="31600" r="25559" b="31264"/>
          <a:stretch/>
        </p:blipFill>
        <p:spPr>
          <a:xfrm>
            <a:off x="10763248" y="5313484"/>
            <a:ext cx="1310055" cy="1415562"/>
          </a:xfrm>
          <a:prstGeom prst="rect">
            <a:avLst/>
          </a:prstGeom>
        </p:spPr>
      </p:pic>
      <p:pic>
        <p:nvPicPr>
          <p:cNvPr id="1026" name="Picture 2" descr="The Fairtrade Foundation - Wikipedi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26"/>
          <a:stretch/>
        </p:blipFill>
        <p:spPr bwMode="auto">
          <a:xfrm>
            <a:off x="10879013" y="149469"/>
            <a:ext cx="1194290" cy="141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he Fairtrade Foundation - Wikipedi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26"/>
          <a:stretch/>
        </p:blipFill>
        <p:spPr bwMode="auto">
          <a:xfrm>
            <a:off x="123091" y="5317880"/>
            <a:ext cx="1194290" cy="141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379" y="221718"/>
            <a:ext cx="3596969" cy="2686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358" y="1652128"/>
            <a:ext cx="2644941" cy="35411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847" y="1749084"/>
            <a:ext cx="2572523" cy="34442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295" y="3190300"/>
            <a:ext cx="2643137" cy="35387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9620" y="257085"/>
            <a:ext cx="23827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Learning activities in classrooms</a:t>
            </a:r>
            <a:endParaRPr lang="en-GB" sz="2400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04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5109" t="31600" r="25559" b="31264"/>
          <a:stretch/>
        </p:blipFill>
        <p:spPr>
          <a:xfrm>
            <a:off x="123091" y="149469"/>
            <a:ext cx="1310055" cy="14155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5109" t="31600" r="25559" b="31264"/>
          <a:stretch/>
        </p:blipFill>
        <p:spPr>
          <a:xfrm>
            <a:off x="10763248" y="5313484"/>
            <a:ext cx="1310055" cy="1415562"/>
          </a:xfrm>
          <a:prstGeom prst="rect">
            <a:avLst/>
          </a:prstGeom>
        </p:spPr>
      </p:pic>
      <p:pic>
        <p:nvPicPr>
          <p:cNvPr id="1026" name="Picture 2" descr="The Fairtrade Foundation - Wikipedi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26"/>
          <a:stretch/>
        </p:blipFill>
        <p:spPr bwMode="auto">
          <a:xfrm>
            <a:off x="10879013" y="149469"/>
            <a:ext cx="1194290" cy="141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he Fairtrade Foundation - Wikipedi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26"/>
          <a:stretch/>
        </p:blipFill>
        <p:spPr bwMode="auto">
          <a:xfrm>
            <a:off x="123091" y="5317880"/>
            <a:ext cx="1194290" cy="141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252" y="439618"/>
            <a:ext cx="2772964" cy="38861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462" y="2470640"/>
            <a:ext cx="3059724" cy="40796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432" y="404447"/>
            <a:ext cx="2776708" cy="39213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72239" y="404447"/>
            <a:ext cx="2844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Designing forest friendly chocolate bars</a:t>
            </a:r>
            <a:endParaRPr lang="en-GB" sz="2400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50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5109" t="31600" r="25559" b="31264"/>
          <a:stretch/>
        </p:blipFill>
        <p:spPr>
          <a:xfrm>
            <a:off x="123091" y="149469"/>
            <a:ext cx="1310055" cy="14155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5109" t="31600" r="25559" b="31264"/>
          <a:stretch/>
        </p:blipFill>
        <p:spPr>
          <a:xfrm>
            <a:off x="10763248" y="5313484"/>
            <a:ext cx="1310055" cy="1415562"/>
          </a:xfrm>
          <a:prstGeom prst="rect">
            <a:avLst/>
          </a:prstGeom>
        </p:spPr>
      </p:pic>
      <p:pic>
        <p:nvPicPr>
          <p:cNvPr id="1026" name="Picture 2" descr="The Fairtrade Foundation - Wikipedi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26"/>
          <a:stretch/>
        </p:blipFill>
        <p:spPr bwMode="auto">
          <a:xfrm>
            <a:off x="10879013" y="149469"/>
            <a:ext cx="1194290" cy="141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he Fairtrade Foundation - Wikipedi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26"/>
          <a:stretch/>
        </p:blipFill>
        <p:spPr bwMode="auto">
          <a:xfrm>
            <a:off x="123091" y="5317880"/>
            <a:ext cx="1194290" cy="141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s://lh4.googleusercontent.com/BG71KYN88fQzNMt_lnkvRqzVKtYdow52pyKRwQ1BiF9nAr4n7UrNaa1qlRVJWQvd-SiShQOPaj6U_G--Xq5YZUjNMAQiZPNoVvhBQJir33CjRtsZRiMU1VnL4n3uWt0P4eIBpcy6VFk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970" y="367029"/>
            <a:ext cx="3868614" cy="5875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 rotWithShape="1">
          <a:blip r:embed="rId5"/>
          <a:srcRect l="43076" t="29781" r="23687" b="11602"/>
          <a:stretch/>
        </p:blipFill>
        <p:spPr bwMode="auto">
          <a:xfrm>
            <a:off x="1697088" y="1800080"/>
            <a:ext cx="4228927" cy="40468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12073" y="534084"/>
            <a:ext cx="50449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Lucida Calligraphy" panose="03010101010101010101" pitchFamily="66" charset="0"/>
              </a:rPr>
              <a:t>Lockdown Learning</a:t>
            </a:r>
            <a:endParaRPr lang="en-GB" sz="3600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09036" y="5477553"/>
            <a:ext cx="9525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Lucida Calligraphy" panose="03010101010101010101" pitchFamily="66" charset="0"/>
              </a:rPr>
              <a:t>Adam</a:t>
            </a:r>
            <a:endParaRPr lang="en-GB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618496" y="5933627"/>
            <a:ext cx="663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Lily</a:t>
            </a:r>
            <a:endParaRPr lang="en-GB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10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5109" t="31600" r="25559" b="31264"/>
          <a:stretch/>
        </p:blipFill>
        <p:spPr>
          <a:xfrm>
            <a:off x="123091" y="149469"/>
            <a:ext cx="1310055" cy="14155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5109" t="31600" r="25559" b="31264"/>
          <a:stretch/>
        </p:blipFill>
        <p:spPr>
          <a:xfrm>
            <a:off x="10763248" y="5313484"/>
            <a:ext cx="1310055" cy="1415562"/>
          </a:xfrm>
          <a:prstGeom prst="rect">
            <a:avLst/>
          </a:prstGeom>
        </p:spPr>
      </p:pic>
      <p:pic>
        <p:nvPicPr>
          <p:cNvPr id="1026" name="Picture 2" descr="The Fairtrade Foundation - Wikipedi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26"/>
          <a:stretch/>
        </p:blipFill>
        <p:spPr bwMode="auto">
          <a:xfrm>
            <a:off x="10879013" y="149469"/>
            <a:ext cx="1194290" cy="141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he Fairtrade Foundation - Wikipedi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26"/>
          <a:stretch/>
        </p:blipFill>
        <p:spPr bwMode="auto">
          <a:xfrm>
            <a:off x="123091" y="5317880"/>
            <a:ext cx="1194290" cy="141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4"/>
          <a:srcRect l="26441" t="32201" r="48944" b="12409"/>
          <a:stretch/>
        </p:blipFill>
        <p:spPr bwMode="auto">
          <a:xfrm>
            <a:off x="2132339" y="1762857"/>
            <a:ext cx="3665508" cy="45851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5"/>
          <a:srcRect l="28830" t="28852" r="48995" b="17990"/>
          <a:stretch/>
        </p:blipFill>
        <p:spPr bwMode="auto">
          <a:xfrm>
            <a:off x="187228" y="1875032"/>
            <a:ext cx="1591042" cy="23188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6"/>
          <a:srcRect l="26442" t="32201" r="49654" b="12409"/>
          <a:stretch/>
        </p:blipFill>
        <p:spPr bwMode="auto">
          <a:xfrm>
            <a:off x="9438273" y="1884067"/>
            <a:ext cx="2250198" cy="27936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7"/>
          <a:srcRect l="45984" t="21904" r="25412" b="9144"/>
          <a:stretch/>
        </p:blipFill>
        <p:spPr bwMode="auto">
          <a:xfrm>
            <a:off x="6189151" y="4405189"/>
            <a:ext cx="1651092" cy="22484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/>
          <p:nvPr/>
        </p:nvPicPr>
        <p:blipFill rotWithShape="1">
          <a:blip r:embed="rId8"/>
          <a:srcRect l="17557" t="32068" r="40219" b="12233"/>
          <a:stretch/>
        </p:blipFill>
        <p:spPr bwMode="auto">
          <a:xfrm>
            <a:off x="6627338" y="283671"/>
            <a:ext cx="2547547" cy="18268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9"/>
          <a:srcRect l="17385" t="32202" r="40616" b="11764"/>
          <a:stretch/>
        </p:blipFill>
        <p:spPr bwMode="auto">
          <a:xfrm>
            <a:off x="8183414" y="4994409"/>
            <a:ext cx="2212340" cy="16592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https://lh5.googleusercontent.com/wCMRzlpQDhQ1vLPMjt2pFGnnzbq0ZuuJQa6j5Zn1BehXxatNdxvHKCkMbADmH681sA2G6O8m7SwsYRznZAfU09S7W9SaW6fKhn-4e1NkKf3Mmj_lhWvjizFjlQjG3_pW_NolK0bN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218" y="2445611"/>
            <a:ext cx="2334619" cy="17483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56186" y="3793820"/>
            <a:ext cx="1670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Adam</a:t>
            </a:r>
            <a:endParaRPr lang="en-GB" sz="2000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69763" y="6015260"/>
            <a:ext cx="728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Evie</a:t>
            </a:r>
            <a:endParaRPr lang="en-GB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446801" y="1750261"/>
            <a:ext cx="728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Lucida Calligraphy" panose="03010101010101010101" pitchFamily="66" charset="0"/>
              </a:rPr>
              <a:t>Evie</a:t>
            </a:r>
            <a:endParaRPr lang="en-GB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718382" y="3877528"/>
            <a:ext cx="930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Freya</a:t>
            </a:r>
            <a:endParaRPr lang="en-GB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673450" y="4308418"/>
            <a:ext cx="1015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George</a:t>
            </a:r>
            <a:endParaRPr lang="en-GB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664464" y="6284332"/>
            <a:ext cx="731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Mae</a:t>
            </a:r>
            <a:endParaRPr lang="en-GB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892548" y="6348046"/>
            <a:ext cx="947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Oliver</a:t>
            </a:r>
            <a:endParaRPr lang="en-GB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30821" y="529888"/>
            <a:ext cx="6187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Lockdown Learning</a:t>
            </a:r>
            <a:endParaRPr lang="en-GB" sz="3600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63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5109" t="31600" r="25559" b="31264"/>
          <a:stretch/>
        </p:blipFill>
        <p:spPr>
          <a:xfrm>
            <a:off x="123091" y="149469"/>
            <a:ext cx="1310055" cy="14155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5109" t="31600" r="25559" b="31264"/>
          <a:stretch/>
        </p:blipFill>
        <p:spPr>
          <a:xfrm>
            <a:off x="4626218" y="5225561"/>
            <a:ext cx="1310055" cy="1415562"/>
          </a:xfrm>
          <a:prstGeom prst="rect">
            <a:avLst/>
          </a:prstGeom>
        </p:spPr>
      </p:pic>
      <p:pic>
        <p:nvPicPr>
          <p:cNvPr id="1026" name="Picture 2" descr="The Fairtrade Foundation - Wikipedi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26"/>
          <a:stretch/>
        </p:blipFill>
        <p:spPr bwMode="auto">
          <a:xfrm>
            <a:off x="10879013" y="149469"/>
            <a:ext cx="1194290" cy="141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he Fairtrade Foundation - Wikipedi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26"/>
          <a:stretch/>
        </p:blipFill>
        <p:spPr bwMode="auto">
          <a:xfrm>
            <a:off x="123091" y="5317880"/>
            <a:ext cx="1194290" cy="141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2575" t="24151" r="22303" b="21102"/>
          <a:stretch/>
        </p:blipFill>
        <p:spPr>
          <a:xfrm>
            <a:off x="314137" y="1890346"/>
            <a:ext cx="5523934" cy="30860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2244" t="15110" r="22419" b="11041"/>
          <a:stretch/>
        </p:blipFill>
        <p:spPr>
          <a:xfrm>
            <a:off x="6204064" y="2118947"/>
            <a:ext cx="5668848" cy="42554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14499" y="237392"/>
            <a:ext cx="688437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Community links:</a:t>
            </a:r>
          </a:p>
          <a:p>
            <a:endParaRPr lang="en-US" sz="1200" dirty="0" smtClean="0">
              <a:solidFill>
                <a:schemeClr val="bg1"/>
              </a:solidFill>
              <a:latin typeface="Lucida Calligraphy" panose="03010101010101010101" pitchFamily="66" charset="0"/>
            </a:endParaRPr>
          </a:p>
          <a:p>
            <a:r>
              <a:rPr lang="en-US" sz="3200" dirty="0" err="1" smtClean="0">
                <a:solidFill>
                  <a:schemeClr val="bg1"/>
                </a:solidFill>
                <a:latin typeface="Lucida Calligraphy" panose="03010101010101010101" pitchFamily="66" charset="0"/>
              </a:rPr>
              <a:t>Traidcraft</a:t>
            </a:r>
            <a:r>
              <a:rPr lang="en-US" sz="3200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 Stall – March 2022</a:t>
            </a:r>
            <a:endParaRPr lang="en-GB" sz="3200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56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5109" t="31600" r="25559" b="31264"/>
          <a:stretch/>
        </p:blipFill>
        <p:spPr>
          <a:xfrm>
            <a:off x="123091" y="149469"/>
            <a:ext cx="1310055" cy="14155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5109" t="31600" r="25559" b="31264"/>
          <a:stretch/>
        </p:blipFill>
        <p:spPr>
          <a:xfrm>
            <a:off x="10763248" y="5313484"/>
            <a:ext cx="1310055" cy="1415562"/>
          </a:xfrm>
          <a:prstGeom prst="rect">
            <a:avLst/>
          </a:prstGeom>
        </p:spPr>
      </p:pic>
      <p:pic>
        <p:nvPicPr>
          <p:cNvPr id="1026" name="Picture 2" descr="The Fairtrade Foundation - Wikipedi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26"/>
          <a:stretch/>
        </p:blipFill>
        <p:spPr bwMode="auto">
          <a:xfrm>
            <a:off x="10879013" y="149469"/>
            <a:ext cx="1194290" cy="141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he Fairtrade Foundation - Wikipedi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26"/>
          <a:stretch/>
        </p:blipFill>
        <p:spPr bwMode="auto">
          <a:xfrm>
            <a:off x="123091" y="5317880"/>
            <a:ext cx="1194290" cy="141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2146" t="14739" r="22172" b="11394"/>
          <a:stretch/>
        </p:blipFill>
        <p:spPr>
          <a:xfrm>
            <a:off x="1234355" y="1605971"/>
            <a:ext cx="4915711" cy="36681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2370" t="24491" r="22283" b="21344"/>
          <a:stretch/>
        </p:blipFill>
        <p:spPr>
          <a:xfrm>
            <a:off x="6360271" y="1905796"/>
            <a:ext cx="5577879" cy="307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5109" t="31600" r="25559" b="31264"/>
          <a:stretch/>
        </p:blipFill>
        <p:spPr>
          <a:xfrm>
            <a:off x="123091" y="149469"/>
            <a:ext cx="1310055" cy="14155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5109" t="31600" r="25559" b="31264"/>
          <a:stretch/>
        </p:blipFill>
        <p:spPr>
          <a:xfrm>
            <a:off x="10763248" y="5313484"/>
            <a:ext cx="1310055" cy="1415562"/>
          </a:xfrm>
          <a:prstGeom prst="rect">
            <a:avLst/>
          </a:prstGeom>
        </p:spPr>
      </p:pic>
      <p:pic>
        <p:nvPicPr>
          <p:cNvPr id="1026" name="Picture 2" descr="The Fairtrade Foundation - Wikipedi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26"/>
          <a:stretch/>
        </p:blipFill>
        <p:spPr bwMode="auto">
          <a:xfrm>
            <a:off x="10879013" y="149469"/>
            <a:ext cx="1194290" cy="141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he Fairtrade Foundation - Wikipedi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26"/>
          <a:stretch/>
        </p:blipFill>
        <p:spPr bwMode="auto">
          <a:xfrm>
            <a:off x="123091" y="5317880"/>
            <a:ext cx="1194290" cy="141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537121" y="288412"/>
            <a:ext cx="55899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Lucida Calligraphy" panose="03010101010101010101" pitchFamily="66" charset="0"/>
              </a:rPr>
              <a:t>Whole School Worship</a:t>
            </a:r>
            <a:endParaRPr lang="en-GB" sz="3600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35583" t="20969" r="21501" b="16411"/>
          <a:stretch/>
        </p:blipFill>
        <p:spPr>
          <a:xfrm>
            <a:off x="6005146" y="1668338"/>
            <a:ext cx="4499170" cy="36927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26231" t="20185" r="27005" b="12440"/>
          <a:stretch/>
        </p:blipFill>
        <p:spPr>
          <a:xfrm>
            <a:off x="1647825" y="1668338"/>
            <a:ext cx="4044462" cy="327771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65410" y="5679646"/>
            <a:ext cx="4026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2018 – Bananas!</a:t>
            </a:r>
            <a:endParaRPr lang="en-GB" sz="3600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65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5109" t="31600" r="25559" b="31264"/>
          <a:stretch/>
        </p:blipFill>
        <p:spPr>
          <a:xfrm>
            <a:off x="123091" y="149469"/>
            <a:ext cx="1310055" cy="14155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5109" t="31600" r="25559" b="31264"/>
          <a:stretch/>
        </p:blipFill>
        <p:spPr>
          <a:xfrm>
            <a:off x="10763248" y="5313484"/>
            <a:ext cx="1310055" cy="1415562"/>
          </a:xfrm>
          <a:prstGeom prst="rect">
            <a:avLst/>
          </a:prstGeom>
        </p:spPr>
      </p:pic>
      <p:pic>
        <p:nvPicPr>
          <p:cNvPr id="1026" name="Picture 2" descr="The Fairtrade Foundation - Wikipedi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26"/>
          <a:stretch/>
        </p:blipFill>
        <p:spPr bwMode="auto">
          <a:xfrm>
            <a:off x="10879013" y="149469"/>
            <a:ext cx="1194290" cy="141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he Fairtrade Foundation - Wikipedi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26"/>
          <a:stretch/>
        </p:blipFill>
        <p:spPr bwMode="auto">
          <a:xfrm>
            <a:off x="123091" y="5317880"/>
            <a:ext cx="1194290" cy="141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2114" t="20472" r="22060" b="11731"/>
          <a:stretch/>
        </p:blipFill>
        <p:spPr>
          <a:xfrm>
            <a:off x="2192524" y="918700"/>
            <a:ext cx="4071235" cy="27810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30303" t="27065" r="22915" b="12985"/>
          <a:stretch/>
        </p:blipFill>
        <p:spPr>
          <a:xfrm>
            <a:off x="7233368" y="287900"/>
            <a:ext cx="3198911" cy="23058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22960" t="14967" r="22318" b="11421"/>
          <a:stretch/>
        </p:blipFill>
        <p:spPr>
          <a:xfrm>
            <a:off x="1567876" y="4003431"/>
            <a:ext cx="3114112" cy="235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34660" t="16618" r="34575" b="11235"/>
          <a:stretch/>
        </p:blipFill>
        <p:spPr>
          <a:xfrm>
            <a:off x="4980097" y="3839811"/>
            <a:ext cx="2168049" cy="28599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27227" t="15203" r="26204" b="11408"/>
          <a:stretch/>
        </p:blipFill>
        <p:spPr>
          <a:xfrm>
            <a:off x="7446255" y="2867773"/>
            <a:ext cx="2953165" cy="261784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433146" y="210919"/>
            <a:ext cx="55899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Whole School Worship</a:t>
            </a:r>
            <a:endParaRPr lang="en-GB" sz="3600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17745" y="5528717"/>
            <a:ext cx="2810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2019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Guardians of the Rainforest</a:t>
            </a:r>
            <a:endParaRPr lang="en-GB" sz="2400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13" name="Smiley Face 12"/>
          <p:cNvSpPr/>
          <p:nvPr/>
        </p:nvSpPr>
        <p:spPr>
          <a:xfrm>
            <a:off x="1820007" y="4607169"/>
            <a:ext cx="272562" cy="298939"/>
          </a:xfrm>
          <a:prstGeom prst="smileyFac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Smiley Face 14"/>
          <p:cNvSpPr/>
          <p:nvPr/>
        </p:nvSpPr>
        <p:spPr>
          <a:xfrm>
            <a:off x="6446164" y="5379247"/>
            <a:ext cx="272562" cy="298939"/>
          </a:xfrm>
          <a:prstGeom prst="smileyFac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33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5109" t="31600" r="25559" b="31264"/>
          <a:stretch/>
        </p:blipFill>
        <p:spPr>
          <a:xfrm>
            <a:off x="123091" y="149469"/>
            <a:ext cx="1310055" cy="14155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5109" t="31600" r="25559" b="31264"/>
          <a:stretch/>
        </p:blipFill>
        <p:spPr>
          <a:xfrm>
            <a:off x="10763248" y="5313484"/>
            <a:ext cx="1310055" cy="1415562"/>
          </a:xfrm>
          <a:prstGeom prst="rect">
            <a:avLst/>
          </a:prstGeom>
        </p:spPr>
      </p:pic>
      <p:pic>
        <p:nvPicPr>
          <p:cNvPr id="1026" name="Picture 2" descr="The Fairtrade Foundation - Wikipedi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26"/>
          <a:stretch/>
        </p:blipFill>
        <p:spPr bwMode="auto">
          <a:xfrm>
            <a:off x="10879013" y="149469"/>
            <a:ext cx="1194290" cy="141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he Fairtrade Foundation - Wikipedi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26"/>
          <a:stretch/>
        </p:blipFill>
        <p:spPr bwMode="auto">
          <a:xfrm>
            <a:off x="123091" y="5317880"/>
            <a:ext cx="1194290" cy="141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6030" t="15715" r="16214" b="7285"/>
          <a:stretch/>
        </p:blipFill>
        <p:spPr>
          <a:xfrm>
            <a:off x="5588376" y="1028813"/>
            <a:ext cx="4047994" cy="25875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1668" t="6317" r="11377" b="5978"/>
          <a:stretch/>
        </p:blipFill>
        <p:spPr>
          <a:xfrm>
            <a:off x="5505365" y="3851031"/>
            <a:ext cx="4351012" cy="27893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31114" t="5099" r="31435" b="4854"/>
          <a:stretch/>
        </p:blipFill>
        <p:spPr>
          <a:xfrm>
            <a:off x="2131165" y="1005206"/>
            <a:ext cx="2650303" cy="35843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37121" y="288412"/>
            <a:ext cx="55899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Lucida Calligraphy" panose="03010101010101010101" pitchFamily="66" charset="0"/>
              </a:rPr>
              <a:t>Whole School Worship</a:t>
            </a:r>
            <a:endParaRPr lang="en-GB" sz="3600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88123" y="4879731"/>
            <a:ext cx="33498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2020</a:t>
            </a:r>
          </a:p>
          <a:p>
            <a:pPr algn="ctr"/>
            <a:r>
              <a:rPr lang="en-US" sz="3000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The Journey of Chocolate</a:t>
            </a:r>
            <a:endParaRPr lang="en-GB" sz="3000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64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5109" t="31600" r="25559" b="31264"/>
          <a:stretch/>
        </p:blipFill>
        <p:spPr>
          <a:xfrm>
            <a:off x="123091" y="149469"/>
            <a:ext cx="1310055" cy="14155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5109" t="31600" r="25559" b="31264"/>
          <a:stretch/>
        </p:blipFill>
        <p:spPr>
          <a:xfrm>
            <a:off x="10763248" y="5313484"/>
            <a:ext cx="1310055" cy="1415562"/>
          </a:xfrm>
          <a:prstGeom prst="rect">
            <a:avLst/>
          </a:prstGeom>
        </p:spPr>
      </p:pic>
      <p:pic>
        <p:nvPicPr>
          <p:cNvPr id="1026" name="Picture 2" descr="The Fairtrade Foundation - Wikipedi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26"/>
          <a:stretch/>
        </p:blipFill>
        <p:spPr bwMode="auto">
          <a:xfrm>
            <a:off x="10879013" y="149469"/>
            <a:ext cx="1194290" cy="141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he Fairtrade Foundation - Wikipedi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26"/>
          <a:stretch/>
        </p:blipFill>
        <p:spPr bwMode="auto">
          <a:xfrm>
            <a:off x="123091" y="5317880"/>
            <a:ext cx="1194290" cy="141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79" y="3434081"/>
            <a:ext cx="4129130" cy="30968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6093" t="5152" r="16028" b="6495"/>
          <a:stretch/>
        </p:blipFill>
        <p:spPr>
          <a:xfrm>
            <a:off x="6401939" y="267482"/>
            <a:ext cx="3885698" cy="28449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13111" t="20123" r="58002" b="11928"/>
          <a:stretch/>
        </p:blipFill>
        <p:spPr>
          <a:xfrm>
            <a:off x="1714661" y="679938"/>
            <a:ext cx="4279980" cy="566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9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464778" y="422031"/>
            <a:ext cx="3505699" cy="61634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1935523" y="1079578"/>
            <a:ext cx="4026877" cy="335971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5109" t="31600" r="25559" b="31264"/>
          <a:stretch/>
        </p:blipFill>
        <p:spPr>
          <a:xfrm>
            <a:off x="123091" y="149469"/>
            <a:ext cx="1310055" cy="14155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5109" t="31600" r="25559" b="31264"/>
          <a:stretch/>
        </p:blipFill>
        <p:spPr>
          <a:xfrm>
            <a:off x="10763248" y="5313484"/>
            <a:ext cx="1310055" cy="1415562"/>
          </a:xfrm>
          <a:prstGeom prst="rect">
            <a:avLst/>
          </a:prstGeom>
        </p:spPr>
      </p:pic>
      <p:pic>
        <p:nvPicPr>
          <p:cNvPr id="1026" name="Picture 2" descr="The Fairtrade Foundation - Wikipedi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26"/>
          <a:stretch/>
        </p:blipFill>
        <p:spPr bwMode="auto">
          <a:xfrm>
            <a:off x="10879013" y="149469"/>
            <a:ext cx="1194290" cy="141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he Fairtrade Foundation - Wikipedi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26"/>
          <a:stretch/>
        </p:blipFill>
        <p:spPr bwMode="auto">
          <a:xfrm>
            <a:off x="123091" y="5317880"/>
            <a:ext cx="1194290" cy="141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80543" y="527538"/>
            <a:ext cx="316523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Dear God,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Please help those who are in need of money and the ones that are suffering in poverty.</a:t>
            </a:r>
          </a:p>
          <a:p>
            <a:r>
              <a:rPr lang="en-US" dirty="0">
                <a:solidFill>
                  <a:schemeClr val="bg1"/>
                </a:solidFill>
              </a:rPr>
              <a:t>Please help people to understand how hard the farmers are working and to give the farmers a fair trade.</a:t>
            </a:r>
          </a:p>
          <a:p>
            <a:r>
              <a:rPr lang="en-US" dirty="0">
                <a:solidFill>
                  <a:schemeClr val="bg1"/>
                </a:solidFill>
              </a:rPr>
              <a:t>Please help this wonderful world to stop getting unexpected weather and to help the farmers get the respect and support that they should already have.</a:t>
            </a:r>
          </a:p>
          <a:p>
            <a:r>
              <a:rPr lang="en-US" dirty="0">
                <a:solidFill>
                  <a:schemeClr val="bg1"/>
                </a:solidFill>
              </a:rPr>
              <a:t>Please help people act fast and change the world.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Amen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Alex,  Year 6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57044" y="1195822"/>
            <a:ext cx="361541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Dear </a:t>
            </a:r>
            <a:r>
              <a:rPr lang="en-GB" dirty="0" smtClean="0">
                <a:solidFill>
                  <a:schemeClr val="bg1"/>
                </a:solidFill>
              </a:rPr>
              <a:t>God,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We thank </a:t>
            </a:r>
            <a:r>
              <a:rPr lang="en-GB" dirty="0" smtClean="0">
                <a:solidFill>
                  <a:schemeClr val="bg1"/>
                </a:solidFill>
              </a:rPr>
              <a:t>you for </a:t>
            </a:r>
            <a:r>
              <a:rPr lang="en-GB" dirty="0">
                <a:solidFill>
                  <a:schemeClr val="bg1"/>
                </a:solidFill>
              </a:rPr>
              <a:t>fair trade and</a:t>
            </a:r>
          </a:p>
          <a:p>
            <a:r>
              <a:rPr lang="en-GB" dirty="0">
                <a:solidFill>
                  <a:schemeClr val="bg1"/>
                </a:solidFill>
              </a:rPr>
              <a:t>treating </a:t>
            </a:r>
            <a:r>
              <a:rPr lang="en-GB" dirty="0" smtClean="0">
                <a:solidFill>
                  <a:schemeClr val="bg1"/>
                </a:solidFill>
              </a:rPr>
              <a:t>people fairly </a:t>
            </a:r>
            <a:r>
              <a:rPr lang="en-GB" dirty="0">
                <a:solidFill>
                  <a:schemeClr val="bg1"/>
                </a:solidFill>
              </a:rPr>
              <a:t>because </a:t>
            </a:r>
            <a:r>
              <a:rPr lang="en-GB" dirty="0" smtClean="0">
                <a:solidFill>
                  <a:schemeClr val="bg1"/>
                </a:solidFill>
              </a:rPr>
              <a:t>that's </a:t>
            </a:r>
            <a:r>
              <a:rPr lang="en-US" dirty="0" smtClean="0">
                <a:solidFill>
                  <a:schemeClr val="bg1"/>
                </a:solidFill>
              </a:rPr>
              <a:t>what </a:t>
            </a:r>
            <a:r>
              <a:rPr lang="en-US" dirty="0">
                <a:solidFill>
                  <a:schemeClr val="bg1"/>
                </a:solidFill>
              </a:rPr>
              <a:t>fair trade is </a:t>
            </a:r>
            <a:r>
              <a:rPr lang="en-US" dirty="0" smtClean="0">
                <a:solidFill>
                  <a:schemeClr val="bg1"/>
                </a:solidFill>
              </a:rPr>
              <a:t>all </a:t>
            </a:r>
            <a:r>
              <a:rPr lang="en-GB" dirty="0" smtClean="0">
                <a:solidFill>
                  <a:schemeClr val="bg1"/>
                </a:solidFill>
              </a:rPr>
              <a:t>about</a:t>
            </a:r>
            <a:r>
              <a:rPr lang="en-GB" dirty="0">
                <a:solidFill>
                  <a:schemeClr val="bg1"/>
                </a:solidFill>
              </a:rPr>
              <a:t>.  </a:t>
            </a:r>
            <a:r>
              <a:rPr lang="en-GB" dirty="0" smtClean="0">
                <a:solidFill>
                  <a:schemeClr val="bg1"/>
                </a:solidFill>
              </a:rPr>
              <a:t>We </a:t>
            </a:r>
            <a:r>
              <a:rPr lang="en-GB" dirty="0">
                <a:solidFill>
                  <a:schemeClr val="bg1"/>
                </a:solidFill>
              </a:rPr>
              <a:t>also </a:t>
            </a:r>
            <a:r>
              <a:rPr lang="en-GB" dirty="0" smtClean="0">
                <a:solidFill>
                  <a:schemeClr val="bg1"/>
                </a:solidFill>
              </a:rPr>
              <a:t>thank you </a:t>
            </a:r>
            <a:r>
              <a:rPr lang="en-GB" dirty="0">
                <a:solidFill>
                  <a:schemeClr val="bg1"/>
                </a:solidFill>
              </a:rPr>
              <a:t>for the </a:t>
            </a:r>
            <a:r>
              <a:rPr lang="en-GB" dirty="0" smtClean="0">
                <a:solidFill>
                  <a:schemeClr val="bg1"/>
                </a:solidFill>
              </a:rPr>
              <a:t>people </a:t>
            </a:r>
            <a:r>
              <a:rPr lang="en-US" dirty="0" smtClean="0">
                <a:solidFill>
                  <a:schemeClr val="bg1"/>
                </a:solidFill>
              </a:rPr>
              <a:t>who </a:t>
            </a:r>
            <a:r>
              <a:rPr lang="en-US" dirty="0">
                <a:solidFill>
                  <a:schemeClr val="bg1"/>
                </a:solidFill>
              </a:rPr>
              <a:t>help us with </a:t>
            </a:r>
            <a:r>
              <a:rPr lang="en-US" dirty="0" smtClean="0">
                <a:solidFill>
                  <a:schemeClr val="bg1"/>
                </a:solidFill>
              </a:rPr>
              <a:t>fair </a:t>
            </a:r>
            <a:r>
              <a:rPr lang="en-GB" dirty="0" smtClean="0">
                <a:solidFill>
                  <a:schemeClr val="bg1"/>
                </a:solidFill>
              </a:rPr>
              <a:t>trade </a:t>
            </a:r>
            <a:r>
              <a:rPr lang="en-GB" dirty="0">
                <a:solidFill>
                  <a:schemeClr val="bg1"/>
                </a:solidFill>
              </a:rPr>
              <a:t>today</a:t>
            </a:r>
            <a:r>
              <a:rPr lang="en-GB" dirty="0" smtClean="0">
                <a:solidFill>
                  <a:schemeClr val="bg1"/>
                </a:solidFill>
              </a:rPr>
              <a:t>.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Amen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Jessie,  Year 4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/>
          </a:p>
        </p:txBody>
      </p:sp>
      <p:pic>
        <p:nvPicPr>
          <p:cNvPr id="8194" name="Picture 2" descr="SCIAF 🧡 on Twitter: &quot;As #FairtradeFortnight commences, we join our hands  in prayer🙏 https://t.co/AGgYoun0b0&quot; / Twit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491" y="4713732"/>
            <a:ext cx="3499176" cy="196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56818" y="303252"/>
            <a:ext cx="48158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Prayers for Fairtrade</a:t>
            </a:r>
            <a:endParaRPr lang="en-GB" sz="3000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00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5109" t="31600" r="25559" b="31264"/>
          <a:stretch/>
        </p:blipFill>
        <p:spPr>
          <a:xfrm>
            <a:off x="123091" y="149469"/>
            <a:ext cx="1310055" cy="14155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5109" t="31600" r="25559" b="31264"/>
          <a:stretch/>
        </p:blipFill>
        <p:spPr>
          <a:xfrm>
            <a:off x="10763248" y="5313484"/>
            <a:ext cx="1310055" cy="1415562"/>
          </a:xfrm>
          <a:prstGeom prst="rect">
            <a:avLst/>
          </a:prstGeom>
        </p:spPr>
      </p:pic>
      <p:pic>
        <p:nvPicPr>
          <p:cNvPr id="1026" name="Picture 2" descr="The Fairtrade Foundation - Wikipedi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26"/>
          <a:stretch/>
        </p:blipFill>
        <p:spPr bwMode="auto">
          <a:xfrm>
            <a:off x="10879013" y="149469"/>
            <a:ext cx="1194290" cy="141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he Fairtrade Foundation - Wikipedi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26"/>
          <a:stretch/>
        </p:blipFill>
        <p:spPr bwMode="auto">
          <a:xfrm>
            <a:off x="123091" y="5317880"/>
            <a:ext cx="1194290" cy="141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596" y="298940"/>
            <a:ext cx="4211517" cy="31456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6"/>
          <a:stretch/>
        </p:blipFill>
        <p:spPr>
          <a:xfrm>
            <a:off x="1901435" y="3774830"/>
            <a:ext cx="4427837" cy="28268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10904" y="1559823"/>
            <a:ext cx="5046788" cy="37695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71138" y="298940"/>
            <a:ext cx="4292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Fairtrade displays in classrooms</a:t>
            </a:r>
            <a:endParaRPr lang="en-GB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54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5109" t="31600" r="25559" b="31264"/>
          <a:stretch/>
        </p:blipFill>
        <p:spPr>
          <a:xfrm>
            <a:off x="123091" y="149469"/>
            <a:ext cx="1310055" cy="14155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5109" t="31600" r="25559" b="31264"/>
          <a:stretch/>
        </p:blipFill>
        <p:spPr>
          <a:xfrm>
            <a:off x="10763248" y="5313484"/>
            <a:ext cx="1310055" cy="1415562"/>
          </a:xfrm>
          <a:prstGeom prst="rect">
            <a:avLst/>
          </a:prstGeom>
        </p:spPr>
      </p:pic>
      <p:pic>
        <p:nvPicPr>
          <p:cNvPr id="1026" name="Picture 2" descr="The Fairtrade Foundation - Wikipedi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26"/>
          <a:stretch/>
        </p:blipFill>
        <p:spPr bwMode="auto">
          <a:xfrm>
            <a:off x="10879013" y="149469"/>
            <a:ext cx="1194290" cy="141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he Fairtrade Foundation - Wikipedi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26"/>
          <a:stretch/>
        </p:blipFill>
        <p:spPr bwMode="auto">
          <a:xfrm>
            <a:off x="123091" y="5317880"/>
            <a:ext cx="1194290" cy="141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7" t="17067" r="9804" b="6206"/>
          <a:stretch/>
        </p:blipFill>
        <p:spPr>
          <a:xfrm>
            <a:off x="7097702" y="366346"/>
            <a:ext cx="3464170" cy="30436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287" y="1392115"/>
            <a:ext cx="4454537" cy="33271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03484" y="501161"/>
            <a:ext cx="5908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Learning activities in classrooms</a:t>
            </a:r>
            <a:endParaRPr lang="en-GB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25766" t="22444" r="25794" b="17906"/>
          <a:stretch/>
        </p:blipFill>
        <p:spPr>
          <a:xfrm>
            <a:off x="6491887" y="3754318"/>
            <a:ext cx="4049170" cy="280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06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389</TotalTime>
  <Words>194</Words>
  <Application>Microsoft Office PowerPoint</Application>
  <PresentationFormat>Widescreen</PresentationFormat>
  <Paragraphs>49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Gill Sans MT</vt:lpstr>
      <vt:lpstr>Lucida Calligraphy</vt:lpstr>
      <vt:lpstr>Parcel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 Marys Pulborough</dc:creator>
  <cp:lastModifiedBy>FHancock</cp:lastModifiedBy>
  <cp:revision>45</cp:revision>
  <dcterms:created xsi:type="dcterms:W3CDTF">2023-01-31T23:22:22Z</dcterms:created>
  <dcterms:modified xsi:type="dcterms:W3CDTF">2023-02-07T09:06:00Z</dcterms:modified>
</cp:coreProperties>
</file>