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57" r:id="rId4"/>
    <p:sldId id="268" r:id="rId5"/>
    <p:sldId id="276" r:id="rId6"/>
    <p:sldId id="259" r:id="rId7"/>
    <p:sldId id="272" r:id="rId8"/>
    <p:sldId id="262" r:id="rId9"/>
    <p:sldId id="266" r:id="rId10"/>
    <p:sldId id="265" r:id="rId11"/>
    <p:sldId id="273" r:id="rId12"/>
    <p:sldId id="274" r:id="rId13"/>
    <p:sldId id="275" r:id="rId14"/>
  </p:sldIdLst>
  <p:sldSz cx="9144000" cy="6858000" type="screen4x3"/>
  <p:notesSz cx="6797675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41" autoAdjust="0"/>
    <p:restoredTop sz="94660"/>
  </p:normalViewPr>
  <p:slideViewPr>
    <p:cSldViewPr>
      <p:cViewPr>
        <p:scale>
          <a:sx n="94" d="100"/>
          <a:sy n="94" d="100"/>
        </p:scale>
        <p:origin x="-19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2E8D5D-7B38-4C3D-B569-B52FCC8E7A6C}" type="datetimeFigureOut">
              <a:rPr lang="en-GB"/>
              <a:pPr>
                <a:defRPr/>
              </a:pPr>
              <a:t>27/04/2015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902782-1815-4CA8-B685-671E0DA1D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9C20AC-6AAC-4050-ACDE-EF02466FD860}" type="datetimeFigureOut">
              <a:rPr lang="en-GB"/>
              <a:pPr>
                <a:defRPr/>
              </a:pPr>
              <a:t>27/04/2015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00EE09-6B79-4BFE-9E1F-C3301209C2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CB5311-2C3E-4E96-8D3C-B9DFD4FF991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AF4ED9-EF7D-4C16-85BA-DFA3230656D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5512-3C66-4BEC-9557-2B21F840A8C5}" type="datetimeFigureOut">
              <a:rPr lang="en-GB"/>
              <a:pPr>
                <a:defRPr/>
              </a:pPr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A1FC1-384C-4921-9E0F-F27183C4E7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63F5-8A9F-4619-8B30-D837BF687BCD}" type="datetimeFigureOut">
              <a:rPr lang="en-GB"/>
              <a:pPr>
                <a:defRPr/>
              </a:pPr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A2977-6927-48E9-B2E5-6B021CFA23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544B2-F930-4BA4-91E0-1934243E16C4}" type="datetimeFigureOut">
              <a:rPr lang="en-GB"/>
              <a:pPr>
                <a:defRPr/>
              </a:pPr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2D88C-D476-404A-A9F1-CB130E854A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2842E-D73E-4EAE-8B6E-670192E25E55}" type="datetimeFigureOut">
              <a:rPr lang="en-GB"/>
              <a:pPr>
                <a:defRPr/>
              </a:pPr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4D65B-55F5-4981-B41A-87AC6DF0C6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1F147-33E3-4968-BE03-90EA1F02D4F1}" type="datetimeFigureOut">
              <a:rPr lang="en-GB"/>
              <a:pPr>
                <a:defRPr/>
              </a:pPr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1B93-7AB6-4223-87E6-903F49A4BD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AD491-A6A2-4E3B-AB46-7964B71E4E1C}" type="datetimeFigureOut">
              <a:rPr lang="en-GB"/>
              <a:pPr>
                <a:defRPr/>
              </a:pPr>
              <a:t>27/04/2015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D7D19-73F5-4111-A1D6-E47B48AFF9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4286-75C4-4EE5-99C8-A9D173E47CA6}" type="datetimeFigureOut">
              <a:rPr lang="en-GB"/>
              <a:pPr>
                <a:defRPr/>
              </a:pPr>
              <a:t>27/04/2015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588A-8F46-47D3-BB13-FBAF1CD7C2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09940-36F5-4F22-8E16-8ED83AD4D1CE}" type="datetimeFigureOut">
              <a:rPr lang="en-GB"/>
              <a:pPr>
                <a:defRPr/>
              </a:pPr>
              <a:t>27/04/2015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CEA8-D953-48A4-902A-DAA8D63096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E51A-C4B3-4B15-BECF-0251AB505190}" type="datetimeFigureOut">
              <a:rPr lang="en-GB"/>
              <a:pPr>
                <a:defRPr/>
              </a:pPr>
              <a:t>27/04/2015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A37B-31DA-40F3-870E-6DB5C49B7D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FD9B3-AD60-4AC9-BD5D-0D193B4CC9EA}" type="datetimeFigureOut">
              <a:rPr lang="en-GB"/>
              <a:pPr>
                <a:defRPr/>
              </a:pPr>
              <a:t>27/04/2015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925C-7998-4FFC-ADD4-A245CE12CA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67A9-BECF-4245-A820-055162B3A693}" type="datetimeFigureOut">
              <a:rPr lang="en-GB"/>
              <a:pPr>
                <a:defRPr/>
              </a:pPr>
              <a:t>27/04/2015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35DFE-70A8-4835-A075-09079D0B58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88C83E-BEAA-4E07-966E-44678CE7D0CE}" type="datetimeFigureOut">
              <a:rPr lang="en-GB"/>
              <a:pPr>
                <a:defRPr/>
              </a:pPr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570BF3-4E7C-4925-8059-A21FED0E78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-q5vrBXFpm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11188" y="549275"/>
            <a:ext cx="7772400" cy="1800225"/>
          </a:xfrm>
        </p:spPr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sz="3600" smtClean="0"/>
              <a:t>New Assessment Information for Parents</a:t>
            </a:r>
            <a:endParaRPr lang="en-GB" sz="20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477838"/>
            <a:ext cx="5505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52413"/>
            <a:ext cx="9144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196975"/>
            <a:ext cx="7489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\\smp-server\secretary$\Desktop\DSCN64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6788" y="2420938"/>
            <a:ext cx="4848225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972" t="15308" r="17671" b="11649"/>
          <a:stretch>
            <a:fillRect/>
          </a:stretch>
        </p:blipFill>
        <p:spPr>
          <a:xfrm>
            <a:off x="250825" y="-19050"/>
            <a:ext cx="7921625" cy="6867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7651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sz="4400">
                <a:latin typeface="Calibri" pitchFamily="34" charset="0"/>
              </a:rPr>
              <a:t>Good Quality Assessment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8313" y="1484313"/>
            <a:ext cx="8229600" cy="22320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altLang="en-US" dirty="0" smtClean="0"/>
              <a:t>Rich open-ended tasks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altLang="en-US" dirty="0" smtClean="0"/>
              <a:t>No ceilings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altLang="en-US" dirty="0" smtClean="0"/>
              <a:t>Investigation, problem-solving, choice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altLang="en-US" dirty="0" smtClean="0"/>
              <a:t>Group work, dialogue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altLang="en-US" dirty="0" smtClean="0"/>
              <a:t>Integral to teaching and learning</a:t>
            </a:r>
          </a:p>
          <a:p>
            <a:pPr fontAlgn="auto">
              <a:spcAft>
                <a:spcPts val="0"/>
              </a:spcAft>
              <a:defRPr/>
            </a:pPr>
            <a:endParaRPr lang="en-GB" altLang="en-US" sz="2800" b="1" dirty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55650" y="4221163"/>
            <a:ext cx="7848600" cy="9461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/>
              <a:t>The principles of good assessment have not changed.  Stick with what you believe 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8674" name="Picture 2" descr="http://www1.pictures.zimbio.com/gi/Rebecca+Adlington+British+Gas+Swimming+Championships+fQT-I_wGBz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620713"/>
            <a:ext cx="3016250" cy="4525962"/>
          </a:xfrm>
        </p:spPr>
      </p:pic>
      <p:sp>
        <p:nvSpPr>
          <p:cNvPr id="4" name="Cloud Callout 3"/>
          <p:cNvSpPr/>
          <p:nvPr/>
        </p:nvSpPr>
        <p:spPr>
          <a:xfrm>
            <a:off x="5076825" y="908050"/>
            <a:ext cx="3816350" cy="3168650"/>
          </a:xfrm>
          <a:prstGeom prst="cloudCallout">
            <a:avLst>
              <a:gd name="adj1" fmla="val -51059"/>
              <a:gd name="adj2" fmla="val 73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I can swim 50m….. So can Rebecca </a:t>
            </a:r>
            <a:r>
              <a:rPr lang="en-GB" sz="2800" dirty="0" err="1"/>
              <a:t>Adlington</a:t>
            </a:r>
            <a:r>
              <a:rPr lang="en-GB" sz="2800" dirty="0"/>
              <a:t>!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How are we currently tracking pupil progress whilst these changes are implemented?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In this session we will be looking at……</a:t>
            </a:r>
            <a:br>
              <a:rPr lang="en-GB" dirty="0"/>
            </a:br>
            <a:endParaRPr lang="en-GB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GB" smtClean="0"/>
              <a:t>Why have levels been removed?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The future of primary assessment.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How are we working with our locality of schools?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What does good quality assessment look like?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How are we tracking pupils progress during these changes?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Why have levels been removed?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332" t="13763" r="17291" b="14014"/>
          <a:stretch>
            <a:fillRect/>
          </a:stretch>
        </p:blipFill>
        <p:spPr>
          <a:xfrm>
            <a:off x="827088" y="1223963"/>
            <a:ext cx="7129462" cy="5634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 Oates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GB" smtClean="0"/>
          </a:p>
        </p:txBody>
      </p:sp>
      <p:pic>
        <p:nvPicPr>
          <p:cNvPr id="19459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3061" t="18146" r="33801" b="11290"/>
          <a:stretch>
            <a:fillRect/>
          </a:stretch>
        </p:blipFill>
        <p:spPr bwMode="auto">
          <a:xfrm>
            <a:off x="1243013" y="2060575"/>
            <a:ext cx="7358062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The future of Primary Assessment..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972" t="10956" r="18021" b="11337"/>
          <a:stretch>
            <a:fillRect/>
          </a:stretch>
        </p:blipFill>
        <p:spPr>
          <a:xfrm>
            <a:off x="539750" y="1268413"/>
            <a:ext cx="8353425" cy="561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What are schools expected to report to parents?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1841" t="22112" r="41772" b="61981"/>
          <a:stretch>
            <a:fillRect/>
          </a:stretch>
        </p:blipFill>
        <p:spPr>
          <a:xfrm>
            <a:off x="3348038" y="4984750"/>
            <a:ext cx="5572125" cy="1889125"/>
          </a:xfrm>
        </p:spPr>
      </p:pic>
      <p:sp>
        <p:nvSpPr>
          <p:cNvPr id="21507" name="Content Placeholder 4"/>
          <p:cNvSpPr txBox="1">
            <a:spLocks/>
          </p:cNvSpPr>
          <p:nvPr/>
        </p:nvSpPr>
        <p:spPr bwMode="auto">
          <a:xfrm>
            <a:off x="457200" y="1600200"/>
            <a:ext cx="8229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GB" sz="2800">
                <a:latin typeface="Calibri" pitchFamily="34" charset="0"/>
              </a:rPr>
              <a:t>Ofsted do not have any predetermined view as to what specific assessment system a school should use. Inspectors’ main interest will be whether the approach adopted by a school is effective. They will be looking to see that it provides accurate information showing the progress pupils are making. The information should be meaningful for pupils, parents and governors.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How are we working with our Locality Schools?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39750" y="2332038"/>
            <a:ext cx="8229600" cy="45259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sz="4800" smtClean="0"/>
              <a:t>Weald Locality Agreed aims and Principles for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350" t="13441" r="17320" b="17555"/>
          <a:stretch>
            <a:fillRect/>
          </a:stretch>
        </p:blipFill>
        <p:spPr>
          <a:xfrm>
            <a:off x="684213" y="306388"/>
            <a:ext cx="7559675" cy="5827712"/>
          </a:xfrm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3492500" y="4365625"/>
            <a:ext cx="5111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latin typeface="Calibri" pitchFamily="34" charset="0"/>
              </a:rPr>
              <a:t>Essentially the skills remain the same throughout the curriculum it’s about the depth of understanding and confidence in independent application of these skills in an increasing range of contexts.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175" t="16241" r="18544" b="14136"/>
          <a:stretch>
            <a:fillRect/>
          </a:stretch>
        </p:blipFill>
        <p:spPr>
          <a:xfrm>
            <a:off x="539750" y="260350"/>
            <a:ext cx="7561263" cy="6005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226</Words>
  <Application>Microsoft Office PowerPoint</Application>
  <PresentationFormat>On-screen Show (4:3)</PresentationFormat>
  <Paragraphs>29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 New Assessment Information for Parents</vt:lpstr>
      <vt:lpstr>In this session we will be looking at…… </vt:lpstr>
      <vt:lpstr>Why have levels been removed?</vt:lpstr>
      <vt:lpstr>Tim Oates</vt:lpstr>
      <vt:lpstr>The future of Primary Assessment..</vt:lpstr>
      <vt:lpstr>What are schools expected to report to parents?</vt:lpstr>
      <vt:lpstr>How are we working with our Locality Schools?</vt:lpstr>
      <vt:lpstr>Slide 8</vt:lpstr>
      <vt:lpstr>Slide 9</vt:lpstr>
      <vt:lpstr>Slide 10</vt:lpstr>
      <vt:lpstr>Slide 11</vt:lpstr>
      <vt:lpstr>Slide 12</vt:lpstr>
      <vt:lpstr>How are we currently tracking pupil progress whilst these changes are implemented?</vt:lpstr>
    </vt:vector>
  </TitlesOfParts>
  <Company>JSPC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</dc:creator>
  <cp:lastModifiedBy>mdavies</cp:lastModifiedBy>
  <cp:revision>22</cp:revision>
  <cp:lastPrinted>2015-02-12T11:12:38Z</cp:lastPrinted>
  <dcterms:created xsi:type="dcterms:W3CDTF">2014-11-19T13:55:22Z</dcterms:created>
  <dcterms:modified xsi:type="dcterms:W3CDTF">2015-04-27T09:09:00Z</dcterms:modified>
</cp:coreProperties>
</file>